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99" r:id="rId2"/>
  </p:sldIdLst>
  <p:sldSz cx="6858000" cy="94488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Hui, Angela Bik-Yu" initials="HAB" lastIdx="3" clrIdx="6"/>
  <p:cmAuthor id="1" name="Dr. Maximilian Diehn MD/PhD" initials="DMDM" lastIdx="9" clrIdx="0"/>
  <p:cmAuthor id="8" name="Angela Bik-Yu Hui" initials="ABH" lastIdx="6" clrIdx="7"/>
  <p:cmAuthor id="2" name="Microsoft Office User" initials="Office" lastIdx="22" clrIdx="1"/>
  <p:cmAuthor id="9" name="Viswam Nair" initials="VSN" lastIdx="6" clrIdx="8"/>
  <p:cmAuthor id="3" name="Microsoft Office User" initials="Office [2]" lastIdx="1" clrIdx="2"/>
  <p:cmAuthor id="10" name="Viswam Nair" initials="VSN [2]" lastIdx="1" clrIdx="9"/>
  <p:cmAuthor id="4" name="Microsoft Office User" initials="Office [3]" lastIdx="1" clrIdx="3"/>
  <p:cmAuthor id="11" name="Microsoft Office User" initials="MOU" lastIdx="3" clrIdx="1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5" name="Microsoft Office User" initials="Office [4]" lastIdx="1" clrIdx="4"/>
  <p:cmAuthor id="12" name="Nair, Viswam S" initials="NVS" lastIdx="6" clrIdx="11">
    <p:extLst>
      <p:ext uri="{19B8F6BF-5375-455C-9EA6-DF929625EA0E}">
        <p15:presenceInfo xmlns:p15="http://schemas.microsoft.com/office/powerpoint/2012/main" userId="S::vnair@fredhutch.org::512f7a2e-1ad7-4177-bf68-670ffbbc75c9" providerId="AD"/>
      </p:ext>
    </p:extLst>
  </p:cmAuthor>
  <p:cmAuthor id="6" name="Microsoft Office User" initials="Office [5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CFF"/>
    <a:srgbClr val="D84942"/>
    <a:srgbClr val="00D4D6"/>
    <a:srgbClr val="C00000"/>
    <a:srgbClr val="004B81"/>
    <a:srgbClr val="45ED39"/>
    <a:srgbClr val="0432FF"/>
    <a:srgbClr val="00FDFF"/>
    <a:srgbClr val="000000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82857" autoAdjust="0"/>
  </p:normalViewPr>
  <p:slideViewPr>
    <p:cSldViewPr snapToGrid="0">
      <p:cViewPr varScale="1">
        <p:scale>
          <a:sx n="93" d="100"/>
          <a:sy n="93" d="100"/>
        </p:scale>
        <p:origin x="40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3024" y="16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23436-69AB-411F-9F88-10F6D22C5E3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1162050"/>
            <a:ext cx="2276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8610A-2E50-47B1-A874-332224D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Supplementary Figure 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 indels, total # of tumor mutations = 168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A: p=0.0005 (plasma)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B: p=0.0013 (plasma)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F8610A-2E50-47B1-A874-332224D921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9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46367"/>
            <a:ext cx="5829300" cy="328958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962808"/>
            <a:ext cx="5143500" cy="22812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03061"/>
            <a:ext cx="1478756" cy="800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03061"/>
            <a:ext cx="4350544" cy="80074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3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5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355641"/>
            <a:ext cx="5915025" cy="39304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323262"/>
            <a:ext cx="5915025" cy="20669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3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3063"/>
            <a:ext cx="5915025" cy="182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16269"/>
            <a:ext cx="2901255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451437"/>
            <a:ext cx="2901255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16269"/>
            <a:ext cx="2915543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451437"/>
            <a:ext cx="2915543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5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60454"/>
            <a:ext cx="3471863" cy="671477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60454"/>
            <a:ext cx="3471863" cy="671477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03063"/>
            <a:ext cx="5915025" cy="182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15305"/>
            <a:ext cx="5915025" cy="5995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757640"/>
            <a:ext cx="2314575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9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ctangle 146">
            <a:extLst>
              <a:ext uri="{FF2B5EF4-FFF2-40B4-BE49-F238E27FC236}">
                <a16:creationId xmlns:a16="http://schemas.microsoft.com/office/drawing/2014/main" id="{587A3540-06FD-CC4B-9B7B-97E6B375599E}"/>
              </a:ext>
            </a:extLst>
          </p:cNvPr>
          <p:cNvSpPr/>
          <p:nvPr/>
        </p:nvSpPr>
        <p:spPr>
          <a:xfrm>
            <a:off x="-2529" y="427346"/>
            <a:ext cx="351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9B8B8D-C309-D84F-9EA0-92A452190887}"/>
              </a:ext>
            </a:extLst>
          </p:cNvPr>
          <p:cNvSpPr txBox="1"/>
          <p:nvPr/>
        </p:nvSpPr>
        <p:spPr>
          <a:xfrm>
            <a:off x="0" y="0"/>
            <a:ext cx="2801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SUPPLEMENTAL FIGURE 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59829C-FCAA-34EB-ADC6-BDEA7F063CE3}"/>
              </a:ext>
            </a:extLst>
          </p:cNvPr>
          <p:cNvGrpSpPr/>
          <p:nvPr/>
        </p:nvGrpSpPr>
        <p:grpSpPr>
          <a:xfrm>
            <a:off x="-646" y="3221037"/>
            <a:ext cx="6764713" cy="5767343"/>
            <a:chOff x="-90462" y="511703"/>
            <a:chExt cx="6764713" cy="576734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ABBB24C-EA0D-A44B-933E-3470FC1D4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1995" y="3799879"/>
              <a:ext cx="4140335" cy="2479167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E77B187-7A5D-F947-9B95-2E95A27DB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61773" y="978433"/>
              <a:ext cx="4140335" cy="2479167"/>
            </a:xfrm>
            <a:prstGeom prst="rect">
              <a:avLst/>
            </a:prstGeom>
          </p:spPr>
        </p:pic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87A3540-06FD-CC4B-9B7B-97E6B375599E}"/>
                </a:ext>
              </a:extLst>
            </p:cNvPr>
            <p:cNvSpPr/>
            <p:nvPr/>
          </p:nvSpPr>
          <p:spPr>
            <a:xfrm>
              <a:off x="-89816" y="511703"/>
              <a:ext cx="35137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charset="0"/>
                  <a:ea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9" name="Right Bracket 8">
              <a:extLst>
                <a:ext uri="{FF2B5EF4-FFF2-40B4-BE49-F238E27FC236}">
                  <a16:creationId xmlns:a16="http://schemas.microsoft.com/office/drawing/2014/main" id="{DE7BF1FF-60BF-3442-89AF-FA372FDF9D16}"/>
                </a:ext>
              </a:extLst>
            </p:cNvPr>
            <p:cNvSpPr/>
            <p:nvPr/>
          </p:nvSpPr>
          <p:spPr>
            <a:xfrm>
              <a:off x="5629384" y="1250592"/>
              <a:ext cx="45719" cy="1229353"/>
            </a:xfrm>
            <a:prstGeom prst="righ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0" name="Right Bracket 49">
              <a:extLst>
                <a:ext uri="{FF2B5EF4-FFF2-40B4-BE49-F238E27FC236}">
                  <a16:creationId xmlns:a16="http://schemas.microsoft.com/office/drawing/2014/main" id="{F1C0F42C-E0A9-6D49-B868-1F9599C69218}"/>
                </a:ext>
              </a:extLst>
            </p:cNvPr>
            <p:cNvSpPr/>
            <p:nvPr/>
          </p:nvSpPr>
          <p:spPr>
            <a:xfrm>
              <a:off x="5797591" y="2401306"/>
              <a:ext cx="45719" cy="484084"/>
            </a:xfrm>
            <a:prstGeom prst="righ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3" name="Right Bracket 52">
              <a:extLst>
                <a:ext uri="{FF2B5EF4-FFF2-40B4-BE49-F238E27FC236}">
                  <a16:creationId xmlns:a16="http://schemas.microsoft.com/office/drawing/2014/main" id="{ADB7DA9C-182A-AA4E-A4DF-457680B43305}"/>
                </a:ext>
              </a:extLst>
            </p:cNvPr>
            <p:cNvSpPr/>
            <p:nvPr/>
          </p:nvSpPr>
          <p:spPr>
            <a:xfrm>
              <a:off x="5825037" y="1225146"/>
              <a:ext cx="45719" cy="416439"/>
            </a:xfrm>
            <a:prstGeom prst="righ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4" name="Right Bracket 53">
              <a:extLst>
                <a:ext uri="{FF2B5EF4-FFF2-40B4-BE49-F238E27FC236}">
                  <a16:creationId xmlns:a16="http://schemas.microsoft.com/office/drawing/2014/main" id="{352560D7-FA88-B34A-A360-CC561EF4C257}"/>
                </a:ext>
              </a:extLst>
            </p:cNvPr>
            <p:cNvSpPr/>
            <p:nvPr/>
          </p:nvSpPr>
          <p:spPr>
            <a:xfrm>
              <a:off x="5606224" y="4118386"/>
              <a:ext cx="53758" cy="1179293"/>
            </a:xfrm>
            <a:prstGeom prst="righ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5" name="Right Bracket 54">
              <a:extLst>
                <a:ext uri="{FF2B5EF4-FFF2-40B4-BE49-F238E27FC236}">
                  <a16:creationId xmlns:a16="http://schemas.microsoft.com/office/drawing/2014/main" id="{1ECD3384-2450-C041-9F0F-B6F1DEC64E12}"/>
                </a:ext>
              </a:extLst>
            </p:cNvPr>
            <p:cNvSpPr/>
            <p:nvPr/>
          </p:nvSpPr>
          <p:spPr>
            <a:xfrm>
              <a:off x="5876821" y="5344247"/>
              <a:ext cx="45719" cy="476251"/>
            </a:xfrm>
            <a:prstGeom prst="righ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6" name="Right Bracket 55">
              <a:extLst>
                <a:ext uri="{FF2B5EF4-FFF2-40B4-BE49-F238E27FC236}">
                  <a16:creationId xmlns:a16="http://schemas.microsoft.com/office/drawing/2014/main" id="{7D277493-09A3-6F40-99B4-84BCE237AC79}"/>
                </a:ext>
              </a:extLst>
            </p:cNvPr>
            <p:cNvSpPr/>
            <p:nvPr/>
          </p:nvSpPr>
          <p:spPr>
            <a:xfrm>
              <a:off x="5881508" y="4054421"/>
              <a:ext cx="45719" cy="476251"/>
            </a:xfrm>
            <a:prstGeom prst="righ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0D4F444-9828-B44C-9DEE-180A43858113}"/>
                </a:ext>
              </a:extLst>
            </p:cNvPr>
            <p:cNvSpPr txBox="1"/>
            <p:nvPr/>
          </p:nvSpPr>
          <p:spPr>
            <a:xfrm>
              <a:off x="5675103" y="1776178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 &lt;0.001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3C92F71-6504-284E-9D18-2B52010FF000}"/>
                </a:ext>
              </a:extLst>
            </p:cNvPr>
            <p:cNvSpPr txBox="1"/>
            <p:nvPr/>
          </p:nvSpPr>
          <p:spPr>
            <a:xfrm>
              <a:off x="5805849" y="1248501"/>
              <a:ext cx="6190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 p=NS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0204F71-D59C-8740-9F00-5E47ACC70130}"/>
                </a:ext>
              </a:extLst>
            </p:cNvPr>
            <p:cNvSpPr txBox="1"/>
            <p:nvPr/>
          </p:nvSpPr>
          <p:spPr>
            <a:xfrm>
              <a:off x="5945241" y="4139649"/>
              <a:ext cx="5806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p= NS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AEB27F-669D-2046-9315-FDD4E3D571BD}"/>
                </a:ext>
              </a:extLst>
            </p:cNvPr>
            <p:cNvSpPr txBox="1"/>
            <p:nvPr/>
          </p:nvSpPr>
          <p:spPr>
            <a:xfrm>
              <a:off x="5815524" y="2479945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 &lt; 0.001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0473D8-EE1C-0343-8991-CC3E7047428C}"/>
                </a:ext>
              </a:extLst>
            </p:cNvPr>
            <p:cNvSpPr txBox="1"/>
            <p:nvPr/>
          </p:nvSpPr>
          <p:spPr>
            <a:xfrm>
              <a:off x="5659982" y="4673305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 &lt; 0.001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C74269A-5AB8-254B-890D-5D81BB226ED2}"/>
                </a:ext>
              </a:extLst>
            </p:cNvPr>
            <p:cNvSpPr txBox="1"/>
            <p:nvPr/>
          </p:nvSpPr>
          <p:spPr>
            <a:xfrm>
              <a:off x="5899680" y="5451568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 &lt; 0.001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2CDE66-C51E-5746-9403-0908BF1AC9A3}"/>
                </a:ext>
              </a:extLst>
            </p:cNvPr>
            <p:cNvSpPr txBox="1"/>
            <p:nvPr/>
          </p:nvSpPr>
          <p:spPr>
            <a:xfrm>
              <a:off x="462545" y="5297679"/>
              <a:ext cx="782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Plasma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A18AA7D-56E8-894F-8708-1B4337FE1718}"/>
                </a:ext>
              </a:extLst>
            </p:cNvPr>
            <p:cNvSpPr txBox="1"/>
            <p:nvPr/>
          </p:nvSpPr>
          <p:spPr>
            <a:xfrm>
              <a:off x="339691" y="4121749"/>
              <a:ext cx="1086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BAL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cfDNA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150322E-B60E-764E-90B6-89BEACBAAFFF}"/>
                </a:ext>
              </a:extLst>
            </p:cNvPr>
            <p:cNvSpPr txBox="1"/>
            <p:nvPr/>
          </p:nvSpPr>
          <p:spPr>
            <a:xfrm>
              <a:off x="483046" y="2415845"/>
              <a:ext cx="782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Plasma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E5857C-F727-6C4C-B21C-A9AC6E759362}"/>
                </a:ext>
              </a:extLst>
            </p:cNvPr>
            <p:cNvSpPr txBox="1"/>
            <p:nvPr/>
          </p:nvSpPr>
          <p:spPr>
            <a:xfrm>
              <a:off x="317386" y="1193579"/>
              <a:ext cx="1086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BAL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cfDNA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B9AE904-4C83-C343-97E2-4FBB0F5913B4}"/>
                </a:ext>
              </a:extLst>
            </p:cNvPr>
            <p:cNvSpPr/>
            <p:nvPr/>
          </p:nvSpPr>
          <p:spPr>
            <a:xfrm>
              <a:off x="-90462" y="3419694"/>
              <a:ext cx="35137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charset="0"/>
                  <a:ea typeface="Arial" charset="0"/>
                  <a:cs typeface="Arial" charset="0"/>
                </a:rPr>
                <a:t>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416675A-EA15-A350-6E3E-98C6B1FF095F}"/>
              </a:ext>
            </a:extLst>
          </p:cNvPr>
          <p:cNvGrpSpPr/>
          <p:nvPr/>
        </p:nvGrpSpPr>
        <p:grpSpPr>
          <a:xfrm>
            <a:off x="2243685" y="547814"/>
            <a:ext cx="2687544" cy="2479167"/>
            <a:chOff x="2243685" y="547814"/>
            <a:chExt cx="2687544" cy="247916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2678628-7D60-03E0-6A04-FFE131DDFFB4}"/>
                </a:ext>
              </a:extLst>
            </p:cNvPr>
            <p:cNvGrpSpPr/>
            <p:nvPr/>
          </p:nvGrpSpPr>
          <p:grpSpPr>
            <a:xfrm>
              <a:off x="2243685" y="547814"/>
              <a:ext cx="2687544" cy="2479167"/>
              <a:chOff x="7477360" y="2413337"/>
              <a:chExt cx="2694815" cy="2530835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2FBB69E5-EFE7-603A-0071-F805A692A01F}"/>
                  </a:ext>
                </a:extLst>
              </p:cNvPr>
              <p:cNvGrpSpPr/>
              <p:nvPr/>
            </p:nvGrpSpPr>
            <p:grpSpPr>
              <a:xfrm>
                <a:off x="7477360" y="2413337"/>
                <a:ext cx="2694815" cy="2530835"/>
                <a:chOff x="860336" y="4813938"/>
                <a:chExt cx="1504693" cy="1478670"/>
              </a:xfrm>
            </p:grpSpPr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6AB71D9A-7B63-0113-2B03-704C943CC6F6}"/>
                    </a:ext>
                  </a:extLst>
                </p:cNvPr>
                <p:cNvSpPr/>
                <p:nvPr/>
              </p:nvSpPr>
              <p:spPr>
                <a:xfrm>
                  <a:off x="860336" y="4813939"/>
                  <a:ext cx="908814" cy="950961"/>
                </a:xfrm>
                <a:prstGeom prst="ellipse">
                  <a:avLst/>
                </a:prstGeom>
                <a:solidFill>
                  <a:srgbClr val="0070C0">
                    <a:alpha val="74902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A3475A16-3BDD-0C63-CD80-A85623333E13}"/>
                    </a:ext>
                  </a:extLst>
                </p:cNvPr>
                <p:cNvSpPr/>
                <p:nvPr/>
              </p:nvSpPr>
              <p:spPr>
                <a:xfrm>
                  <a:off x="1456215" y="4813938"/>
                  <a:ext cx="908814" cy="950961"/>
                </a:xfrm>
                <a:prstGeom prst="ellipse">
                  <a:avLst/>
                </a:prstGeom>
                <a:solidFill>
                  <a:srgbClr val="D84942">
                    <a:alpha val="74902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14FF7003-93B9-23A9-2CA9-7BC5415C035B}"/>
                    </a:ext>
                  </a:extLst>
                </p:cNvPr>
                <p:cNvSpPr/>
                <p:nvPr/>
              </p:nvSpPr>
              <p:spPr>
                <a:xfrm>
                  <a:off x="1177390" y="5341647"/>
                  <a:ext cx="908814" cy="950961"/>
                </a:xfrm>
                <a:prstGeom prst="ellipse">
                  <a:avLst/>
                </a:prstGeom>
                <a:solidFill>
                  <a:schemeClr val="accent4">
                    <a:alpha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558740D-3951-C337-FB56-A42C07E37258}"/>
                  </a:ext>
                </a:extLst>
              </p:cNvPr>
              <p:cNvSpPr txBox="1"/>
              <p:nvPr/>
            </p:nvSpPr>
            <p:spPr>
              <a:xfrm flipH="1">
                <a:off x="8203705" y="4233286"/>
                <a:ext cx="12712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Tumor mutations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DB850B7-A021-5E82-8ADA-EC19E716224A}"/>
                  </a:ext>
                </a:extLst>
              </p:cNvPr>
              <p:cNvSpPr txBox="1"/>
              <p:nvPr/>
            </p:nvSpPr>
            <p:spPr>
              <a:xfrm flipH="1">
                <a:off x="7533597" y="2659121"/>
                <a:ext cx="10231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BAL </a:t>
                </a:r>
                <a:r>
                  <a:rPr lang="en-US" sz="1600" dirty="0" err="1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cfDNA</a:t>
                </a:r>
                <a:endParaRPr lang="en-US" sz="16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243A033-142E-661D-0D4C-8451F0F6542A}"/>
                  </a:ext>
                </a:extLst>
              </p:cNvPr>
              <p:cNvSpPr txBox="1"/>
              <p:nvPr/>
            </p:nvSpPr>
            <p:spPr>
              <a:xfrm flipH="1">
                <a:off x="9039878" y="2593221"/>
                <a:ext cx="10231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Plasma </a:t>
                </a:r>
                <a:r>
                  <a:rPr lang="en-US" sz="1600" dirty="0" err="1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cfDNA</a:t>
                </a:r>
                <a:endParaRPr lang="en-US" sz="16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9FD469A-9609-A572-AFC7-E4768B3656C9}"/>
                  </a:ext>
                </a:extLst>
              </p:cNvPr>
              <p:cNvSpPr txBox="1"/>
              <p:nvPr/>
            </p:nvSpPr>
            <p:spPr>
              <a:xfrm>
                <a:off x="8655330" y="2906831"/>
                <a:ext cx="947889" cy="408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C8EFE52-F17C-1635-C133-0673C2C22CD4}"/>
                  </a:ext>
                </a:extLst>
              </p:cNvPr>
              <p:cNvSpPr txBox="1"/>
              <p:nvPr/>
            </p:nvSpPr>
            <p:spPr>
              <a:xfrm>
                <a:off x="9095584" y="3577697"/>
                <a:ext cx="947889" cy="408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40D3222-F1FF-ADD7-25FB-7F41D8DBA1AE}"/>
                  </a:ext>
                </a:extLst>
              </p:cNvPr>
              <p:cNvSpPr txBox="1"/>
              <p:nvPr/>
            </p:nvSpPr>
            <p:spPr>
              <a:xfrm>
                <a:off x="8259239" y="3563236"/>
                <a:ext cx="947889" cy="408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17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23A8D9BC-1338-F338-556E-921DD1F5F4C0}"/>
                  </a:ext>
                </a:extLst>
              </p:cNvPr>
              <p:cNvSpPr txBox="1"/>
              <p:nvPr/>
            </p:nvSpPr>
            <p:spPr>
              <a:xfrm>
                <a:off x="8656461" y="3331005"/>
                <a:ext cx="947889" cy="408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765ECF-2B7D-3800-3E34-50B488ED325E}"/>
                </a:ext>
              </a:extLst>
            </p:cNvPr>
            <p:cNvSpPr txBox="1"/>
            <p:nvPr/>
          </p:nvSpPr>
          <p:spPr>
            <a:xfrm>
              <a:off x="3448272" y="1933661"/>
              <a:ext cx="9453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3553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165717</TotalTime>
  <Words>72</Words>
  <Application>Microsoft Macintosh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Hui, Angela Bik-Yu</dc:creator>
  <cp:lastModifiedBy>Nair, Viswam S</cp:lastModifiedBy>
  <cp:revision>1428</cp:revision>
  <cp:lastPrinted>2021-11-02T21:05:44Z</cp:lastPrinted>
  <dcterms:created xsi:type="dcterms:W3CDTF">2017-11-27T19:06:33Z</dcterms:created>
  <dcterms:modified xsi:type="dcterms:W3CDTF">2022-05-24T16:38:05Z</dcterms:modified>
</cp:coreProperties>
</file>