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76" r:id="rId5"/>
    <p:sldId id="270" r:id="rId6"/>
    <p:sldId id="272" r:id="rId7"/>
    <p:sldId id="279" r:id="rId8"/>
    <p:sldId id="280" r:id="rId9"/>
    <p:sldId id="281" r:id="rId10"/>
    <p:sldId id="282" r:id="rId11"/>
    <p:sldId id="273" r:id="rId12"/>
    <p:sldId id="275" r:id="rId13"/>
    <p:sldId id="277" r:id="rId14"/>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838" autoAdjust="0"/>
    <p:restoredTop sz="94660"/>
  </p:normalViewPr>
  <p:slideViewPr>
    <p:cSldViewPr>
      <p:cViewPr varScale="1">
        <p:scale>
          <a:sx n="103" d="100"/>
          <a:sy n="103" d="100"/>
        </p:scale>
        <p:origin x="114" y="216"/>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Tree>
    <p:extLst>
      <p:ext uri="{BB962C8B-B14F-4D97-AF65-F5344CB8AC3E}">
        <p14:creationId xmlns:p14="http://schemas.microsoft.com/office/powerpoint/2010/main" val="3452337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10902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600" y="1600200"/>
            <a:ext cx="10871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7" name="Picture 7" descr="JAMANetworkLogo">
            <a:extLst>
              <a:ext uri="{FF2B5EF4-FFF2-40B4-BE49-F238E27FC236}">
                <a16:creationId xmlns:a16="http://schemas.microsoft.com/office/drawing/2014/main" id="{036E7BF1-32D4-47E7-AAF2-CD497A67D3C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04800" y="5851003"/>
            <a:ext cx="2829187"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6">
            <a:extLst>
              <a:ext uri="{FF2B5EF4-FFF2-40B4-BE49-F238E27FC236}">
                <a16:creationId xmlns:a16="http://schemas.microsoft.com/office/drawing/2014/main" id="{581D8545-8755-4DFA-9528-6E19E44B7185}"/>
              </a:ext>
            </a:extLst>
          </p:cNvPr>
          <p:cNvSpPr txBox="1">
            <a:spLocks noChangeArrowheads="1"/>
          </p:cNvSpPr>
          <p:nvPr userDrawn="1"/>
        </p:nvSpPr>
        <p:spPr bwMode="auto">
          <a:xfrm>
            <a:off x="228600" y="6309790"/>
            <a:ext cx="3886200" cy="253916"/>
          </a:xfrm>
          <a:prstGeom prst="rect">
            <a:avLst/>
          </a:prstGeom>
          <a:noFill/>
          <a:ln w="9525">
            <a:noFill/>
            <a:miter lim="800000"/>
            <a:headEnd/>
            <a:tailEnd/>
          </a:ln>
        </p:spPr>
        <p:txBody>
          <a:bodyPr>
            <a:spAutoFit/>
          </a:bodyPr>
          <a:lstStyle/>
          <a:p>
            <a:pPr>
              <a:spcBef>
                <a:spcPct val="50000"/>
              </a:spcBef>
              <a:defRPr/>
            </a:pPr>
            <a:r>
              <a:rPr lang="en-US" sz="1050" dirty="0">
                <a:cs typeface="Arial" charset="0"/>
              </a:rPr>
              <a:t>Copyright restrictions may apply</a:t>
            </a:r>
          </a:p>
        </p:txBody>
      </p:sp>
      <p:pic>
        <p:nvPicPr>
          <p:cNvPr id="9" name="Picture 10" descr="JAMA">
            <a:extLst>
              <a:ext uri="{FF2B5EF4-FFF2-40B4-BE49-F238E27FC236}">
                <a16:creationId xmlns:a16="http://schemas.microsoft.com/office/drawing/2014/main" id="{F51B12A3-8FE8-420B-AF82-2B16A01FF625}"/>
              </a:ext>
            </a:extLst>
          </p:cNvP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686800" y="5928792"/>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Lst>
  <p:txStyles>
    <p:titleStyle>
      <a:lvl1pPr algn="ctr" rtl="0" eaLnBrk="0" fontAlgn="base" hangingPunct="0">
        <a:spcBef>
          <a:spcPct val="0"/>
        </a:spcBef>
        <a:spcAft>
          <a:spcPct val="0"/>
        </a:spcAft>
        <a:defRPr sz="2100" b="1">
          <a:solidFill>
            <a:schemeClr val="tx2"/>
          </a:solidFill>
          <a:latin typeface="+mj-lt"/>
          <a:ea typeface="+mj-ea"/>
          <a:cs typeface="+mj-cs"/>
        </a:defRPr>
      </a:lvl1pPr>
      <a:lvl2pPr algn="ctr" rtl="0" eaLnBrk="0" fontAlgn="base" hangingPunct="0">
        <a:spcBef>
          <a:spcPct val="0"/>
        </a:spcBef>
        <a:spcAft>
          <a:spcPct val="0"/>
        </a:spcAft>
        <a:defRPr sz="2100" b="1">
          <a:solidFill>
            <a:schemeClr val="tx2"/>
          </a:solidFill>
          <a:latin typeface="Arial" charset="0"/>
        </a:defRPr>
      </a:lvl2pPr>
      <a:lvl3pPr algn="ctr" rtl="0" eaLnBrk="0" fontAlgn="base" hangingPunct="0">
        <a:spcBef>
          <a:spcPct val="0"/>
        </a:spcBef>
        <a:spcAft>
          <a:spcPct val="0"/>
        </a:spcAft>
        <a:defRPr sz="2100" b="1">
          <a:solidFill>
            <a:schemeClr val="tx2"/>
          </a:solidFill>
          <a:latin typeface="Arial" charset="0"/>
        </a:defRPr>
      </a:lvl3pPr>
      <a:lvl4pPr algn="ctr" rtl="0" eaLnBrk="0" fontAlgn="base" hangingPunct="0">
        <a:spcBef>
          <a:spcPct val="0"/>
        </a:spcBef>
        <a:spcAft>
          <a:spcPct val="0"/>
        </a:spcAft>
        <a:defRPr sz="2100" b="1">
          <a:solidFill>
            <a:schemeClr val="tx2"/>
          </a:solidFill>
          <a:latin typeface="Arial" charset="0"/>
        </a:defRPr>
      </a:lvl4pPr>
      <a:lvl5pPr algn="ctr" rtl="0" eaLnBrk="0" fontAlgn="base" hangingPunct="0">
        <a:spcBef>
          <a:spcPct val="0"/>
        </a:spcBef>
        <a:spcAft>
          <a:spcPct val="0"/>
        </a:spcAft>
        <a:defRPr sz="2100" b="1">
          <a:solidFill>
            <a:schemeClr val="tx2"/>
          </a:solidFill>
          <a:latin typeface="Arial" charset="0"/>
        </a:defRPr>
      </a:lvl5pPr>
      <a:lvl6pPr marL="342900" algn="ctr" rtl="0" fontAlgn="base">
        <a:spcBef>
          <a:spcPct val="0"/>
        </a:spcBef>
        <a:spcAft>
          <a:spcPct val="0"/>
        </a:spcAft>
        <a:defRPr sz="3300">
          <a:solidFill>
            <a:schemeClr val="tx2"/>
          </a:solidFill>
          <a:latin typeface="Arial" charset="0"/>
        </a:defRPr>
      </a:lvl6pPr>
      <a:lvl7pPr marL="685800" algn="ctr" rtl="0" fontAlgn="base">
        <a:spcBef>
          <a:spcPct val="0"/>
        </a:spcBef>
        <a:spcAft>
          <a:spcPct val="0"/>
        </a:spcAft>
        <a:defRPr sz="3300">
          <a:solidFill>
            <a:schemeClr val="tx2"/>
          </a:solidFill>
          <a:latin typeface="Arial" charset="0"/>
        </a:defRPr>
      </a:lvl7pPr>
      <a:lvl8pPr marL="1028700" algn="ctr" rtl="0" fontAlgn="base">
        <a:spcBef>
          <a:spcPct val="0"/>
        </a:spcBef>
        <a:spcAft>
          <a:spcPct val="0"/>
        </a:spcAft>
        <a:defRPr sz="3300">
          <a:solidFill>
            <a:schemeClr val="tx2"/>
          </a:solidFill>
          <a:latin typeface="Arial" charset="0"/>
        </a:defRPr>
      </a:lvl8pPr>
      <a:lvl9pPr marL="1371600" algn="ctr" rtl="0" fontAlgn="base">
        <a:spcBef>
          <a:spcPct val="0"/>
        </a:spcBef>
        <a:spcAft>
          <a:spcPct val="0"/>
        </a:spcAft>
        <a:defRPr sz="3300">
          <a:solidFill>
            <a:schemeClr val="tx2"/>
          </a:solidFill>
          <a:latin typeface="Arial" charset="0"/>
        </a:defRPr>
      </a:lvl9pPr>
    </p:titleStyle>
    <p:bodyStyle>
      <a:lvl1pPr marL="257175" indent="-257175" algn="l" rtl="0" eaLnBrk="0" fontAlgn="base" hangingPunct="0">
        <a:spcBef>
          <a:spcPct val="20000"/>
        </a:spcBef>
        <a:spcAft>
          <a:spcPct val="0"/>
        </a:spcAft>
        <a:buChar char="•"/>
        <a:defRPr>
          <a:solidFill>
            <a:schemeClr val="tx1"/>
          </a:solidFill>
          <a:latin typeface="+mn-lt"/>
          <a:ea typeface="+mn-ea"/>
          <a:cs typeface="+mn-cs"/>
        </a:defRPr>
      </a:lvl1pPr>
      <a:lvl2pPr marL="557213" indent="-214313" algn="l" rtl="0" eaLnBrk="0" fontAlgn="base" hangingPunct="0">
        <a:spcBef>
          <a:spcPct val="20000"/>
        </a:spcBef>
        <a:spcAft>
          <a:spcPct val="0"/>
        </a:spcAft>
        <a:buChar char="–"/>
        <a:defRPr>
          <a:solidFill>
            <a:schemeClr val="tx1"/>
          </a:solidFill>
          <a:latin typeface="+mn-lt"/>
        </a:defRPr>
      </a:lvl2pPr>
      <a:lvl3pPr marL="857250" indent="-171450" algn="l" rtl="0" eaLnBrk="0" fontAlgn="base" hangingPunct="0">
        <a:spcBef>
          <a:spcPct val="20000"/>
        </a:spcBef>
        <a:spcAft>
          <a:spcPct val="0"/>
        </a:spcAft>
        <a:buChar char="•"/>
        <a:defRPr>
          <a:solidFill>
            <a:schemeClr val="tx1"/>
          </a:solidFill>
          <a:latin typeface="+mn-lt"/>
        </a:defRPr>
      </a:lvl3pPr>
      <a:lvl4pPr marL="1200150" indent="-171450" algn="l" rtl="0" eaLnBrk="0" fontAlgn="base" hangingPunct="0">
        <a:spcBef>
          <a:spcPct val="20000"/>
        </a:spcBef>
        <a:spcAft>
          <a:spcPct val="0"/>
        </a:spcAft>
        <a:buChar char="–"/>
        <a:defRPr>
          <a:solidFill>
            <a:schemeClr val="tx1"/>
          </a:solidFill>
          <a:latin typeface="+mn-lt"/>
        </a:defRPr>
      </a:lvl4pPr>
      <a:lvl5pPr marL="1543050" indent="-171450" algn="l" rtl="0" eaLnBrk="0" fontAlgn="base" hangingPunct="0">
        <a:spcBef>
          <a:spcPct val="20000"/>
        </a:spcBef>
        <a:spcAft>
          <a:spcPct val="0"/>
        </a:spcAft>
        <a:buChar char="»"/>
        <a:defRPr>
          <a:solidFill>
            <a:schemeClr val="tx1"/>
          </a:solidFill>
          <a:latin typeface="+mn-lt"/>
        </a:defRPr>
      </a:lvl5pPr>
      <a:lvl6pPr marL="1885950" indent="-171450" algn="l" rtl="0" fontAlgn="base">
        <a:spcBef>
          <a:spcPct val="20000"/>
        </a:spcBef>
        <a:spcAft>
          <a:spcPct val="0"/>
        </a:spcAft>
        <a:buChar char="»"/>
        <a:defRPr sz="1500">
          <a:solidFill>
            <a:schemeClr val="tx1"/>
          </a:solidFill>
          <a:latin typeface="+mn-lt"/>
        </a:defRPr>
      </a:lvl6pPr>
      <a:lvl7pPr marL="2228850" indent="-171450" algn="l" rtl="0" fontAlgn="base">
        <a:spcBef>
          <a:spcPct val="20000"/>
        </a:spcBef>
        <a:spcAft>
          <a:spcPct val="0"/>
        </a:spcAft>
        <a:buChar char="»"/>
        <a:defRPr sz="1500">
          <a:solidFill>
            <a:schemeClr val="tx1"/>
          </a:solidFill>
          <a:latin typeface="+mn-lt"/>
        </a:defRPr>
      </a:lvl7pPr>
      <a:lvl8pPr marL="2571750" indent="-171450" algn="l" rtl="0" fontAlgn="base">
        <a:spcBef>
          <a:spcPct val="20000"/>
        </a:spcBef>
        <a:spcAft>
          <a:spcPct val="0"/>
        </a:spcAft>
        <a:buChar char="»"/>
        <a:defRPr sz="1500">
          <a:solidFill>
            <a:schemeClr val="tx1"/>
          </a:solidFill>
          <a:latin typeface="+mn-lt"/>
        </a:defRPr>
      </a:lvl8pPr>
      <a:lvl9pPr marL="2914650" indent="-171450" algn="l" rtl="0" fontAlgn="base">
        <a:spcBef>
          <a:spcPct val="20000"/>
        </a:spcBef>
        <a:spcAft>
          <a:spcPct val="0"/>
        </a:spcAft>
        <a:buChar char="»"/>
        <a:defRPr sz="1500">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3009901" y="2228854"/>
            <a:ext cx="6293644" cy="988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altLang="en-US" sz="2100" i="1" dirty="0"/>
              <a:t>JAMA Ophthalmology</a:t>
            </a:r>
            <a:r>
              <a:rPr lang="en-US" altLang="en-US" sz="2100" dirty="0"/>
              <a:t> Journal Club Slides:</a:t>
            </a:r>
            <a:br>
              <a:rPr lang="en-US" altLang="en-US" sz="2100" dirty="0"/>
            </a:br>
            <a:r>
              <a:rPr lang="en-US" altLang="en-US" sz="2100" dirty="0"/>
              <a:t>Peripheral Lesions on Ultra-widefield Imaging and Risk of Diabetic Retinopathy Worsening</a:t>
            </a:r>
            <a:endParaRPr lang="en-US" altLang="en-US" sz="2100" i="1" kern="0" dirty="0"/>
          </a:p>
        </p:txBody>
      </p:sp>
      <p:sp>
        <p:nvSpPr>
          <p:cNvPr id="5" name="Rectangle 3"/>
          <p:cNvSpPr txBox="1">
            <a:spLocks noChangeArrowheads="1"/>
          </p:cNvSpPr>
          <p:nvPr/>
        </p:nvSpPr>
        <p:spPr bwMode="auto">
          <a:xfrm>
            <a:off x="2022873" y="3543301"/>
            <a:ext cx="8267700" cy="118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0" indent="0" algn="ctr" rtl="0" eaLnBrk="0" fontAlgn="base" hangingPunct="0">
              <a:spcBef>
                <a:spcPct val="20000"/>
              </a:spcBef>
              <a:spcAft>
                <a:spcPct val="0"/>
              </a:spcAft>
              <a:buNone/>
              <a:defRPr>
                <a:solidFill>
                  <a:schemeClr val="tx1"/>
                </a:solidFill>
                <a:latin typeface="+mn-lt"/>
                <a:ea typeface="+mn-ea"/>
                <a:cs typeface="+mn-cs"/>
              </a:defRPr>
            </a:lvl1pPr>
            <a:lvl2pPr marL="457200" indent="0" algn="ctr" rtl="0" eaLnBrk="0" fontAlgn="base" hangingPunct="0">
              <a:spcBef>
                <a:spcPct val="20000"/>
              </a:spcBef>
              <a:spcAft>
                <a:spcPct val="0"/>
              </a:spcAft>
              <a:buNone/>
              <a:defRPr>
                <a:solidFill>
                  <a:schemeClr val="tx1"/>
                </a:solidFill>
                <a:latin typeface="+mn-lt"/>
              </a:defRPr>
            </a:lvl2pPr>
            <a:lvl3pPr marL="914400" indent="0" algn="ctr" rtl="0" eaLnBrk="0" fontAlgn="base" hangingPunct="0">
              <a:spcBef>
                <a:spcPct val="20000"/>
              </a:spcBef>
              <a:spcAft>
                <a:spcPct val="0"/>
              </a:spcAft>
              <a:buNone/>
              <a:defRPr>
                <a:solidFill>
                  <a:schemeClr val="tx1"/>
                </a:solidFill>
                <a:latin typeface="+mn-lt"/>
              </a:defRPr>
            </a:lvl3pPr>
            <a:lvl4pPr marL="1371600" indent="0" algn="ctr" rtl="0" eaLnBrk="0" fontAlgn="base" hangingPunct="0">
              <a:spcBef>
                <a:spcPct val="20000"/>
              </a:spcBef>
              <a:spcAft>
                <a:spcPct val="0"/>
              </a:spcAft>
              <a:buNone/>
              <a:defRPr>
                <a:solidFill>
                  <a:schemeClr val="tx1"/>
                </a:solidFill>
                <a:latin typeface="+mn-lt"/>
              </a:defRPr>
            </a:lvl4pPr>
            <a:lvl5pPr marL="1828800" indent="0" algn="ctr" rtl="0" eaLnBrk="0" fontAlgn="base" hangingPunct="0">
              <a:spcBef>
                <a:spcPct val="20000"/>
              </a:spcBef>
              <a:spcAft>
                <a:spcPct val="0"/>
              </a:spcAft>
              <a:buNone/>
              <a:defRPr>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r>
              <a:rPr lang="en-US" altLang="en-US" dirty="0"/>
              <a:t>Marcus DM, Silva PS, Liu D, et al; DRCR Retina Network. Association of predominantly peripheral lesions on ultra-widefield imaging and the risk of diabetic retinopathy worsening over time. </a:t>
            </a:r>
            <a:r>
              <a:rPr lang="en-US" altLang="en-US" i="1" dirty="0"/>
              <a:t>JAMA Ophthalmol</a:t>
            </a:r>
            <a:r>
              <a:rPr lang="en-US" altLang="en-US" dirty="0"/>
              <a:t>. Published online August 18, 2022. doi:10.1001/jamaophthalmol.2022.3131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371600" y="1189654"/>
            <a:ext cx="9448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DR Disease Worsening Over Time with Retinal Nonperfusion and FA-PPL</a:t>
            </a:r>
          </a:p>
        </p:txBody>
      </p:sp>
      <p:sp>
        <p:nvSpPr>
          <p:cNvPr id="6" name="Rectangle 5">
            <a:extLst>
              <a:ext uri="{FF2B5EF4-FFF2-40B4-BE49-F238E27FC236}">
                <a16:creationId xmlns:a16="http://schemas.microsoft.com/office/drawing/2014/main" id="{3E10A18A-5339-B9FD-79E1-CCF53234C6DF}"/>
              </a:ext>
            </a:extLst>
          </p:cNvPr>
          <p:cNvSpPr/>
          <p:nvPr/>
        </p:nvSpPr>
        <p:spPr>
          <a:xfrm>
            <a:off x="2714429" y="3305599"/>
            <a:ext cx="6763140" cy="769441"/>
          </a:xfrm>
          <a:prstGeom prst="rect">
            <a:avLst/>
          </a:prstGeom>
        </p:spPr>
        <p:txBody>
          <a:bodyPr wrap="square">
            <a:spAutoFit/>
          </a:bodyPr>
          <a:lstStyle/>
          <a:p>
            <a:r>
              <a:rPr lang="en-US" sz="1100" baseline="30000" dirty="0">
                <a:latin typeface="Arial" panose="020B0604020202020204" pitchFamily="34" charset="0"/>
                <a:cs typeface="Arial" panose="020B0604020202020204" pitchFamily="34" charset="0"/>
              </a:rPr>
              <a:t>a</a:t>
            </a:r>
            <a:r>
              <a:rPr lang="en-US" sz="1100" dirty="0">
                <a:latin typeface="Arial" panose="020B0604020202020204" pitchFamily="34" charset="0"/>
                <a:cs typeface="Arial" panose="020B0604020202020204" pitchFamily="34" charset="0"/>
              </a:rPr>
              <a:t>Adjusting for baseline DRSS level on UWF-color images, % of total gradable area on UWF-FA, and correlation between 2 study eyes in the same participant. </a:t>
            </a:r>
          </a:p>
          <a:p>
            <a:r>
              <a:rPr lang="en-US" sz="1100" baseline="30000" dirty="0">
                <a:latin typeface="Arial" panose="020B0604020202020204" pitchFamily="34" charset="0"/>
                <a:cs typeface="Arial" panose="020B0604020202020204" pitchFamily="34" charset="0"/>
              </a:rPr>
              <a:t>b</a:t>
            </a:r>
            <a:r>
              <a:rPr lang="en-US" sz="1100" dirty="0">
                <a:latin typeface="Arial" panose="020B0604020202020204" pitchFamily="34" charset="0"/>
                <a:cs typeface="Arial" panose="020B0604020202020204" pitchFamily="34" charset="0"/>
              </a:rPr>
              <a:t>Participant-level systemic risk factors included age, diabetes type (excluding uncertain type), duration of diabetes, hemoglobin A</a:t>
            </a:r>
            <a:r>
              <a:rPr lang="en-US" sz="1100" baseline="-25000" dirty="0">
                <a:latin typeface="Arial" panose="020B0604020202020204" pitchFamily="34" charset="0"/>
                <a:cs typeface="Arial" panose="020B0604020202020204" pitchFamily="34" charset="0"/>
              </a:rPr>
              <a:t>1c</a:t>
            </a:r>
            <a:r>
              <a:rPr lang="en-US" sz="1100" dirty="0">
                <a:latin typeface="Arial" panose="020B0604020202020204" pitchFamily="34" charset="0"/>
                <a:cs typeface="Arial" panose="020B0604020202020204" pitchFamily="34" charset="0"/>
              </a:rPr>
              <a:t>, and albuminuria.</a:t>
            </a:r>
          </a:p>
        </p:txBody>
      </p:sp>
      <p:graphicFrame>
        <p:nvGraphicFramePr>
          <p:cNvPr id="7" name="Table 5">
            <a:extLst>
              <a:ext uri="{FF2B5EF4-FFF2-40B4-BE49-F238E27FC236}">
                <a16:creationId xmlns:a16="http://schemas.microsoft.com/office/drawing/2014/main" id="{E132A80B-8863-2C8B-948D-6939DCFAF0BD}"/>
              </a:ext>
            </a:extLst>
          </p:cNvPr>
          <p:cNvGraphicFramePr>
            <a:graphicFrameLocks/>
          </p:cNvGraphicFramePr>
          <p:nvPr>
            <p:extLst>
              <p:ext uri="{D42A27DB-BD31-4B8C-83A1-F6EECF244321}">
                <p14:modId xmlns:p14="http://schemas.microsoft.com/office/powerpoint/2010/main" val="3148083418"/>
              </p:ext>
            </p:extLst>
          </p:nvPr>
        </p:nvGraphicFramePr>
        <p:xfrm>
          <a:off x="2714429" y="1752600"/>
          <a:ext cx="6763140" cy="1534338"/>
        </p:xfrm>
        <a:graphic>
          <a:graphicData uri="http://schemas.openxmlformats.org/drawingml/2006/table">
            <a:tbl>
              <a:tblPr firstRow="1" bandRow="1">
                <a:tableStyleId>{5C22544A-7EE6-4342-B048-85BDC9FD1C3A}</a:tableStyleId>
              </a:tblPr>
              <a:tblGrid>
                <a:gridCol w="3313190">
                  <a:extLst>
                    <a:ext uri="{9D8B030D-6E8A-4147-A177-3AD203B41FA5}">
                      <a16:colId xmlns:a16="http://schemas.microsoft.com/office/drawing/2014/main" val="3841560893"/>
                    </a:ext>
                  </a:extLst>
                </a:gridCol>
                <a:gridCol w="1716010">
                  <a:extLst>
                    <a:ext uri="{9D8B030D-6E8A-4147-A177-3AD203B41FA5}">
                      <a16:colId xmlns:a16="http://schemas.microsoft.com/office/drawing/2014/main" val="3191665028"/>
                    </a:ext>
                  </a:extLst>
                </a:gridCol>
                <a:gridCol w="1733940">
                  <a:extLst>
                    <a:ext uri="{9D8B030D-6E8A-4147-A177-3AD203B41FA5}">
                      <a16:colId xmlns:a16="http://schemas.microsoft.com/office/drawing/2014/main" val="2435935271"/>
                    </a:ext>
                  </a:extLst>
                </a:gridCol>
              </a:tblGrid>
              <a:tr h="249205">
                <a:tc rowSpan="2">
                  <a:txBody>
                    <a:bodyPr/>
                    <a:lstStyle/>
                    <a:p>
                      <a:endParaRPr lang="en-US" sz="1800"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gridSpan="2">
                  <a:txBody>
                    <a:bodyPr/>
                    <a:lstStyle/>
                    <a:p>
                      <a:pPr algn="ctr"/>
                      <a:r>
                        <a:rPr lang="en-US" sz="1100" dirty="0">
                          <a:solidFill>
                            <a:schemeClr val="tx1"/>
                          </a:solidFill>
                        </a:rPr>
                        <a:t>Adjusted hazard ratio (95% CI)</a:t>
                      </a:r>
                      <a:r>
                        <a:rPr lang="en-US" sz="1100" baseline="30000" dirty="0">
                          <a:solidFill>
                            <a:schemeClr val="tx1"/>
                          </a:solidFill>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r>
                        <a:rPr lang="en-US" sz="1800" dirty="0">
                          <a:solidFill>
                            <a:schemeClr val="tx1"/>
                          </a:solidFill>
                        </a:rPr>
                        <a:t>Adjusted Hazard Ratio (95% CI)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9314128"/>
                  </a:ext>
                </a:extLst>
              </a:tr>
              <a:tr h="424269">
                <a:tc vMerge="1">
                  <a:txBody>
                    <a:bodyPr/>
                    <a:lstStyle/>
                    <a:p>
                      <a:endParaRPr lang="en-US" dirty="0"/>
                    </a:p>
                  </a:txBody>
                  <a:tcPr>
                    <a:solidFill>
                      <a:schemeClr val="bg2"/>
                    </a:solidFill>
                  </a:tcPr>
                </a:tc>
                <a:tc>
                  <a:txBody>
                    <a:bodyPr/>
                    <a:lstStyle/>
                    <a:p>
                      <a:pPr algn="ctr"/>
                      <a:r>
                        <a:rPr lang="en-US" sz="1100" b="1" dirty="0">
                          <a:solidFill>
                            <a:schemeClr val="tx1"/>
                          </a:solidFill>
                        </a:rPr>
                        <a:t>For 0.1-unit Increase in NPI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100" b="1" dirty="0">
                          <a:solidFill>
                            <a:schemeClr val="tx1"/>
                          </a:solidFill>
                        </a:rPr>
                        <a:t>For PPL present vs PPL absent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357270"/>
                  </a:ext>
                </a:extLst>
              </a:tr>
              <a:tr h="424269">
                <a:tc rowSpan="2">
                  <a:txBody>
                    <a:bodyPr/>
                    <a:lstStyle/>
                    <a:p>
                      <a:pPr algn="l"/>
                      <a:r>
                        <a:rPr lang="en-US" sz="1100" b="1" dirty="0">
                          <a:solidFill>
                            <a:schemeClr val="tx1"/>
                          </a:solidFill>
                        </a:rPr>
                        <a:t>With adjustment for baseline DR severity and participant-level characteristics</a:t>
                      </a:r>
                      <a:r>
                        <a:rPr lang="en-US" sz="1100" b="1" baseline="30000" dirty="0">
                          <a:solidFill>
                            <a:schemeClr val="tx1"/>
                          </a:solidFill>
                        </a:rPr>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100" b="1" dirty="0">
                          <a:solidFill>
                            <a:schemeClr val="tx1"/>
                          </a:solidFill>
                          <a:effectLst/>
                          <a:latin typeface="+mn-lt"/>
                          <a:ea typeface="Calibri" panose="020F0502020204030204" pitchFamily="34" charset="0"/>
                        </a:rPr>
                        <a:t>1.14 (1.04-1.24);</a:t>
                      </a:r>
                    </a:p>
                    <a:p>
                      <a:pPr marL="0" marR="0" algn="ctr">
                        <a:spcBef>
                          <a:spcPts val="0"/>
                        </a:spcBef>
                        <a:spcAft>
                          <a:spcPts val="0"/>
                        </a:spcAft>
                      </a:pPr>
                      <a:r>
                        <a:rPr lang="en-US" sz="1100" b="1" i="1" dirty="0">
                          <a:solidFill>
                            <a:schemeClr val="tx1"/>
                          </a:solidFill>
                          <a:effectLst/>
                          <a:latin typeface="+mn-lt"/>
                          <a:ea typeface="Calibri" panose="020F0502020204030204" pitchFamily="34" charset="0"/>
                        </a:rPr>
                        <a:t>P</a:t>
                      </a:r>
                      <a:r>
                        <a:rPr lang="en-US" sz="1100" b="1" dirty="0">
                          <a:solidFill>
                            <a:schemeClr val="tx1"/>
                          </a:solidFill>
                          <a:effectLst/>
                          <a:latin typeface="+mn-lt"/>
                          <a:ea typeface="Calibri" panose="020F0502020204030204" pitchFamily="34" charset="0"/>
                        </a:rPr>
                        <a:t> = .003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100" b="1" dirty="0">
                          <a:solidFill>
                            <a:schemeClr val="tx1"/>
                          </a:solidFill>
                          <a:effectLst/>
                          <a:latin typeface="+mn-lt"/>
                          <a:ea typeface="Calibri" panose="020F0502020204030204" pitchFamily="34" charset="0"/>
                        </a:rPr>
                        <a:t>Not applicable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8125914"/>
                  </a:ext>
                </a:extLst>
              </a:tr>
              <a:tr h="424269">
                <a:tc vMerge="1">
                  <a:txBody>
                    <a:bodyPr/>
                    <a:lstStyle/>
                    <a:p>
                      <a:endParaRPr lang="en-US" sz="18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100" b="1" dirty="0">
                          <a:solidFill>
                            <a:schemeClr val="tx1"/>
                          </a:solidFill>
                          <a:effectLst/>
                          <a:latin typeface="+mn-lt"/>
                          <a:ea typeface="Calibri" panose="020F0502020204030204" pitchFamily="34" charset="0"/>
                        </a:rPr>
                        <a:t>1.11 (1.02-1.22);</a:t>
                      </a:r>
                    </a:p>
                    <a:p>
                      <a:pPr marL="0" marR="0" algn="ctr">
                        <a:spcBef>
                          <a:spcPts val="0"/>
                        </a:spcBef>
                        <a:spcAft>
                          <a:spcPts val="0"/>
                        </a:spcAft>
                      </a:pPr>
                      <a:r>
                        <a:rPr lang="en-US" sz="1100" b="1" i="1" dirty="0">
                          <a:solidFill>
                            <a:schemeClr val="tx1"/>
                          </a:solidFill>
                          <a:effectLst/>
                          <a:latin typeface="+mn-lt"/>
                          <a:ea typeface="Calibri" panose="020F0502020204030204" pitchFamily="34" charset="0"/>
                        </a:rPr>
                        <a:t>P</a:t>
                      </a:r>
                      <a:r>
                        <a:rPr lang="en-US" sz="1100" b="1" dirty="0">
                          <a:solidFill>
                            <a:schemeClr val="tx1"/>
                          </a:solidFill>
                          <a:effectLst/>
                          <a:latin typeface="+mn-lt"/>
                          <a:ea typeface="Calibri" panose="020F0502020204030204" pitchFamily="34" charset="0"/>
                        </a:rPr>
                        <a:t> = .02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spcBef>
                          <a:spcPts val="0"/>
                        </a:spcBef>
                        <a:spcAft>
                          <a:spcPts val="0"/>
                        </a:spcAft>
                      </a:pPr>
                      <a:r>
                        <a:rPr lang="en-US" sz="1100" b="1" dirty="0">
                          <a:solidFill>
                            <a:schemeClr val="tx1"/>
                          </a:solidFill>
                          <a:effectLst/>
                          <a:latin typeface="+mn-lt"/>
                          <a:ea typeface="Calibri" panose="020F0502020204030204" pitchFamily="34" charset="0"/>
                        </a:rPr>
                        <a:t>1.89 (1.35-2.63);</a:t>
                      </a:r>
                    </a:p>
                    <a:p>
                      <a:pPr marL="0" marR="0" algn="ctr">
                        <a:spcBef>
                          <a:spcPts val="0"/>
                        </a:spcBef>
                        <a:spcAft>
                          <a:spcPts val="0"/>
                        </a:spcAft>
                      </a:pPr>
                      <a:r>
                        <a:rPr lang="en-US" sz="1100" b="1" i="1" dirty="0">
                          <a:solidFill>
                            <a:schemeClr val="tx1"/>
                          </a:solidFill>
                          <a:effectLst/>
                          <a:latin typeface="+mn-lt"/>
                          <a:ea typeface="Calibri" panose="020F0502020204030204" pitchFamily="34" charset="0"/>
                        </a:rPr>
                        <a:t>P</a:t>
                      </a:r>
                      <a:r>
                        <a:rPr lang="en-US" sz="1100" b="1" dirty="0">
                          <a:solidFill>
                            <a:schemeClr val="tx1"/>
                          </a:solidFill>
                          <a:effectLst/>
                          <a:latin typeface="+mn-lt"/>
                          <a:ea typeface="Calibri" panose="020F0502020204030204" pitchFamily="34" charset="0"/>
                        </a:rPr>
                        <a:t> &lt; .001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63946765"/>
                  </a:ext>
                </a:extLst>
              </a:tr>
            </a:tbl>
          </a:graphicData>
        </a:graphic>
      </p:graphicFrame>
    </p:spTree>
    <p:extLst>
      <p:ext uri="{BB962C8B-B14F-4D97-AF65-F5344CB8AC3E}">
        <p14:creationId xmlns:p14="http://schemas.microsoft.com/office/powerpoint/2010/main" val="2070704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Comment</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kern="0" dirty="0"/>
              <a:t>The DRCR Retina Network Protocol AA study provides robust information on the natural history of a contemporary DR cohort followed up over 4 years using UWF imaging. </a:t>
            </a:r>
          </a:p>
          <a:p>
            <a:pPr eaLnBrk="1" hangingPunct="1"/>
            <a:r>
              <a:rPr lang="en-US" kern="0" dirty="0"/>
              <a:t>A</a:t>
            </a:r>
            <a:r>
              <a:rPr lang="en-US" dirty="0"/>
              <a:t>lthough no association was identified with color PPL, the presence of FA PPL was associated with a significantly greater risk of ETDRS DRSS worsening or treatment over 4 years independent of DR severity level. </a:t>
            </a:r>
          </a:p>
          <a:p>
            <a:pPr eaLnBrk="1" hangingPunct="1"/>
            <a:r>
              <a:rPr lang="en-US" altLang="en-US" kern="0" dirty="0"/>
              <a:t>Greater baseline retinal nonperfusion on UWF-FA, in addition to FA-PPL, is associated with higher risk of DR worsening or treatment, even after adjusting for baseline ETDRS DRSS level, and participant-level risk factors including diabetes duration and glycemic control. </a:t>
            </a:r>
            <a:endParaRPr lang="en-US" dirty="0"/>
          </a:p>
          <a:p>
            <a:pPr eaLnBrk="1" hangingPunct="1"/>
            <a:r>
              <a:rPr lang="en-US" dirty="0"/>
              <a:t>These results suggest that evaluation of the retinal far periphery is important in best predicting which eyes with NPDR will experience future disease worsening. </a:t>
            </a:r>
          </a:p>
          <a:p>
            <a:pPr eaLnBrk="1" hangingPunct="1"/>
            <a:r>
              <a:rPr lang="en-US" dirty="0"/>
              <a:t>Peripheral findings on UWF-FA should be incorporated into future DR staging systems and efforts to develop less invasive and less costly ways to identify FA-PPL and nonperfusion markers, or their surrogates, are warranted</a:t>
            </a:r>
            <a:r>
              <a:rPr lang="en-US" altLang="en-US" kern="0" dirty="0"/>
              <a:t>. The associations between disease worsening and retinal nonperfusion and FA-PPL support the increased use of UWF-FA to complement color fundus photography in future efforts for DR prognosis, clinical care, and research. </a:t>
            </a:r>
          </a:p>
          <a:p>
            <a:pPr eaLnBrk="1" hangingPunct="1"/>
            <a:endParaRPr lang="en-US" altLang="en-US" kern="0" dirty="0"/>
          </a:p>
        </p:txBody>
      </p:sp>
    </p:spTree>
    <p:extLst>
      <p:ext uri="{BB962C8B-B14F-4D97-AF65-F5344CB8AC3E}">
        <p14:creationId xmlns:p14="http://schemas.microsoft.com/office/powerpoint/2010/main" val="2599582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Contact Information</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kern="0" dirty="0"/>
              <a:t>If you have questions, please contact the corresponding author:</a:t>
            </a:r>
          </a:p>
          <a:p>
            <a:pPr lvl="1" eaLnBrk="1" hangingPunct="1"/>
            <a:r>
              <a:rPr lang="en-US" altLang="en-US" dirty="0"/>
              <a:t>Adam R. Glassman, MS, Jaeb Center for Health Research, 15310 Amberly Dr, Ste 350, Tampa, FL 33647 (drcrstat2@jaeb.org).</a:t>
            </a:r>
            <a:endParaRPr lang="en-US" altLang="en-US" sz="600" kern="0" dirty="0"/>
          </a:p>
          <a:p>
            <a:pPr lvl="1" algn="ctr" eaLnBrk="1" hangingPunct="1">
              <a:buFontTx/>
              <a:buNone/>
            </a:pPr>
            <a:r>
              <a:rPr lang="en-US" altLang="en-US" sz="2100" b="1" kern="0" dirty="0"/>
              <a:t>Funding/Support</a:t>
            </a:r>
          </a:p>
          <a:p>
            <a:pPr lvl="1" eaLnBrk="1" hangingPunct="1">
              <a:buFontTx/>
              <a:buNone/>
            </a:pPr>
            <a:endParaRPr lang="en-US" altLang="en-US" sz="600" kern="0" dirty="0"/>
          </a:p>
          <a:p>
            <a:pPr eaLnBrk="1" hangingPunct="1"/>
            <a:r>
              <a:rPr lang="en-US" altLang="en-US" kern="0" dirty="0"/>
              <a:t>Research reported in this article was supported by the National Eye Institute and the National Institute of Diabetes and Digestive and Kidney Diseases of the National Institutes of Health under award UG1EY014231, grants from the Juvenile Diabetes Research Foundation, and supplies from Optos.</a:t>
            </a:r>
            <a:endParaRPr lang="en-US" altLang="en-US" sz="600" kern="0" dirty="0"/>
          </a:p>
          <a:p>
            <a:pPr eaLnBrk="1" hangingPunct="1">
              <a:buFontTx/>
              <a:buNone/>
            </a:pPr>
            <a:endParaRPr lang="en-US" altLang="en-US" kern="0" dirty="0"/>
          </a:p>
          <a:p>
            <a:pPr eaLnBrk="1" hangingPunct="1">
              <a:buFontTx/>
              <a:buNone/>
            </a:pPr>
            <a:endParaRPr lang="en-US" altLang="en-US" kern="0" dirty="0"/>
          </a:p>
          <a:p>
            <a:pPr eaLnBrk="1" hangingPunct="1">
              <a:buFontTx/>
              <a:buNone/>
            </a:pPr>
            <a:endParaRPr lang="en-US" altLang="en-US" kern="0" dirty="0"/>
          </a:p>
          <a:p>
            <a:pPr eaLnBrk="1" hangingPunct="1">
              <a:buFontTx/>
              <a:buNone/>
            </a:pPr>
            <a:endParaRPr lang="en-US" altLang="en-US" sz="1050" kern="0" dirty="0"/>
          </a:p>
        </p:txBody>
      </p:sp>
    </p:spTree>
    <p:extLst>
      <p:ext uri="{BB962C8B-B14F-4D97-AF65-F5344CB8AC3E}">
        <p14:creationId xmlns:p14="http://schemas.microsoft.com/office/powerpoint/2010/main" val="3998950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algn="ctr" eaLnBrk="1" hangingPunct="1">
              <a:buFontTx/>
              <a:buNone/>
            </a:pPr>
            <a:r>
              <a:rPr lang="en-US" altLang="en-US" sz="2100" b="1" kern="0" dirty="0"/>
              <a:t>Conflict of Interest Disclosures</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eaLnBrk="1" hangingPunct="1">
              <a:buNone/>
            </a:pPr>
            <a:r>
              <a:rPr lang="en-US" altLang="en-US" sz="1000" kern="0" dirty="0"/>
              <a:t>Dr Marcus reported fees from Jaeb Center for Health Research for serving as protocol chair during the conduct of the study; grants from Allergan, Amgen, Boehringer Inglheim, Alcon, Kalvista, Ionis, Xplore, Mylan, Samsung, Novartis, Opthea, Chenghdu, Clearside, Ophthotech/Iveric, Outlook, Gemini, Genentech, Graybug, Topcon, Optos, Gyroscope, Stealth Spiam, Apellis, Roche, Novartis, Xplore, Regenxbio, Kodiak, Zeiss, Annexon, Oculis, Alexion, and Regeneron Pharmaceuticals; and serving as a consultant for Regenxbio, Genentech/Roche, Regeneron, Clearside, and Vial outside the submitted work. Dr Silva reported grants from Optos, the Massachusetts Lions Eye Research Foundation, the Medical Research Council (United Kingdom), and the Philippine Council of Health Research and Development; personal fees and nonfinancial research support from Optos during the conduct of the study; personal fees and nonfinancial support from Optomed outside the submitted work; and professional fees from the American Diabetes Association outside the submitted work. Ms Liu reported grants from the National Institutes of Health (NIH) and JDRF; loaner ophthalmic cameras to clinical sites from Optos, Zeiss, and Optovue; and additional funding or devices outside of the submitted work from Regeneron, Helmsley Charitable Trust, PhotoOptx, and Roche. Dr Aiello reported professional fees from Guidepoint Global, Japan Society of Ophthalmology and Diabetes, Johns Hopkins, Novo Nordisk, Perfuse Therapeutics, Samsung, System Analytic, and Valo Health and equity stock and professional fees from Kalvista. Dr Antoszyk reported research support from Apellis, Gemini Therapeutics, Genentech, Kodiak, NGM Biopharmaceutical, Novartis, Novo Nordisk, Amgen, Regeneron, Roche, and Notal and serving on an advisory board for Allergan. Dr Elman reported grants from the Jaeb Center for Health Research during the conduct of the study. Dr Friedman reported research support from Amgen, Boehringer Ingelheim, Chengdu Kang Hong, Opthea, and Regeneron. Mr Glassman reported grants from the NIH and JDRF; loaner ophthalmic cameras to clinical sites from Optos, Zeiss, and Optovue; and additional funding or devices outside of the submitted work from Regeneron, Helmsley Charitable Trust, PhotoOptx, and Roche. Dr Jampol reported professional fees from Alkahest. Ms Melia reported grants from the NIH and JDRF; loaner ophthalmic cameras to clinical sites from Optos, Zeiss, and Optovue; and additional funding or devices outside of the submitted work from Regeneron, Helmsley Charitable Trust, PhotoOptx, and Roche. Ms Preston reported grants from the NIH and JDRF; loaner ophthalmic cameras to clinical sites from Optos, Zeiss, and Optovue; and additional funding or devices outside of the submitted work from Regeneron, Helmsley Charitable Trust, PhotoOptx, and Roche. Dr Wykoff reported grants and other research or professional fees from AbbVie, Adverum, Aerie, AGTC, Aldeyra, Alexion, Alimera Sciences, Alkahest, Allergan, Amgen, Allgenesis, Alnylam, Annexon Biosciences, Apellis, Arrowhead, Asclepix, Bausch and Lomb, Bayer, Boehringer Ingelheim, Bionic Vision, Chengdu Kang Hong, Cholgene Therapeutics, Clearside Biomedical, Curacle, EyePoint, Frontera, Gemini Therapeutics, Genentech, Graybug, Gyroscope Therapeutics, IACTA, Ionis Pharmaceuticals, Irenix, Iveric Bio, Janssen Pharmaceuticals, Kato Pharmaceuticals, Kiora, Kodiak, Kriya, Lowy Medical Research Institute, Nanoscope Technologies, Neurotech, NGM Biopharmaceuticals, Novartis, Ocular Therapeutix, Ocuphire Phara, OccuRx, OliX, ONL Therapeutics, Opthea, Oxurion, Palatin, Perfuse, Polyphotonix, Ray, Recens Medical, Regeneron, RegenXBio, Roche, SamChunDang Pharm, Sandoz, Stealth, Surrozen, THEA, Taiwan Liposome Company, Tissue Gen, Unity Biotechnology, Unity Valo Health, Vitranu, and Xbrane Biopharma and equity or stock in ONL Therapeutics, Polyphotonix Tissue, Gen Visgenx, and Vitranu. Dr Sun reported grants from Jaeb Center for Health Research during the conduct of the study; grants from Optovue, JDRF, Kalvista, Novartis, Novo Nordisk, Boerhinger Ingelheim, Genentech/Roche, Physical Sciences, Janssen, and the Massachusetts Lions Eye Research Foundation outside the submitted work; nonfinancial support from Optovue, Merck, Novartis, Novo Nordisk, Genentech/Roche, Boston Micromachines, and Adaptive Sensory Technologies outside the submitted work; and professional fees from the American Medical Association and American Diabetes Association outside the submitted work. No other disclosures were reported.</a:t>
            </a:r>
          </a:p>
        </p:txBody>
      </p:sp>
    </p:spTree>
    <p:extLst>
      <p:ext uri="{BB962C8B-B14F-4D97-AF65-F5344CB8AC3E}">
        <p14:creationId xmlns:p14="http://schemas.microsoft.com/office/powerpoint/2010/main" val="33186641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Introduction</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kern="0" dirty="0"/>
              <a:t>Importance:</a:t>
            </a:r>
          </a:p>
          <a:p>
            <a:pPr lvl="1" eaLnBrk="1" hangingPunct="1"/>
            <a:r>
              <a:rPr lang="en-US" altLang="en-US" kern="0" dirty="0"/>
              <a:t>Ultra-widefield (UWF) imaging improves the ability to identify peripheral diabetic retinopathy (DR) lesions compared with standard imaging. </a:t>
            </a:r>
          </a:p>
          <a:p>
            <a:pPr lvl="1" eaLnBrk="1" hangingPunct="1"/>
            <a:r>
              <a:rPr lang="en-US" altLang="en-US" kern="0" dirty="0"/>
              <a:t>Single-center studies have suggested that the presence of predominantly peripheral lesions (PPLs) may identify eyes at higher risk for future DR worsening over time, but a larger, multicenter study is needed for independent validation of these preliminary results.</a:t>
            </a:r>
          </a:p>
          <a:p>
            <a:pPr eaLnBrk="1" hangingPunct="1"/>
            <a:endParaRPr lang="en-US" altLang="en-US" kern="0" dirty="0"/>
          </a:p>
          <a:p>
            <a:pPr eaLnBrk="1" hangingPunct="1"/>
            <a:r>
              <a:rPr lang="en-US" altLang="en-US" b="1" kern="0" dirty="0"/>
              <a:t>Objective:</a:t>
            </a:r>
          </a:p>
          <a:p>
            <a:pPr lvl="1" eaLnBrk="1" hangingPunct="1"/>
            <a:r>
              <a:rPr lang="en-US" kern="0" dirty="0"/>
              <a:t>To determine whether PPLs identified on UWF imaging are associated with increased disease worsening beyond the risk associated with baseline Early Treatment Diabetic Retinopathy Study (ETDRS) Diabetic Retinopathy Severity Scale (DRSS) score.</a:t>
            </a:r>
          </a:p>
          <a:p>
            <a:pPr lvl="1" eaLnBrk="1" hangingPunct="1"/>
            <a:r>
              <a:rPr lang="en-US" altLang="en-US" kern="0" dirty="0"/>
              <a:t>To assess whether extent and location of retinal nonperfusion identified on UWF–fluorescein angiography (FA) are associated with DRSS score worsening or DR treatment over time.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Methods</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dirty="0"/>
              <a:t>Study Design, Setting, and Participants: </a:t>
            </a:r>
          </a:p>
          <a:p>
            <a:pPr lvl="1" eaLnBrk="1" hangingPunct="1"/>
            <a:r>
              <a:rPr lang="en-US" dirty="0"/>
              <a:t>This prospective, multicenter cohort study (DRCR Retina Network Protocol AA) was conducted at 37 US and Canadian sites.</a:t>
            </a:r>
          </a:p>
          <a:p>
            <a:pPr lvl="1" eaLnBrk="1" hangingPunct="1"/>
            <a:r>
              <a:rPr lang="en-US" dirty="0"/>
              <a:t>Data for 544 study eyes from 367 participants with nonproliferative DR (NPDR) were analyzed. </a:t>
            </a:r>
          </a:p>
          <a:p>
            <a:pPr lvl="1" eaLnBrk="1" hangingPunct="1"/>
            <a:r>
              <a:rPr lang="en-US" dirty="0"/>
              <a:t>Follow-up visits occurred annually for 4 years. </a:t>
            </a:r>
          </a:p>
          <a:p>
            <a:pPr lvl="1" eaLnBrk="1" hangingPunct="1"/>
            <a:r>
              <a:rPr lang="en-US" dirty="0"/>
              <a:t>Initiation of treatment for DR or diabetic macular edema was at investigator discretion.</a:t>
            </a:r>
          </a:p>
          <a:p>
            <a:pPr lvl="1" eaLnBrk="1" hangingPunct="1"/>
            <a:endParaRPr lang="en-US" altLang="en-US" dirty="0"/>
          </a:p>
          <a:p>
            <a:pPr eaLnBrk="1" hangingPunct="1"/>
            <a:r>
              <a:rPr lang="en-US" altLang="en-US" b="1" dirty="0"/>
              <a:t>Main Outcomes and Measures: </a:t>
            </a:r>
          </a:p>
          <a:p>
            <a:pPr lvl="1" eaLnBrk="1" hangingPunct="1"/>
            <a:r>
              <a:rPr lang="en-US" altLang="zh-TW" dirty="0"/>
              <a:t>PPL peripheral lesions were defined as DR lesions with a greater extent outside vs inside the 7 standard ETDRS fields. </a:t>
            </a:r>
          </a:p>
          <a:p>
            <a:pPr lvl="1" eaLnBrk="1" hangingPunct="1"/>
            <a:r>
              <a:rPr lang="en-US" altLang="zh-TW" dirty="0"/>
              <a:t>Primary outcome was disease worsening defined as worsening 2 steps or more on the DRSS or receipt of DR treatment. The o</a:t>
            </a:r>
            <a:r>
              <a:rPr lang="en-US" altLang="en-US" dirty="0"/>
              <a:t>utcome was assessed within the ETDRS fields from the UWF-color images.</a:t>
            </a:r>
          </a:p>
        </p:txBody>
      </p:sp>
    </p:spTree>
    <p:extLst>
      <p:ext uri="{BB962C8B-B14F-4D97-AF65-F5344CB8AC3E}">
        <p14:creationId xmlns:p14="http://schemas.microsoft.com/office/powerpoint/2010/main" val="3608496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Methods</a:t>
            </a:r>
          </a:p>
        </p:txBody>
      </p:sp>
      <p:sp>
        <p:nvSpPr>
          <p:cNvPr id="8" name="Rectangle 3"/>
          <p:cNvSpPr txBox="1">
            <a:spLocks noChangeArrowheads="1"/>
          </p:cNvSpPr>
          <p:nvPr/>
        </p:nvSpPr>
        <p:spPr bwMode="auto">
          <a:xfrm>
            <a:off x="914400" y="1543050"/>
            <a:ext cx="1036320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b="1" dirty="0"/>
              <a:t>Limitations: </a:t>
            </a:r>
          </a:p>
          <a:p>
            <a:pPr lvl="1" eaLnBrk="1" hangingPunct="1"/>
            <a:r>
              <a:rPr lang="en-US" altLang="en-US" dirty="0"/>
              <a:t>The last year of follow-up was affected by the COVID-19 pandemic.</a:t>
            </a:r>
          </a:p>
          <a:p>
            <a:pPr lvl="2" eaLnBrk="1" hangingPunct="1"/>
            <a:r>
              <a:rPr lang="en-US" altLang="en-US" dirty="0"/>
              <a:t>4-y Follow-up was 77% (excluding deaths).</a:t>
            </a:r>
          </a:p>
          <a:p>
            <a:pPr lvl="1" eaLnBrk="1" hangingPunct="1"/>
            <a:r>
              <a:rPr lang="en-US" altLang="en-US" dirty="0"/>
              <a:t>Most UWF images (97.5%) for this study were captured on P200Tx (Optos) imaging devices.</a:t>
            </a:r>
          </a:p>
          <a:p>
            <a:pPr lvl="2" eaLnBrk="1" hangingPunct="1"/>
            <a:r>
              <a:rPr lang="en-US" altLang="en-US" dirty="0"/>
              <a:t>Subsequent advances in retinal imaging have led to the development of newer UWF technology with improved superior and inferior image capture that also allows imaging of the retinal far periphery with improved resolution.</a:t>
            </a:r>
          </a:p>
          <a:p>
            <a:pPr lvl="1" eaLnBrk="1" hangingPunct="1"/>
            <a:r>
              <a:rPr lang="en-US" altLang="en-US" dirty="0"/>
              <a:t>The ability of clinicians to identify peripheral DR lesions or assess a retina for nonperfusion was not assessed in this study. </a:t>
            </a:r>
          </a:p>
          <a:p>
            <a:pPr lvl="1" eaLnBrk="1" hangingPunct="1"/>
            <a:r>
              <a:rPr lang="en-US" altLang="en-US" dirty="0"/>
              <a:t>The association between FA PPL and visual impairment and the effect on rates of visual loss should FA PPL be overlooked clinically were not directly addressed</a:t>
            </a:r>
          </a:p>
          <a:p>
            <a:pPr eaLnBrk="1" hangingPunct="1"/>
            <a:endParaRPr lang="en-US" altLang="en-US" dirty="0"/>
          </a:p>
        </p:txBody>
      </p:sp>
    </p:spTree>
    <p:extLst>
      <p:ext uri="{BB962C8B-B14F-4D97-AF65-F5344CB8AC3E}">
        <p14:creationId xmlns:p14="http://schemas.microsoft.com/office/powerpoint/2010/main" val="1555494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142999" y="1464473"/>
            <a:ext cx="9905999" cy="307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Baseline Characteristics in the Overall Cohort</a:t>
            </a:r>
            <a:endParaRPr lang="en-SG" altLang="en-US" dirty="0"/>
          </a:p>
          <a:p>
            <a:pPr algn="ctr" eaLnBrk="1" hangingPunct="1">
              <a:buFontTx/>
              <a:buNone/>
            </a:pPr>
            <a:endParaRPr lang="en-US" altLang="en-US" dirty="0"/>
          </a:p>
        </p:txBody>
      </p:sp>
      <p:grpSp>
        <p:nvGrpSpPr>
          <p:cNvPr id="16" name="Group 15">
            <a:extLst>
              <a:ext uri="{FF2B5EF4-FFF2-40B4-BE49-F238E27FC236}">
                <a16:creationId xmlns:a16="http://schemas.microsoft.com/office/drawing/2014/main" id="{4B0E9F0F-444B-799C-9D04-1D075DC0EB6D}"/>
              </a:ext>
            </a:extLst>
          </p:cNvPr>
          <p:cNvGrpSpPr/>
          <p:nvPr/>
        </p:nvGrpSpPr>
        <p:grpSpPr>
          <a:xfrm>
            <a:off x="228600" y="1905759"/>
            <a:ext cx="10124686" cy="4190241"/>
            <a:chOff x="1066800" y="1896428"/>
            <a:chExt cx="10124686" cy="4190241"/>
          </a:xfrm>
        </p:grpSpPr>
        <p:pic>
          <p:nvPicPr>
            <p:cNvPr id="3" name="Picture 2">
              <a:extLst>
                <a:ext uri="{FF2B5EF4-FFF2-40B4-BE49-F238E27FC236}">
                  <a16:creationId xmlns:a16="http://schemas.microsoft.com/office/drawing/2014/main" id="{DBF5B147-23BC-BB22-C227-6CBD97075E09}"/>
                </a:ext>
              </a:extLst>
            </p:cNvPr>
            <p:cNvPicPr>
              <a:picLocks noChangeAspect="1"/>
            </p:cNvPicPr>
            <p:nvPr/>
          </p:nvPicPr>
          <p:blipFill rotWithShape="1">
            <a:blip r:embed="rId2"/>
            <a:srcRect b="30460"/>
            <a:stretch/>
          </p:blipFill>
          <p:spPr>
            <a:xfrm>
              <a:off x="1066800" y="1896428"/>
              <a:ext cx="5133975" cy="3748986"/>
            </a:xfrm>
            <a:prstGeom prst="rect">
              <a:avLst/>
            </a:prstGeom>
          </p:spPr>
        </p:pic>
        <p:grpSp>
          <p:nvGrpSpPr>
            <p:cNvPr id="15" name="Group 14">
              <a:extLst>
                <a:ext uri="{FF2B5EF4-FFF2-40B4-BE49-F238E27FC236}">
                  <a16:creationId xmlns:a16="http://schemas.microsoft.com/office/drawing/2014/main" id="{541846BB-64FA-04D2-2D5C-8CA5768382BB}"/>
                </a:ext>
              </a:extLst>
            </p:cNvPr>
            <p:cNvGrpSpPr/>
            <p:nvPr/>
          </p:nvGrpSpPr>
          <p:grpSpPr>
            <a:xfrm>
              <a:off x="6000361" y="1987292"/>
              <a:ext cx="5191125" cy="4099377"/>
              <a:chOff x="5967801" y="-541050"/>
              <a:chExt cx="5191125" cy="4099377"/>
            </a:xfrm>
          </p:grpSpPr>
          <p:pic>
            <p:nvPicPr>
              <p:cNvPr id="8" name="Picture 7">
                <a:extLst>
                  <a:ext uri="{FF2B5EF4-FFF2-40B4-BE49-F238E27FC236}">
                    <a16:creationId xmlns:a16="http://schemas.microsoft.com/office/drawing/2014/main" id="{00ADCB21-793E-8F64-255F-16491B57F933}"/>
                  </a:ext>
                </a:extLst>
              </p:cNvPr>
              <p:cNvPicPr>
                <a:picLocks noChangeAspect="1"/>
              </p:cNvPicPr>
              <p:nvPr/>
            </p:nvPicPr>
            <p:blipFill>
              <a:blip r:embed="rId3"/>
              <a:stretch>
                <a:fillRect/>
              </a:stretch>
            </p:blipFill>
            <p:spPr>
              <a:xfrm>
                <a:off x="5986851" y="962078"/>
                <a:ext cx="5172075" cy="333375"/>
              </a:xfrm>
              <a:prstGeom prst="rect">
                <a:avLst/>
              </a:prstGeom>
            </p:spPr>
          </p:pic>
          <p:pic>
            <p:nvPicPr>
              <p:cNvPr id="11" name="Picture 10">
                <a:extLst>
                  <a:ext uri="{FF2B5EF4-FFF2-40B4-BE49-F238E27FC236}">
                    <a16:creationId xmlns:a16="http://schemas.microsoft.com/office/drawing/2014/main" id="{8BC4B203-894C-DDF1-EB1B-33E6B41DB025}"/>
                  </a:ext>
                </a:extLst>
              </p:cNvPr>
              <p:cNvPicPr>
                <a:picLocks noChangeAspect="1"/>
              </p:cNvPicPr>
              <p:nvPr/>
            </p:nvPicPr>
            <p:blipFill rotWithShape="1">
              <a:blip r:embed="rId4"/>
              <a:srcRect t="3968"/>
              <a:stretch/>
            </p:blipFill>
            <p:spPr>
              <a:xfrm>
                <a:off x="5977326" y="1235049"/>
                <a:ext cx="5143500" cy="1362920"/>
              </a:xfrm>
              <a:prstGeom prst="rect">
                <a:avLst/>
              </a:prstGeom>
            </p:spPr>
          </p:pic>
          <p:pic>
            <p:nvPicPr>
              <p:cNvPr id="13" name="Picture 12">
                <a:extLst>
                  <a:ext uri="{FF2B5EF4-FFF2-40B4-BE49-F238E27FC236}">
                    <a16:creationId xmlns:a16="http://schemas.microsoft.com/office/drawing/2014/main" id="{8C03E341-9C3B-FE35-B384-70B59095F85C}"/>
                  </a:ext>
                </a:extLst>
              </p:cNvPr>
              <p:cNvPicPr>
                <a:picLocks noChangeAspect="1"/>
              </p:cNvPicPr>
              <p:nvPr/>
            </p:nvPicPr>
            <p:blipFill>
              <a:blip r:embed="rId5"/>
              <a:stretch>
                <a:fillRect/>
              </a:stretch>
            </p:blipFill>
            <p:spPr>
              <a:xfrm>
                <a:off x="5967801" y="2453427"/>
                <a:ext cx="5162550" cy="1104900"/>
              </a:xfrm>
              <a:prstGeom prst="rect">
                <a:avLst/>
              </a:prstGeom>
            </p:spPr>
          </p:pic>
          <p:pic>
            <p:nvPicPr>
              <p:cNvPr id="14" name="Picture 13">
                <a:extLst>
                  <a:ext uri="{FF2B5EF4-FFF2-40B4-BE49-F238E27FC236}">
                    <a16:creationId xmlns:a16="http://schemas.microsoft.com/office/drawing/2014/main" id="{79C4AA44-015D-44FA-0E7B-B37FD23ACC88}"/>
                  </a:ext>
                </a:extLst>
              </p:cNvPr>
              <p:cNvPicPr>
                <a:picLocks noChangeAspect="1"/>
              </p:cNvPicPr>
              <p:nvPr/>
            </p:nvPicPr>
            <p:blipFill rotWithShape="1">
              <a:blip r:embed="rId2"/>
              <a:srcRect l="-17" t="70672" r="17" b="281"/>
              <a:stretch/>
            </p:blipFill>
            <p:spPr>
              <a:xfrm>
                <a:off x="6005900" y="-541050"/>
                <a:ext cx="5133975" cy="1565964"/>
              </a:xfrm>
              <a:prstGeom prst="rect">
                <a:avLst/>
              </a:prstGeom>
            </p:spPr>
          </p:pic>
        </p:grpSp>
      </p:grpSp>
      <p:sp>
        <p:nvSpPr>
          <p:cNvPr id="17" name="Rectangle 3">
            <a:extLst>
              <a:ext uri="{FF2B5EF4-FFF2-40B4-BE49-F238E27FC236}">
                <a16:creationId xmlns:a16="http://schemas.microsoft.com/office/drawing/2014/main" id="{AF1CC43F-967D-67AA-6E59-3E369B994D5B}"/>
              </a:ext>
            </a:extLst>
          </p:cNvPr>
          <p:cNvSpPr txBox="1">
            <a:spLocks noChangeArrowheads="1"/>
          </p:cNvSpPr>
          <p:nvPr/>
        </p:nvSpPr>
        <p:spPr bwMode="auto">
          <a:xfrm>
            <a:off x="10353284" y="1994305"/>
            <a:ext cx="1447800" cy="126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eaLnBrk="1" hangingPunct="1">
              <a:buNone/>
            </a:pPr>
            <a:r>
              <a:rPr lang="en-US" sz="1050" dirty="0"/>
              <a:t>Nonperfusion on UWF-FA (n = 208)</a:t>
            </a:r>
          </a:p>
          <a:p>
            <a:pPr eaLnBrk="1" hangingPunct="1"/>
            <a:r>
              <a:rPr lang="en-US" sz="1050" dirty="0"/>
              <a:t>None: 9%</a:t>
            </a:r>
          </a:p>
          <a:p>
            <a:pPr eaLnBrk="1" hangingPunct="1"/>
            <a:r>
              <a:rPr lang="en-US" sz="1050" dirty="0"/>
              <a:t>Low: 30%</a:t>
            </a:r>
          </a:p>
          <a:p>
            <a:pPr eaLnBrk="1" hangingPunct="1"/>
            <a:r>
              <a:rPr lang="en-US" sz="1050" dirty="0"/>
              <a:t>Medium: 30%</a:t>
            </a:r>
          </a:p>
          <a:p>
            <a:pPr eaLnBrk="1" hangingPunct="1"/>
            <a:r>
              <a:rPr lang="en-US" sz="1050" dirty="0"/>
              <a:t>High: 30%</a:t>
            </a:r>
          </a:p>
        </p:txBody>
      </p:sp>
    </p:spTree>
    <p:extLst>
      <p:ext uri="{BB962C8B-B14F-4D97-AF65-F5344CB8AC3E}">
        <p14:creationId xmlns:p14="http://schemas.microsoft.com/office/powerpoint/2010/main" val="3971279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2D135BA-4C7A-DDD9-9D32-0EE3E5160223}"/>
              </a:ext>
            </a:extLst>
          </p:cNvPr>
          <p:cNvPicPr>
            <a:picLocks noChangeAspect="1"/>
          </p:cNvPicPr>
          <p:nvPr/>
        </p:nvPicPr>
        <p:blipFill>
          <a:blip r:embed="rId2"/>
          <a:stretch>
            <a:fillRect/>
          </a:stretch>
        </p:blipFill>
        <p:spPr>
          <a:xfrm>
            <a:off x="2892337" y="1143000"/>
            <a:ext cx="8309063" cy="4572000"/>
          </a:xfrm>
          <a:prstGeom prst="rect">
            <a:avLst/>
          </a:prstGeom>
        </p:spPr>
      </p:pic>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381000" y="1419231"/>
            <a:ext cx="4800600" cy="1050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eaLnBrk="1" hangingPunct="1">
              <a:buFontTx/>
              <a:buNone/>
            </a:pPr>
            <a:r>
              <a:rPr lang="en-US" altLang="en-US" dirty="0"/>
              <a:t>Cumulative Proportion of Disease Worsening Through 4 Years by Baseline DRSS Score on Masked UWF Color Images</a:t>
            </a:r>
          </a:p>
        </p:txBody>
      </p:sp>
    </p:spTree>
    <p:extLst>
      <p:ext uri="{BB962C8B-B14F-4D97-AF65-F5344CB8AC3E}">
        <p14:creationId xmlns:p14="http://schemas.microsoft.com/office/powerpoint/2010/main" val="588296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685800" y="1447800"/>
            <a:ext cx="3810001" cy="745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Cumulative Proportion of Disease Worsening Through 4 Years</a:t>
            </a:r>
          </a:p>
        </p:txBody>
      </p:sp>
      <p:pic>
        <p:nvPicPr>
          <p:cNvPr id="6" name="Picture 5">
            <a:extLst>
              <a:ext uri="{FF2B5EF4-FFF2-40B4-BE49-F238E27FC236}">
                <a16:creationId xmlns:a16="http://schemas.microsoft.com/office/drawing/2014/main" id="{03E37583-3643-FC55-6367-595F420DEBC2}"/>
              </a:ext>
            </a:extLst>
          </p:cNvPr>
          <p:cNvPicPr>
            <a:picLocks noChangeAspect="1"/>
          </p:cNvPicPr>
          <p:nvPr/>
        </p:nvPicPr>
        <p:blipFill>
          <a:blip r:embed="rId2"/>
          <a:stretch>
            <a:fillRect/>
          </a:stretch>
        </p:blipFill>
        <p:spPr>
          <a:xfrm>
            <a:off x="4572000" y="1244217"/>
            <a:ext cx="5977138" cy="4816016"/>
          </a:xfrm>
          <a:prstGeom prst="rect">
            <a:avLst/>
          </a:prstGeom>
        </p:spPr>
      </p:pic>
    </p:spTree>
    <p:extLst>
      <p:ext uri="{BB962C8B-B14F-4D97-AF65-F5344CB8AC3E}">
        <p14:creationId xmlns:p14="http://schemas.microsoft.com/office/powerpoint/2010/main" val="1471771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2171700" y="1284660"/>
            <a:ext cx="7848600" cy="47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DR Disease Worsening Over Time and Color-PPL by Baseline DRSS</a:t>
            </a:r>
          </a:p>
        </p:txBody>
      </p:sp>
      <p:sp>
        <p:nvSpPr>
          <p:cNvPr id="7" name="Rectangle 6">
            <a:extLst>
              <a:ext uri="{FF2B5EF4-FFF2-40B4-BE49-F238E27FC236}">
                <a16:creationId xmlns:a16="http://schemas.microsoft.com/office/drawing/2014/main" id="{AFB63FB6-AC2E-4502-20EE-A32E8D53625A}"/>
              </a:ext>
            </a:extLst>
          </p:cNvPr>
          <p:cNvSpPr>
            <a:spLocks noChangeArrowheads="1"/>
          </p:cNvSpPr>
          <p:nvPr/>
        </p:nvSpPr>
        <p:spPr bwMode="auto">
          <a:xfrm>
            <a:off x="2171700" y="3767162"/>
            <a:ext cx="7848600" cy="47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DR Disease Worsening Over Time and FA-PPL by Baseline DRSS</a:t>
            </a:r>
          </a:p>
        </p:txBody>
      </p:sp>
      <p:graphicFrame>
        <p:nvGraphicFramePr>
          <p:cNvPr id="11" name="Table 5">
            <a:extLst>
              <a:ext uri="{FF2B5EF4-FFF2-40B4-BE49-F238E27FC236}">
                <a16:creationId xmlns:a16="http://schemas.microsoft.com/office/drawing/2014/main" id="{30D3E97C-0FEF-9D01-B42C-203B429C0D2D}"/>
              </a:ext>
            </a:extLst>
          </p:cNvPr>
          <p:cNvGraphicFramePr>
            <a:graphicFrameLocks noGrp="1"/>
          </p:cNvGraphicFramePr>
          <p:nvPr>
            <p:ph idx="1"/>
            <p:extLst>
              <p:ext uri="{D42A27DB-BD31-4B8C-83A1-F6EECF244321}">
                <p14:modId xmlns:p14="http://schemas.microsoft.com/office/powerpoint/2010/main" val="1513477678"/>
              </p:ext>
            </p:extLst>
          </p:nvPr>
        </p:nvGraphicFramePr>
        <p:xfrm>
          <a:off x="3276600" y="1748082"/>
          <a:ext cx="5500082" cy="1606904"/>
        </p:xfrm>
        <a:graphic>
          <a:graphicData uri="http://schemas.openxmlformats.org/drawingml/2006/table">
            <a:tbl>
              <a:tblPr firstRow="1" bandRow="1">
                <a:tableStyleId>{5C22544A-7EE6-4342-B048-85BDC9FD1C3A}</a:tableStyleId>
              </a:tblPr>
              <a:tblGrid>
                <a:gridCol w="2615928">
                  <a:extLst>
                    <a:ext uri="{9D8B030D-6E8A-4147-A177-3AD203B41FA5}">
                      <a16:colId xmlns:a16="http://schemas.microsoft.com/office/drawing/2014/main" val="3841560893"/>
                    </a:ext>
                  </a:extLst>
                </a:gridCol>
                <a:gridCol w="1450234">
                  <a:extLst>
                    <a:ext uri="{9D8B030D-6E8A-4147-A177-3AD203B41FA5}">
                      <a16:colId xmlns:a16="http://schemas.microsoft.com/office/drawing/2014/main" val="3102495308"/>
                    </a:ext>
                  </a:extLst>
                </a:gridCol>
                <a:gridCol w="1433920">
                  <a:extLst>
                    <a:ext uri="{9D8B030D-6E8A-4147-A177-3AD203B41FA5}">
                      <a16:colId xmlns:a16="http://schemas.microsoft.com/office/drawing/2014/main" val="3191665028"/>
                    </a:ext>
                  </a:extLst>
                </a:gridCol>
              </a:tblGrid>
              <a:tr h="212080">
                <a:tc rowSpan="2">
                  <a:txBody>
                    <a:bodyPr/>
                    <a:lstStyle/>
                    <a:p>
                      <a:r>
                        <a:rPr lang="en-US" sz="1000" dirty="0">
                          <a:solidFill>
                            <a:schemeClr val="tx1"/>
                          </a:solidFill>
                        </a:rPr>
                        <a:t>By baseline DRSS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l"/>
                      <a:r>
                        <a:rPr lang="en-US" sz="1000" b="1" dirty="0">
                          <a:solidFill>
                            <a:schemeClr val="tx1"/>
                          </a:solidFill>
                        </a:rPr>
                        <a:t>No. (cumulative %)</a:t>
                      </a:r>
                      <a:endParaRPr lang="en-US" sz="1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sz="1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9314128"/>
                  </a:ext>
                </a:extLst>
              </a:tr>
              <a:tr h="286914">
                <a:tc vMerge="1">
                  <a:txBody>
                    <a:bodyPr/>
                    <a:lstStyle/>
                    <a:p>
                      <a:endParaRPr lang="en-US" dirty="0"/>
                    </a:p>
                  </a:txBody>
                  <a:tcPr>
                    <a:solidFill>
                      <a:schemeClr val="bg2"/>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solidFill>
                            <a:schemeClr val="tx1"/>
                          </a:solidFill>
                        </a:rPr>
                        <a:t>PPL absent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solidFill>
                            <a:schemeClr val="tx1"/>
                          </a:solidFill>
                        </a:rPr>
                        <a:t>PPL present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357270"/>
                  </a:ext>
                </a:extLst>
              </a:tr>
              <a:tr h="220820">
                <a:tc>
                  <a:txBody>
                    <a:bodyPr/>
                    <a:lstStyle/>
                    <a:p>
                      <a:pPr lvl="0" algn="l"/>
                      <a:r>
                        <a:rPr lang="en-US" sz="1000" b="1" dirty="0">
                          <a:solidFill>
                            <a:schemeClr val="tx1"/>
                          </a:solidFill>
                        </a:rPr>
                        <a:t>Mild NPDR (level 35)</a:t>
                      </a:r>
                      <a:endParaRPr lang="en-US" sz="1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kern="1200" dirty="0">
                          <a:solidFill>
                            <a:schemeClr val="tx1"/>
                          </a:solidFill>
                          <a:latin typeface="+mn-lt"/>
                          <a:ea typeface="+mn-ea"/>
                          <a:cs typeface="+mn-cs"/>
                        </a:rPr>
                        <a:t>83 (54)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kern="1200" dirty="0">
                          <a:solidFill>
                            <a:schemeClr val="tx1"/>
                          </a:solidFill>
                          <a:latin typeface="+mn-lt"/>
                          <a:ea typeface="+mn-ea"/>
                          <a:cs typeface="+mn-cs"/>
                        </a:rPr>
                        <a:t>89 (</a:t>
                      </a:r>
                      <a:r>
                        <a:rPr lang="en-US" sz="1000" b="1" dirty="0">
                          <a:solidFill>
                            <a:schemeClr val="tx1"/>
                          </a:solidFill>
                        </a:rPr>
                        <a:t>38)</a:t>
                      </a:r>
                      <a:endParaRPr lang="en-US" sz="1000" b="1"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8125914"/>
                  </a:ext>
                </a:extLst>
              </a:tr>
              <a:tr h="224924">
                <a:tc>
                  <a:txBody>
                    <a:bodyPr/>
                    <a:lstStyle/>
                    <a:p>
                      <a:pPr lvl="0" algn="l"/>
                      <a:r>
                        <a:rPr lang="en-US" sz="1000" b="1" dirty="0">
                          <a:solidFill>
                            <a:schemeClr val="tx1"/>
                          </a:solidFill>
                        </a:rPr>
                        <a:t>Moderate NPDR (level 43)</a:t>
                      </a:r>
                      <a:endParaRPr lang="en-US" sz="1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75 (49)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74 (32)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5264020"/>
                  </a:ext>
                </a:extLst>
              </a:tr>
              <a:tr h="215345">
                <a:tc>
                  <a:txBody>
                    <a:bodyPr/>
                    <a:lstStyle/>
                    <a:p>
                      <a:pPr lvl="0" algn="l"/>
                      <a:r>
                        <a:rPr lang="en-US" sz="1000" b="1" dirty="0">
                          <a:solidFill>
                            <a:schemeClr val="tx1"/>
                          </a:solidFill>
                        </a:rPr>
                        <a:t>Moderately severe NPDR (level 47)</a:t>
                      </a:r>
                      <a:endParaRPr lang="en-US" sz="1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63 (24)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16 (31)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63946765"/>
                  </a:ext>
                </a:extLst>
              </a:tr>
              <a:tr h="344630">
                <a:tc>
                  <a:txBody>
                    <a:bodyPr/>
                    <a:lstStyle/>
                    <a:p>
                      <a:pPr lvl="0" algn="l"/>
                      <a:r>
                        <a:rPr lang="en-US" sz="1000" b="1" dirty="0">
                          <a:solidFill>
                            <a:schemeClr val="tx1"/>
                          </a:solidFill>
                        </a:rPr>
                        <a:t>Severe and very severe NPDR (level 53)</a:t>
                      </a:r>
                      <a:endParaRPr lang="en-US" sz="1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102 (40)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42 (50)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5469058"/>
                  </a:ext>
                </a:extLst>
              </a:tr>
            </a:tbl>
          </a:graphicData>
        </a:graphic>
      </p:graphicFrame>
      <p:graphicFrame>
        <p:nvGraphicFramePr>
          <p:cNvPr id="13" name="Table 5">
            <a:extLst>
              <a:ext uri="{FF2B5EF4-FFF2-40B4-BE49-F238E27FC236}">
                <a16:creationId xmlns:a16="http://schemas.microsoft.com/office/drawing/2014/main" id="{94684297-8E1B-E7BB-D9FE-FC14DC659B5A}"/>
              </a:ext>
            </a:extLst>
          </p:cNvPr>
          <p:cNvGraphicFramePr>
            <a:graphicFrameLocks/>
          </p:cNvGraphicFramePr>
          <p:nvPr>
            <p:extLst>
              <p:ext uri="{D42A27DB-BD31-4B8C-83A1-F6EECF244321}">
                <p14:modId xmlns:p14="http://schemas.microsoft.com/office/powerpoint/2010/main" val="3350687848"/>
              </p:ext>
            </p:extLst>
          </p:nvPr>
        </p:nvGraphicFramePr>
        <p:xfrm>
          <a:off x="3276601" y="4183227"/>
          <a:ext cx="5536592" cy="1606904"/>
        </p:xfrm>
        <a:graphic>
          <a:graphicData uri="http://schemas.openxmlformats.org/drawingml/2006/table">
            <a:tbl>
              <a:tblPr firstRow="1" bandRow="1">
                <a:tableStyleId>{5C22544A-7EE6-4342-B048-85BDC9FD1C3A}</a:tableStyleId>
              </a:tblPr>
              <a:tblGrid>
                <a:gridCol w="2652919">
                  <a:extLst>
                    <a:ext uri="{9D8B030D-6E8A-4147-A177-3AD203B41FA5}">
                      <a16:colId xmlns:a16="http://schemas.microsoft.com/office/drawing/2014/main" val="3841560893"/>
                    </a:ext>
                  </a:extLst>
                </a:gridCol>
                <a:gridCol w="1449992">
                  <a:extLst>
                    <a:ext uri="{9D8B030D-6E8A-4147-A177-3AD203B41FA5}">
                      <a16:colId xmlns:a16="http://schemas.microsoft.com/office/drawing/2014/main" val="3102495308"/>
                    </a:ext>
                  </a:extLst>
                </a:gridCol>
                <a:gridCol w="1433681">
                  <a:extLst>
                    <a:ext uri="{9D8B030D-6E8A-4147-A177-3AD203B41FA5}">
                      <a16:colId xmlns:a16="http://schemas.microsoft.com/office/drawing/2014/main" val="3191665028"/>
                    </a:ext>
                  </a:extLst>
                </a:gridCol>
              </a:tblGrid>
              <a:tr h="212080">
                <a:tc rowSpan="2">
                  <a:txBody>
                    <a:bodyPr/>
                    <a:lstStyle/>
                    <a:p>
                      <a:r>
                        <a:rPr lang="en-US" sz="1000" dirty="0">
                          <a:solidFill>
                            <a:schemeClr val="tx1"/>
                          </a:solidFill>
                        </a:rPr>
                        <a:t>By baseline DRSS</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l"/>
                      <a:r>
                        <a:rPr lang="en-US" sz="1000" b="1" dirty="0">
                          <a:solidFill>
                            <a:schemeClr val="tx1"/>
                          </a:solidFill>
                        </a:rPr>
                        <a:t>No. (cumulative %)</a:t>
                      </a:r>
                      <a:endParaRPr lang="en-US" sz="1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ctr"/>
                      <a:endParaRPr lang="en-US" sz="1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89314128"/>
                  </a:ext>
                </a:extLst>
              </a:tr>
              <a:tr h="286914">
                <a:tc vMerge="1">
                  <a:txBody>
                    <a:bodyPr/>
                    <a:lstStyle/>
                    <a:p>
                      <a:endParaRPr lang="en-US" dirty="0"/>
                    </a:p>
                  </a:txBody>
                  <a:tcPr>
                    <a:solidFill>
                      <a:schemeClr val="bg2"/>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solidFill>
                            <a:schemeClr val="tx1"/>
                          </a:solidFill>
                        </a:rPr>
                        <a:t>PPL absent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1" dirty="0">
                          <a:solidFill>
                            <a:schemeClr val="tx1"/>
                          </a:solidFill>
                        </a:rPr>
                        <a:t>PPL present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357270"/>
                  </a:ext>
                </a:extLst>
              </a:tr>
              <a:tr h="220820">
                <a:tc>
                  <a:txBody>
                    <a:bodyPr/>
                    <a:lstStyle/>
                    <a:p>
                      <a:pPr lvl="0" algn="l"/>
                      <a:r>
                        <a:rPr lang="en-US" sz="1000" b="1" dirty="0">
                          <a:solidFill>
                            <a:schemeClr val="tx1"/>
                          </a:solidFill>
                        </a:rPr>
                        <a:t>Mild NPDR (level 35)</a:t>
                      </a:r>
                      <a:endParaRPr lang="en-US" sz="1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kern="1200" dirty="0">
                          <a:solidFill>
                            <a:schemeClr val="tx1"/>
                          </a:solidFill>
                          <a:latin typeface="+mn-lt"/>
                          <a:ea typeface="+mn-ea"/>
                          <a:cs typeface="+mn-cs"/>
                        </a:rPr>
                        <a:t>67 (36)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kern="1200" dirty="0">
                          <a:solidFill>
                            <a:schemeClr val="tx1"/>
                          </a:solidFill>
                          <a:latin typeface="+mn-lt"/>
                          <a:ea typeface="+mn-ea"/>
                          <a:cs typeface="+mn-cs"/>
                        </a:rPr>
                        <a:t>104 (50</a:t>
                      </a:r>
                      <a:r>
                        <a:rPr lang="en-US" sz="1000" b="1" dirty="0">
                          <a:solidFill>
                            <a:schemeClr val="tx1"/>
                          </a:solidFill>
                        </a:rPr>
                        <a:t>)</a:t>
                      </a:r>
                      <a:endParaRPr lang="en-US" sz="1000" b="1"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08125914"/>
                  </a:ext>
                </a:extLst>
              </a:tr>
              <a:tr h="224924">
                <a:tc>
                  <a:txBody>
                    <a:bodyPr/>
                    <a:lstStyle/>
                    <a:p>
                      <a:pPr lvl="0" algn="l"/>
                      <a:r>
                        <a:rPr lang="en-US" sz="1000" b="1" dirty="0">
                          <a:solidFill>
                            <a:schemeClr val="tx1"/>
                          </a:solidFill>
                        </a:rPr>
                        <a:t>Moderate NPDR (level 43)</a:t>
                      </a:r>
                      <a:endParaRPr lang="en-US" sz="1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80 (30)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69 (50)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5264020"/>
                  </a:ext>
                </a:extLst>
              </a:tr>
              <a:tr h="215345">
                <a:tc>
                  <a:txBody>
                    <a:bodyPr/>
                    <a:lstStyle/>
                    <a:p>
                      <a:pPr lvl="0" algn="l"/>
                      <a:r>
                        <a:rPr lang="en-US" sz="1000" b="1" dirty="0">
                          <a:solidFill>
                            <a:schemeClr val="tx1"/>
                          </a:solidFill>
                        </a:rPr>
                        <a:t>Moderately severe NPDR (level 47)</a:t>
                      </a:r>
                      <a:endParaRPr lang="en-US" sz="1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64 (22)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14 (43)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63946765"/>
                  </a:ext>
                </a:extLst>
              </a:tr>
              <a:tr h="344630">
                <a:tc>
                  <a:txBody>
                    <a:bodyPr/>
                    <a:lstStyle/>
                    <a:p>
                      <a:pPr lvl="0" algn="l"/>
                      <a:r>
                        <a:rPr lang="en-US" sz="1000" b="1" dirty="0">
                          <a:solidFill>
                            <a:schemeClr val="tx1"/>
                          </a:solidFill>
                        </a:rPr>
                        <a:t>Severe and very severe NPDR (level 53)</a:t>
                      </a:r>
                      <a:endParaRPr lang="en-US" sz="10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84 (36)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1000" b="1" dirty="0">
                          <a:solidFill>
                            <a:schemeClr val="tx1"/>
                          </a:solidFill>
                        </a:rPr>
                        <a:t>60 (51)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5469058"/>
                  </a:ext>
                </a:extLst>
              </a:tr>
            </a:tbl>
          </a:graphicData>
        </a:graphic>
      </p:graphicFrame>
    </p:spTree>
    <p:extLst>
      <p:ext uri="{BB962C8B-B14F-4D97-AF65-F5344CB8AC3E}">
        <p14:creationId xmlns:p14="http://schemas.microsoft.com/office/powerpoint/2010/main" val="1332775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3009900" y="762000"/>
            <a:ext cx="6172200" cy="479822"/>
          </a:xfrm>
        </p:spPr>
        <p:txBody>
          <a:bodyPr/>
          <a:lstStyle/>
          <a:p>
            <a:pPr eaLnBrk="1" hangingPunct="1"/>
            <a:r>
              <a:rPr lang="en-US" altLang="en-US" dirty="0"/>
              <a:t>Results</a:t>
            </a:r>
          </a:p>
        </p:txBody>
      </p:sp>
      <p:sp>
        <p:nvSpPr>
          <p:cNvPr id="4" name="Rectangle 3">
            <a:extLst>
              <a:ext uri="{FF2B5EF4-FFF2-40B4-BE49-F238E27FC236}">
                <a16:creationId xmlns:a16="http://schemas.microsoft.com/office/drawing/2014/main" id="{5D2B3BE0-2486-4BFE-B8F5-AA1D54BAF299}"/>
              </a:ext>
            </a:extLst>
          </p:cNvPr>
          <p:cNvSpPr>
            <a:spLocks noChangeArrowheads="1"/>
          </p:cNvSpPr>
          <p:nvPr/>
        </p:nvSpPr>
        <p:spPr bwMode="auto">
          <a:xfrm>
            <a:off x="1371600" y="1189654"/>
            <a:ext cx="9448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dirty="0"/>
              <a:t>Cumulative Proportion of Disease Worsening Through 4 Years by Baseline Overall Nonperfusion Index (NPI) on UWF-FA</a:t>
            </a:r>
          </a:p>
        </p:txBody>
      </p:sp>
      <p:pic>
        <p:nvPicPr>
          <p:cNvPr id="3" name="Picture 2">
            <a:extLst>
              <a:ext uri="{FF2B5EF4-FFF2-40B4-BE49-F238E27FC236}">
                <a16:creationId xmlns:a16="http://schemas.microsoft.com/office/drawing/2014/main" id="{D0922620-6AE2-234E-DEFD-93112C1C200A}"/>
              </a:ext>
            </a:extLst>
          </p:cNvPr>
          <p:cNvPicPr>
            <a:picLocks noChangeAspect="1"/>
          </p:cNvPicPr>
          <p:nvPr/>
        </p:nvPicPr>
        <p:blipFill>
          <a:blip r:embed="rId2"/>
          <a:stretch>
            <a:fillRect/>
          </a:stretch>
        </p:blipFill>
        <p:spPr>
          <a:xfrm>
            <a:off x="1676400" y="1998308"/>
            <a:ext cx="4835569" cy="3581400"/>
          </a:xfrm>
          <a:prstGeom prst="rect">
            <a:avLst/>
          </a:prstGeom>
        </p:spPr>
      </p:pic>
      <p:pic>
        <p:nvPicPr>
          <p:cNvPr id="8" name="Picture 7">
            <a:extLst>
              <a:ext uri="{FF2B5EF4-FFF2-40B4-BE49-F238E27FC236}">
                <a16:creationId xmlns:a16="http://schemas.microsoft.com/office/drawing/2014/main" id="{83D8ED1B-1118-486D-5F94-2BB8985304D3}"/>
              </a:ext>
            </a:extLst>
          </p:cNvPr>
          <p:cNvPicPr>
            <a:picLocks noChangeAspect="1"/>
          </p:cNvPicPr>
          <p:nvPr/>
        </p:nvPicPr>
        <p:blipFill rotWithShape="1">
          <a:blip r:embed="rId3"/>
          <a:srcRect t="1333" b="3637"/>
          <a:stretch/>
        </p:blipFill>
        <p:spPr>
          <a:xfrm>
            <a:off x="6858000" y="3048000"/>
            <a:ext cx="4067175" cy="2438400"/>
          </a:xfrm>
          <a:prstGeom prst="rect">
            <a:avLst/>
          </a:prstGeom>
        </p:spPr>
      </p:pic>
    </p:spTree>
    <p:extLst>
      <p:ext uri="{BB962C8B-B14F-4D97-AF65-F5344CB8AC3E}">
        <p14:creationId xmlns:p14="http://schemas.microsoft.com/office/powerpoint/2010/main" val="491463038"/>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Clouds</Template>
  <TotalTime>388</TotalTime>
  <Words>1936</Words>
  <Application>Microsoft Office PowerPoint</Application>
  <PresentationFormat>Widescreen</PresentationFormat>
  <Paragraphs>107</Paragraphs>
  <Slides>13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13</vt:i4>
      </vt:variant>
    </vt:vector>
  </HeadingPairs>
  <TitlesOfParts>
    <vt:vector size="15" baseType="lpstr">
      <vt:lpstr>Arial</vt:lpstr>
      <vt:lpstr>Default Design</vt:lpstr>
      <vt:lpstr>PowerPoint Presentation</vt:lpstr>
      <vt:lpstr>Introduction</vt:lpstr>
      <vt:lpstr>Methods</vt:lpstr>
      <vt:lpstr>Methods</vt:lpstr>
      <vt:lpstr>Results</vt:lpstr>
      <vt:lpstr>Results</vt:lpstr>
      <vt:lpstr>Results</vt:lpstr>
      <vt:lpstr>Results</vt:lpstr>
      <vt:lpstr>Results</vt:lpstr>
      <vt:lpstr>Results</vt:lpstr>
      <vt:lpstr>Comment</vt:lpstr>
      <vt:lpstr>Contact Information</vt:lpstr>
      <vt:lpstr>Conflict of Interest Disclosures</vt:lpstr>
    </vt:vector>
  </TitlesOfParts>
  <Company>ama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article</dc:title>
  <dc:creator>lhayes</dc:creator>
  <cp:lastModifiedBy>Iris Lo  (she/her/hers)</cp:lastModifiedBy>
  <cp:revision>45</cp:revision>
  <dcterms:created xsi:type="dcterms:W3CDTF">2011-01-18T21:26:38Z</dcterms:created>
  <dcterms:modified xsi:type="dcterms:W3CDTF">2022-07-28T19:14:46Z</dcterms:modified>
</cp:coreProperties>
</file>