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8"/>
  </p:notesMasterIdLst>
  <p:sldIdLst>
    <p:sldId id="258" r:id="rId2"/>
    <p:sldId id="266" r:id="rId3"/>
    <p:sldId id="276" r:id="rId4"/>
    <p:sldId id="278" r:id="rId5"/>
    <p:sldId id="277" r:id="rId6"/>
    <p:sldId id="275" r:id="rId7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23"/>
    <p:restoredTop sz="96327"/>
  </p:normalViewPr>
  <p:slideViewPr>
    <p:cSldViewPr snapToGrid="0" snapToObjects="1">
      <p:cViewPr varScale="1">
        <p:scale>
          <a:sx n="84" d="100"/>
          <a:sy n="84" d="100"/>
        </p:scale>
        <p:origin x="36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8FC0E-05BE-BC49-A3F4-0E5A4B26D81E}" type="datetimeFigureOut">
              <a:rPr lang="en-US" smtClean="0"/>
              <a:t>7/22/22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68120-ABE6-3A4B-8FF0-4DE95918B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450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968120-ABE6-3A4B-8FF0-4DE95918B6B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582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375B-9EC8-9C42-A46A-0E21C6770E58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72253-823D-1245-BC6F-56D653970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651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375B-9EC8-9C42-A46A-0E21C6770E58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72253-823D-1245-BC6F-56D653970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582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375B-9EC8-9C42-A46A-0E21C6770E58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72253-823D-1245-BC6F-56D653970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383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375B-9EC8-9C42-A46A-0E21C6770E58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72253-823D-1245-BC6F-56D653970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946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375B-9EC8-9C42-A46A-0E21C6770E58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72253-823D-1245-BC6F-56D653970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079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375B-9EC8-9C42-A46A-0E21C6770E58}" type="datetimeFigureOut">
              <a:rPr lang="en-US" smtClean="0"/>
              <a:t>7/22/22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72253-823D-1245-BC6F-56D653970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33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375B-9EC8-9C42-A46A-0E21C6770E58}" type="datetimeFigureOut">
              <a:rPr lang="en-US" smtClean="0"/>
              <a:t>7/22/22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72253-823D-1245-BC6F-56D653970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04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375B-9EC8-9C42-A46A-0E21C6770E58}" type="datetimeFigureOut">
              <a:rPr lang="en-US" smtClean="0"/>
              <a:t>7/22/22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72253-823D-1245-BC6F-56D653970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740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375B-9EC8-9C42-A46A-0E21C6770E58}" type="datetimeFigureOut">
              <a:rPr lang="en-US" smtClean="0"/>
              <a:t>7/22/22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72253-823D-1245-BC6F-56D653970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649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375B-9EC8-9C42-A46A-0E21C6770E58}" type="datetimeFigureOut">
              <a:rPr lang="en-US" smtClean="0"/>
              <a:t>7/22/22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72253-823D-1245-BC6F-56D653970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83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C375B-9EC8-9C42-A46A-0E21C6770E58}" type="datetimeFigureOut">
              <a:rPr lang="en-US" smtClean="0"/>
              <a:t>7/22/22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72253-823D-1245-BC6F-56D653970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39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375B-9EC8-9C42-A46A-0E21C6770E58}" type="datetimeFigureOut">
              <a:rPr lang="en-US" smtClean="0"/>
              <a:t>7/22/22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72253-823D-1245-BC6F-56D653970E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0309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Rectangle 246">
            <a:extLst>
              <a:ext uri="{FF2B5EF4-FFF2-40B4-BE49-F238E27FC236}">
                <a16:creationId xmlns:a16="http://schemas.microsoft.com/office/drawing/2014/main" id="{CB474C47-6842-BD4D-BBEA-F078739DB2D9}"/>
              </a:ext>
            </a:extLst>
          </p:cNvPr>
          <p:cNvSpPr/>
          <p:nvPr/>
        </p:nvSpPr>
        <p:spPr>
          <a:xfrm>
            <a:off x="0" y="0"/>
            <a:ext cx="1059906" cy="2100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65" b="1" dirty="0">
                <a:latin typeface="Arial" panose="020B0604020202020204" pitchFamily="34" charset="0"/>
                <a:cs typeface="Arial" panose="020B0604020202020204" pitchFamily="34" charset="0"/>
              </a:rPr>
              <a:t>Graphical Abstract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041001-0BD0-C443-A45F-3A8CDF1ECF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4093"/>
            <a:ext cx="7772400" cy="593331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13AF68C-E77A-F85D-F9A0-EFD510FD3775}"/>
              </a:ext>
            </a:extLst>
          </p:cNvPr>
          <p:cNvSpPr txBox="1"/>
          <p:nvPr/>
        </p:nvSpPr>
        <p:spPr>
          <a:xfrm>
            <a:off x="4282086" y="9524307"/>
            <a:ext cx="3490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Created with </a:t>
            </a:r>
            <a:r>
              <a:rPr lang="en-US" dirty="0" err="1"/>
              <a:t>BioRender.com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572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Rectangle 246">
            <a:extLst>
              <a:ext uri="{FF2B5EF4-FFF2-40B4-BE49-F238E27FC236}">
                <a16:creationId xmlns:a16="http://schemas.microsoft.com/office/drawing/2014/main" id="{CB474C47-6842-BD4D-BBEA-F078739DB2D9}"/>
              </a:ext>
            </a:extLst>
          </p:cNvPr>
          <p:cNvSpPr/>
          <p:nvPr/>
        </p:nvSpPr>
        <p:spPr>
          <a:xfrm>
            <a:off x="0" y="0"/>
            <a:ext cx="1297150" cy="2100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65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D9452E-C445-864D-8FDD-51D55AFF0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444" y="2677268"/>
            <a:ext cx="1823223" cy="406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85AB50-E434-6E4B-8B9D-D9E820D7D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01237"/>
            <a:ext cx="1823223" cy="4064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995758-A54A-094D-ADE1-D6571AC62393}"/>
              </a:ext>
            </a:extLst>
          </p:cNvPr>
          <p:cNvSpPr txBox="1"/>
          <p:nvPr/>
        </p:nvSpPr>
        <p:spPr>
          <a:xfrm>
            <a:off x="333572" y="1160408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AB52ED7-1E21-CA40-BD48-6994ED20B751}"/>
              </a:ext>
            </a:extLst>
          </p:cNvPr>
          <p:cNvSpPr txBox="1"/>
          <p:nvPr/>
        </p:nvSpPr>
        <p:spPr>
          <a:xfrm>
            <a:off x="333572" y="3141546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2AA5460-B032-0C44-93B6-9F7476BC1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240" y="1974544"/>
            <a:ext cx="1222277" cy="53706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6D72794-5BCD-4C47-AC7D-298C5A8F71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302" y="901237"/>
            <a:ext cx="6972843" cy="30392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F2E083-8824-C323-3BF7-802065C6AC9A}"/>
              </a:ext>
            </a:extLst>
          </p:cNvPr>
          <p:cNvSpPr txBox="1"/>
          <p:nvPr/>
        </p:nvSpPr>
        <p:spPr>
          <a:xfrm>
            <a:off x="293914" y="43978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74E9832-E233-FF8D-67F8-E67C78D8E372}"/>
              </a:ext>
            </a:extLst>
          </p:cNvPr>
          <p:cNvSpPr txBox="1"/>
          <p:nvPr/>
        </p:nvSpPr>
        <p:spPr>
          <a:xfrm>
            <a:off x="150861" y="4123601"/>
            <a:ext cx="762153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 1. Method comparison between HPLC and MALDI. (A)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HPLC methodology to identify and quantitate Protein A/G purified IgG N-glycan released from patient cohort pooled serum.</a:t>
            </a: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(B)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MALDI MS method to identify and quantitate Ab-captured IgG N-glycans released from patient cohort pooled serum. C = control serum, A = Acute serum, and Tr = Treated serum respective to each cohort analyzed. Created with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BioRender.com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6536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192">
            <a:extLst>
              <a:ext uri="{FF2B5EF4-FFF2-40B4-BE49-F238E27FC236}">
                <a16:creationId xmlns:a16="http://schemas.microsoft.com/office/drawing/2014/main" id="{FB8B218A-A502-0341-9F69-C62301622F23}"/>
              </a:ext>
            </a:extLst>
          </p:cNvPr>
          <p:cNvSpPr/>
          <p:nvPr/>
        </p:nvSpPr>
        <p:spPr>
          <a:xfrm>
            <a:off x="0" y="0"/>
            <a:ext cx="1258678" cy="2100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65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DFB12F-B167-BF4D-85A0-90B2609C5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800" y="4679950"/>
            <a:ext cx="1574800" cy="6985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8B783E-2059-F645-9176-DFB76ABA28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6704"/>
            <a:ext cx="7772400" cy="481085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6404D8-5EA0-F531-1A5C-8E4D66803DF6}"/>
              </a:ext>
            </a:extLst>
          </p:cNvPr>
          <p:cNvSpPr txBox="1"/>
          <p:nvPr/>
        </p:nvSpPr>
        <p:spPr>
          <a:xfrm>
            <a:off x="75431" y="5474205"/>
            <a:ext cx="762153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 2. Acute versus Control Selected N-glycan class discriminators.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Four N-glycan classes: F(6)A2G0, F(6)A2G2, % Total Galactose, and % Terminal Digalactose were used in combination to discriminate between the healthy age- and sex-matched healthy controls compared to the Acute LD patients. A confusion matrix was tabulated from the performance of the 3 out of 4 positive (value highlighted in pink) criteria. </a:t>
            </a:r>
          </a:p>
        </p:txBody>
      </p:sp>
    </p:spTree>
    <p:extLst>
      <p:ext uri="{BB962C8B-B14F-4D97-AF65-F5344CB8AC3E}">
        <p14:creationId xmlns:p14="http://schemas.microsoft.com/office/powerpoint/2010/main" val="1728904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192">
            <a:extLst>
              <a:ext uri="{FF2B5EF4-FFF2-40B4-BE49-F238E27FC236}">
                <a16:creationId xmlns:a16="http://schemas.microsoft.com/office/drawing/2014/main" id="{FB8B218A-A502-0341-9F69-C62301622F23}"/>
              </a:ext>
            </a:extLst>
          </p:cNvPr>
          <p:cNvSpPr/>
          <p:nvPr/>
        </p:nvSpPr>
        <p:spPr>
          <a:xfrm>
            <a:off x="0" y="0"/>
            <a:ext cx="1231427" cy="2100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65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F57ED1-F22D-114A-A912-C0FCD77375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5721"/>
            <a:ext cx="7772400" cy="789115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FB5839F-2CCE-34A7-F6FB-C77F438C4884}"/>
              </a:ext>
            </a:extLst>
          </p:cNvPr>
          <p:cNvSpPr txBox="1"/>
          <p:nvPr/>
        </p:nvSpPr>
        <p:spPr>
          <a:xfrm>
            <a:off x="0" y="8332537"/>
            <a:ext cx="76215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 3. Acute versus Treated Selected N-glycan class discriminators.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Seven N-glycan classes were used in combination to discriminate between the Acute LD compared to the Treated LD timepoints. A confusion matrix was tabulated from the performance of the 4 out of 7 positive (value highlighted in pink) criteria.</a:t>
            </a:r>
          </a:p>
        </p:txBody>
      </p:sp>
    </p:spTree>
    <p:extLst>
      <p:ext uri="{BB962C8B-B14F-4D97-AF65-F5344CB8AC3E}">
        <p14:creationId xmlns:p14="http://schemas.microsoft.com/office/powerpoint/2010/main" val="41954935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192">
            <a:extLst>
              <a:ext uri="{FF2B5EF4-FFF2-40B4-BE49-F238E27FC236}">
                <a16:creationId xmlns:a16="http://schemas.microsoft.com/office/drawing/2014/main" id="{FB8B218A-A502-0341-9F69-C62301622F23}"/>
              </a:ext>
            </a:extLst>
          </p:cNvPr>
          <p:cNvSpPr/>
          <p:nvPr/>
        </p:nvSpPr>
        <p:spPr>
          <a:xfrm>
            <a:off x="0" y="0"/>
            <a:ext cx="1231427" cy="2100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65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6D9624-A046-9248-9551-B184DA4DE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4650"/>
            <a:ext cx="7772400" cy="48867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9540603-DC83-ADDB-5A23-8E8E15C4176D}"/>
              </a:ext>
            </a:extLst>
          </p:cNvPr>
          <p:cNvSpPr txBox="1"/>
          <p:nvPr/>
        </p:nvSpPr>
        <p:spPr>
          <a:xfrm>
            <a:off x="122465" y="5757863"/>
            <a:ext cx="752747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 4. Treated versus Control Selected N-glycan class discriminators.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Two N-glycan classes were used in combination to discriminate between the age- and sex-matched healthy controls compared to the Treated LD cohort. A confusion matrix was tabulated from the performance of the 2 out of 2 positive (value highlighted in pink) criteria.</a:t>
            </a:r>
          </a:p>
        </p:txBody>
      </p:sp>
    </p:spTree>
    <p:extLst>
      <p:ext uri="{BB962C8B-B14F-4D97-AF65-F5344CB8AC3E}">
        <p14:creationId xmlns:p14="http://schemas.microsoft.com/office/powerpoint/2010/main" val="3341613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Rectangle 192">
            <a:extLst>
              <a:ext uri="{FF2B5EF4-FFF2-40B4-BE49-F238E27FC236}">
                <a16:creationId xmlns:a16="http://schemas.microsoft.com/office/drawing/2014/main" id="{FB8B218A-A502-0341-9F69-C62301622F23}"/>
              </a:ext>
            </a:extLst>
          </p:cNvPr>
          <p:cNvSpPr/>
          <p:nvPr/>
        </p:nvSpPr>
        <p:spPr>
          <a:xfrm>
            <a:off x="0" y="0"/>
            <a:ext cx="1188146" cy="2100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65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E2A80A-EC30-4459-23F2-AD645317729F}"/>
              </a:ext>
            </a:extLst>
          </p:cNvPr>
          <p:cNvSpPr txBox="1"/>
          <p:nvPr/>
        </p:nvSpPr>
        <p:spPr>
          <a:xfrm>
            <a:off x="122465" y="385290"/>
            <a:ext cx="752747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Table 1. Demographics of Bay Area Lyme Disease Biobank Serum Samples.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Sample ID numbers are linked to demographic details including age, sex, ethnicity, antibiotics (Abx) prescribed, and if the patient donated a post-treatment convalescent serum sample. Samples assayed within the pilot study and/or the confirmatory study are noted.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0BC7946-FD11-5EC7-F99B-8D58F3C8D3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280441"/>
              </p:ext>
            </p:extLst>
          </p:nvPr>
        </p:nvGraphicFramePr>
        <p:xfrm>
          <a:off x="594073" y="1687513"/>
          <a:ext cx="6544289" cy="6381751"/>
        </p:xfrm>
        <a:graphic>
          <a:graphicData uri="http://schemas.openxmlformats.org/drawingml/2006/table">
            <a:tbl>
              <a:tblPr/>
              <a:tblGrid>
                <a:gridCol w="563868">
                  <a:extLst>
                    <a:ext uri="{9D8B030D-6E8A-4147-A177-3AD203B41FA5}">
                      <a16:colId xmlns:a16="http://schemas.microsoft.com/office/drawing/2014/main" val="1931003187"/>
                    </a:ext>
                  </a:extLst>
                </a:gridCol>
                <a:gridCol w="879976">
                  <a:extLst>
                    <a:ext uri="{9D8B030D-6E8A-4147-A177-3AD203B41FA5}">
                      <a16:colId xmlns:a16="http://schemas.microsoft.com/office/drawing/2014/main" val="3903707404"/>
                    </a:ext>
                  </a:extLst>
                </a:gridCol>
                <a:gridCol w="249896">
                  <a:extLst>
                    <a:ext uri="{9D8B030D-6E8A-4147-A177-3AD203B41FA5}">
                      <a16:colId xmlns:a16="http://schemas.microsoft.com/office/drawing/2014/main" val="309965978"/>
                    </a:ext>
                  </a:extLst>
                </a:gridCol>
                <a:gridCol w="378048">
                  <a:extLst>
                    <a:ext uri="{9D8B030D-6E8A-4147-A177-3AD203B41FA5}">
                      <a16:colId xmlns:a16="http://schemas.microsoft.com/office/drawing/2014/main" val="1572735916"/>
                    </a:ext>
                  </a:extLst>
                </a:gridCol>
                <a:gridCol w="803085">
                  <a:extLst>
                    <a:ext uri="{9D8B030D-6E8A-4147-A177-3AD203B41FA5}">
                      <a16:colId xmlns:a16="http://schemas.microsoft.com/office/drawing/2014/main" val="1562375738"/>
                    </a:ext>
                  </a:extLst>
                </a:gridCol>
                <a:gridCol w="711243">
                  <a:extLst>
                    <a:ext uri="{9D8B030D-6E8A-4147-A177-3AD203B41FA5}">
                      <a16:colId xmlns:a16="http://schemas.microsoft.com/office/drawing/2014/main" val="4224255139"/>
                    </a:ext>
                  </a:extLst>
                </a:gridCol>
                <a:gridCol w="803085">
                  <a:extLst>
                    <a:ext uri="{9D8B030D-6E8A-4147-A177-3AD203B41FA5}">
                      <a16:colId xmlns:a16="http://schemas.microsoft.com/office/drawing/2014/main" val="460168047"/>
                    </a:ext>
                  </a:extLst>
                </a:gridCol>
                <a:gridCol w="854346">
                  <a:extLst>
                    <a:ext uri="{9D8B030D-6E8A-4147-A177-3AD203B41FA5}">
                      <a16:colId xmlns:a16="http://schemas.microsoft.com/office/drawing/2014/main" val="3309524188"/>
                    </a:ext>
                  </a:extLst>
                </a:gridCol>
                <a:gridCol w="634352">
                  <a:extLst>
                    <a:ext uri="{9D8B030D-6E8A-4147-A177-3AD203B41FA5}">
                      <a16:colId xmlns:a16="http://schemas.microsoft.com/office/drawing/2014/main" val="1712335155"/>
                    </a:ext>
                  </a:extLst>
                </a:gridCol>
                <a:gridCol w="666390">
                  <a:extLst>
                    <a:ext uri="{9D8B030D-6E8A-4147-A177-3AD203B41FA5}">
                      <a16:colId xmlns:a16="http://schemas.microsoft.com/office/drawing/2014/main" val="2658679767"/>
                    </a:ext>
                  </a:extLst>
                </a:gridCol>
              </a:tblGrid>
              <a:tr h="4277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ID</a:t>
                      </a:r>
                    </a:p>
                  </a:txBody>
                  <a:tcPr marL="6416" marR="6416" marT="641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Classification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Sex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Ethnicity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Site Location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Abx Prescribed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Post-Treatment Sample 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 Study 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N=18 Study 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2143293"/>
                  </a:ext>
                </a:extLst>
              </a:tr>
              <a:tr h="1454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184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2511260"/>
                  </a:ext>
                </a:extLst>
              </a:tr>
              <a:tr h="19675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166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Wisconsin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1398766"/>
                  </a:ext>
                </a:extLst>
              </a:tr>
              <a:tr h="1882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187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Wisconsin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8852724"/>
                  </a:ext>
                </a:extLst>
              </a:tr>
              <a:tr h="20531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190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Hispanic or Latino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750235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159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8837814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176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Wisconsin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8854559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173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594825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163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352851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138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Wisconsin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1179928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162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502950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177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Hispanic or Latino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6239941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Ctrl1174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4082650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164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7849272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175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9584035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191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8085945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515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Hispanic or Latino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Island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6667953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538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Hispanic or Latino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Island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 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863866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526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Island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 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9838861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610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Island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7087712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611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Island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3462425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664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Hispanic or Latino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Island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 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6385734"/>
                  </a:ext>
                </a:extLst>
              </a:tr>
              <a:tr h="1454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Ctrl 674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Control (- Serology)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Island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 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6458791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183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6318569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185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Wisconsin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8867973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186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Wisconsin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238395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168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2789363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160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8445081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171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3484772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192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Hispanic or Latino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days amoxill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403959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189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Hispanic or Latino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1455605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161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7901479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172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8116136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188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Wisconsin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9272031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169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519287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170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days amoxill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3432045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167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 Hampton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days amoxill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94369321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165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 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Wisconsin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124371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663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Hispanic or Latino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Island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5241653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640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Island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 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4843894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673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Island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 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0710218"/>
                  </a:ext>
                </a:extLst>
              </a:tr>
              <a:tr h="13687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585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White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Island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days doxy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 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729393"/>
                  </a:ext>
                </a:extLst>
              </a:tr>
              <a:tr h="1454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Acute 677</a:t>
                      </a:r>
                    </a:p>
                  </a:txBody>
                  <a:tcPr marL="6416" marR="6416" marT="6416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Confirmed Lyme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Female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Hispanic or Latino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 Island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 days amoxill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Pilot 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</a:t>
                      </a:r>
                    </a:p>
                  </a:txBody>
                  <a:tcPr marL="6416" marR="6416" marT="641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18089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885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40690</TotalTime>
  <Words>1019</Words>
  <Application>Microsoft Macintosh PowerPoint</Application>
  <PresentationFormat>Custom</PresentationFormat>
  <Paragraphs>445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Haslund-Gourley,Benjamin</dc:creator>
  <cp:lastModifiedBy>Haslund-Gourley,Benjamin</cp:lastModifiedBy>
  <cp:revision>160</cp:revision>
  <dcterms:created xsi:type="dcterms:W3CDTF">2021-09-28T14:40:27Z</dcterms:created>
  <dcterms:modified xsi:type="dcterms:W3CDTF">2022-07-22T20:35:53Z</dcterms:modified>
</cp:coreProperties>
</file>