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>
        <p:scale>
          <a:sx n="75" d="100"/>
          <a:sy n="75" d="100"/>
        </p:scale>
        <p:origin x="-1152" y="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971800" y="1981200"/>
            <a:ext cx="2971800" cy="2743200"/>
            <a:chOff x="2895600" y="1219200"/>
            <a:chExt cx="2971800" cy="2743200"/>
          </a:xfrm>
        </p:grpSpPr>
        <p:pic>
          <p:nvPicPr>
            <p:cNvPr id="1026" name="Picture 2" descr="C:\Users\Students\Desktop\PLoS One=15-07-21\ENZYME RESULTS\New folder\protein native 1.jpg"/>
            <p:cNvPicPr>
              <a:picLocks noChangeAspect="1" noChangeArrowheads="1"/>
            </p:cNvPicPr>
            <p:nvPr/>
          </p:nvPicPr>
          <p:blipFill>
            <a:blip r:embed="rId2" cstate="print"/>
            <a:srcRect t="19444" r="52381" b="16667"/>
            <a:stretch>
              <a:fillRect/>
            </a:stretch>
          </p:blipFill>
          <p:spPr bwMode="auto">
            <a:xfrm rot="5400000">
              <a:off x="3009900" y="1104900"/>
              <a:ext cx="2743200" cy="2971800"/>
            </a:xfrm>
            <a:prstGeom prst="rect">
              <a:avLst/>
            </a:prstGeom>
            <a:noFill/>
          </p:spPr>
        </p:pic>
        <p:sp>
          <p:nvSpPr>
            <p:cNvPr id="6" name="TextBox 5"/>
            <p:cNvSpPr txBox="1"/>
            <p:nvPr/>
          </p:nvSpPr>
          <p:spPr>
            <a:xfrm>
              <a:off x="3581400" y="1981200"/>
              <a:ext cx="228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dirty="0" smtClean="0"/>
                <a:t>1</a:t>
              </a:r>
              <a:endParaRPr lang="en-US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886200" y="1981200"/>
              <a:ext cx="228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dirty="0" smtClean="0"/>
                <a:t>2</a:t>
              </a:r>
              <a:endParaRPr lang="en-US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267200" y="1981200"/>
              <a:ext cx="228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dirty="0" smtClean="0"/>
                <a:t>3</a:t>
              </a:r>
              <a:endParaRPr lang="en-US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572000" y="1981200"/>
              <a:ext cx="228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dirty="0" smtClean="0"/>
                <a:t>4</a:t>
              </a:r>
              <a:endParaRPr lang="en-US" dirty="0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2819400" y="4953000"/>
            <a:ext cx="419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1-control, 2-LC</a:t>
            </a:r>
            <a:r>
              <a:rPr lang="en-IN" baseline="-25000" dirty="0" smtClean="0">
                <a:latin typeface="Times New Roman" pitchFamily="18" charset="0"/>
                <a:cs typeface="Times New Roman" pitchFamily="18" charset="0"/>
              </a:rPr>
              <a:t>20,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 3-LC</a:t>
            </a:r>
            <a:r>
              <a:rPr lang="en-IN" baseline="-25000" dirty="0" smtClean="0">
                <a:latin typeface="Times New Roman" pitchFamily="18" charset="0"/>
                <a:cs typeface="Times New Roman" pitchFamily="18" charset="0"/>
              </a:rPr>
              <a:t>30,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 4-LC</a:t>
            </a:r>
            <a:r>
              <a:rPr lang="en-IN" baseline="-25000" dirty="0" smtClean="0">
                <a:latin typeface="Times New Roman" pitchFamily="18" charset="0"/>
                <a:cs typeface="Times New Roman" pitchFamily="18" charset="0"/>
              </a:rPr>
              <a:t>40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14400" y="228600"/>
            <a:ext cx="701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Supporting information file for original gel images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90600" y="990600"/>
            <a:ext cx="701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Fig 1.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Qualitative analysis of total protein in native PAGE, of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T. castaneum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adult after treatment with essential oil of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C. citrinus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2209800" y="1524000"/>
            <a:ext cx="3429000" cy="3279914"/>
            <a:chOff x="2362200" y="947530"/>
            <a:chExt cx="3429000" cy="3279914"/>
          </a:xfrm>
        </p:grpSpPr>
        <p:pic>
          <p:nvPicPr>
            <p:cNvPr id="2051" name="Picture 3" descr="C:\Users\Students\Desktop\PLoS One=15-07-21\ENZYME RESULTS\New folder\beta-carboxyl 2.jpg"/>
            <p:cNvPicPr>
              <a:picLocks noChangeAspect="1" noChangeArrowheads="1"/>
            </p:cNvPicPr>
            <p:nvPr/>
          </p:nvPicPr>
          <p:blipFill>
            <a:blip r:embed="rId2" cstate="print"/>
            <a:srcRect l="12500" t="33838" r="54167" b="19697"/>
            <a:stretch>
              <a:fillRect/>
            </a:stretch>
          </p:blipFill>
          <p:spPr bwMode="auto">
            <a:xfrm rot="5400000">
              <a:off x="2436743" y="872987"/>
              <a:ext cx="3279914" cy="3429000"/>
            </a:xfrm>
            <a:prstGeom prst="rect">
              <a:avLst/>
            </a:prstGeom>
            <a:noFill/>
          </p:spPr>
        </p:pic>
        <p:sp>
          <p:nvSpPr>
            <p:cNvPr id="7" name="TextBox 6"/>
            <p:cNvSpPr txBox="1"/>
            <p:nvPr/>
          </p:nvSpPr>
          <p:spPr>
            <a:xfrm>
              <a:off x="3124200" y="1447800"/>
              <a:ext cx="228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dirty="0" smtClean="0"/>
                <a:t>4</a:t>
              </a:r>
              <a:endParaRPr lang="en-US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429000" y="1447800"/>
              <a:ext cx="228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dirty="0" smtClean="0"/>
                <a:t>3</a:t>
              </a:r>
              <a:endParaRPr lang="en-US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810000" y="1447800"/>
              <a:ext cx="228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dirty="0" smtClean="0"/>
                <a:t>2</a:t>
              </a:r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114800" y="1447800"/>
              <a:ext cx="228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dirty="0" smtClean="0"/>
                <a:t>1</a:t>
              </a:r>
              <a:endParaRPr lang="en-US" dirty="0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2286000" y="4953000"/>
            <a:ext cx="419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1-control, 2-LC</a:t>
            </a:r>
            <a:r>
              <a:rPr lang="en-IN" baseline="-25000" dirty="0" smtClean="0">
                <a:latin typeface="Times New Roman" pitchFamily="18" charset="0"/>
                <a:cs typeface="Times New Roman" pitchFamily="18" charset="0"/>
              </a:rPr>
              <a:t>20,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 3-LC</a:t>
            </a:r>
            <a:r>
              <a:rPr lang="en-IN" baseline="-25000" dirty="0" smtClean="0">
                <a:latin typeface="Times New Roman" pitchFamily="18" charset="0"/>
                <a:cs typeface="Times New Roman" pitchFamily="18" charset="0"/>
              </a:rPr>
              <a:t>30,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 4-LC</a:t>
            </a:r>
            <a:r>
              <a:rPr lang="en-IN" baseline="-25000" dirty="0" smtClean="0">
                <a:latin typeface="Times New Roman" pitchFamily="18" charset="0"/>
                <a:cs typeface="Times New Roman" pitchFamily="18" charset="0"/>
              </a:rPr>
              <a:t>40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609600"/>
            <a:ext cx="716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Fig 2. </a:t>
            </a:r>
            <a:r>
              <a:rPr lang="en-US" dirty="0" smtClean="0"/>
              <a:t>Qualitative analysis of isoenzyme of β-</a:t>
            </a:r>
            <a:r>
              <a:rPr lang="en-US" dirty="0" err="1" smtClean="0"/>
              <a:t>Carboxylesterases</a:t>
            </a:r>
            <a:r>
              <a:rPr lang="en-US" dirty="0" smtClean="0"/>
              <a:t> of </a:t>
            </a:r>
            <a:r>
              <a:rPr lang="en-US" i="1" dirty="0" smtClean="0"/>
              <a:t>T. castaneum</a:t>
            </a:r>
            <a:r>
              <a:rPr lang="en-US" dirty="0" smtClean="0"/>
              <a:t> adult after treatment with essential oil of</a:t>
            </a:r>
            <a:r>
              <a:rPr lang="en-US" i="1" dirty="0" smtClean="0"/>
              <a:t> C. citrinus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667000" y="4267200"/>
            <a:ext cx="419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1-control, 2-LC</a:t>
            </a:r>
            <a:r>
              <a:rPr lang="en-IN" baseline="-25000" dirty="0" smtClean="0">
                <a:latin typeface="Times New Roman" pitchFamily="18" charset="0"/>
                <a:cs typeface="Times New Roman" pitchFamily="18" charset="0"/>
              </a:rPr>
              <a:t>20,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 3-LC</a:t>
            </a:r>
            <a:r>
              <a:rPr lang="en-IN" baseline="-25000" dirty="0" smtClean="0">
                <a:latin typeface="Times New Roman" pitchFamily="18" charset="0"/>
                <a:cs typeface="Times New Roman" pitchFamily="18" charset="0"/>
              </a:rPr>
              <a:t>30,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 4-LC</a:t>
            </a:r>
            <a:r>
              <a:rPr lang="en-IN" baseline="-25000" dirty="0" smtClean="0">
                <a:latin typeface="Times New Roman" pitchFamily="18" charset="0"/>
                <a:cs typeface="Times New Roman" pitchFamily="18" charset="0"/>
              </a:rPr>
              <a:t>40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2819400" y="1295400"/>
            <a:ext cx="2819400" cy="2651578"/>
            <a:chOff x="3124200" y="1295400"/>
            <a:chExt cx="2819400" cy="2651578"/>
          </a:xfrm>
        </p:grpSpPr>
        <p:pic>
          <p:nvPicPr>
            <p:cNvPr id="4098" name="Picture 2" descr="C:\Users\Students\Desktop\PLoS One=15-07-21\ENZYME RESULTS\New folder\acid-phosphatase.jpg"/>
            <p:cNvPicPr>
              <a:picLocks noChangeAspect="1" noChangeArrowheads="1"/>
            </p:cNvPicPr>
            <p:nvPr/>
          </p:nvPicPr>
          <p:blipFill>
            <a:blip r:embed="rId2" cstate="print"/>
            <a:srcRect t="21014" r="57065" b="18116"/>
            <a:stretch>
              <a:fillRect/>
            </a:stretch>
          </p:blipFill>
          <p:spPr bwMode="auto">
            <a:xfrm rot="5400000">
              <a:off x="3208111" y="1211489"/>
              <a:ext cx="2651578" cy="2819400"/>
            </a:xfrm>
            <a:prstGeom prst="rect">
              <a:avLst/>
            </a:prstGeom>
            <a:noFill/>
          </p:spPr>
        </p:pic>
        <p:sp>
          <p:nvSpPr>
            <p:cNvPr id="6" name="TextBox 5"/>
            <p:cNvSpPr txBox="1"/>
            <p:nvPr/>
          </p:nvSpPr>
          <p:spPr>
            <a:xfrm>
              <a:off x="4343400" y="1981200"/>
              <a:ext cx="228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dirty="0" smtClean="0"/>
                <a:t>1</a:t>
              </a:r>
              <a:endParaRPr lang="en-US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572000" y="1981200"/>
              <a:ext cx="228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dirty="0" smtClean="0"/>
                <a:t>2</a:t>
              </a:r>
              <a:endParaRPr lang="en-US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800600" y="1981200"/>
              <a:ext cx="228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dirty="0" smtClean="0"/>
                <a:t>3</a:t>
              </a:r>
              <a:endParaRPr lang="en-US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029200" y="1981200"/>
              <a:ext cx="228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dirty="0" smtClean="0"/>
                <a:t>4</a:t>
              </a:r>
              <a:endParaRPr lang="en-US" dirty="0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762000" y="609600"/>
            <a:ext cx="701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Fig 3. </a:t>
            </a:r>
            <a:r>
              <a:rPr lang="en-US" dirty="0" smtClean="0"/>
              <a:t>Qualitative analysis of acid </a:t>
            </a:r>
            <a:r>
              <a:rPr lang="en-US" dirty="0" err="1" smtClean="0"/>
              <a:t>phosphatises</a:t>
            </a:r>
            <a:r>
              <a:rPr lang="en-US" dirty="0" smtClean="0"/>
              <a:t> of </a:t>
            </a:r>
            <a:r>
              <a:rPr lang="en-US" i="1" dirty="0" smtClean="0"/>
              <a:t>T. castaneum</a:t>
            </a:r>
            <a:r>
              <a:rPr lang="en-US" dirty="0" smtClean="0"/>
              <a:t> adult after treatment with essential oil of</a:t>
            </a:r>
            <a:r>
              <a:rPr lang="en-US" i="1" dirty="0" smtClean="0"/>
              <a:t> C. citrinus</a:t>
            </a:r>
            <a:endParaRPr lang="en-US" dirty="0" smtClean="0"/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1981200" y="1600200"/>
            <a:ext cx="4495800" cy="4005943"/>
            <a:chOff x="1981200" y="1600200"/>
            <a:chExt cx="4495800" cy="4005943"/>
          </a:xfrm>
        </p:grpSpPr>
        <p:pic>
          <p:nvPicPr>
            <p:cNvPr id="5122" name="Picture 2" descr="C:\Users\Students\Desktop\PLoS One=15-07-21\ENZYME RESULTS\New folder\20181113_231702.jpg"/>
            <p:cNvPicPr>
              <a:picLocks noChangeAspect="1" noChangeArrowheads="1"/>
            </p:cNvPicPr>
            <p:nvPr/>
          </p:nvPicPr>
          <p:blipFill>
            <a:blip r:embed="rId2" cstate="print"/>
            <a:srcRect l="23684" r="21053" b="19298"/>
            <a:stretch>
              <a:fillRect/>
            </a:stretch>
          </p:blipFill>
          <p:spPr bwMode="auto">
            <a:xfrm>
              <a:off x="1981200" y="1600200"/>
              <a:ext cx="4495800" cy="4005943"/>
            </a:xfrm>
            <a:prstGeom prst="rect">
              <a:avLst/>
            </a:prstGeom>
            <a:noFill/>
          </p:spPr>
        </p:pic>
        <p:sp>
          <p:nvSpPr>
            <p:cNvPr id="5" name="TextBox 4"/>
            <p:cNvSpPr txBox="1"/>
            <p:nvPr/>
          </p:nvSpPr>
          <p:spPr>
            <a:xfrm>
              <a:off x="3048000" y="2678668"/>
              <a:ext cx="228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dirty="0" smtClean="0"/>
                <a:t>4</a:t>
              </a:r>
              <a:endParaRPr lang="en-US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429000" y="2678668"/>
              <a:ext cx="228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dirty="0" smtClean="0"/>
                <a:t>3</a:t>
              </a:r>
              <a:endParaRPr lang="en-US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810000" y="2678668"/>
              <a:ext cx="228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dirty="0" smtClean="0"/>
                <a:t>2</a:t>
              </a:r>
              <a:endParaRPr lang="en-US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267200" y="2602468"/>
              <a:ext cx="228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dirty="0" smtClean="0"/>
                <a:t>1</a:t>
              </a:r>
              <a:endParaRPr lang="en-US" dirty="0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2209800" y="5650468"/>
            <a:ext cx="419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1-control, 2-LC</a:t>
            </a:r>
            <a:r>
              <a:rPr lang="en-IN" baseline="-25000" dirty="0" smtClean="0">
                <a:latin typeface="Times New Roman" pitchFamily="18" charset="0"/>
                <a:cs typeface="Times New Roman" pitchFamily="18" charset="0"/>
              </a:rPr>
              <a:t>20,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 3-LC</a:t>
            </a:r>
            <a:r>
              <a:rPr lang="en-IN" baseline="-25000" dirty="0" smtClean="0">
                <a:latin typeface="Times New Roman" pitchFamily="18" charset="0"/>
                <a:cs typeface="Times New Roman" pitchFamily="18" charset="0"/>
              </a:rPr>
              <a:t>30,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 4-LC</a:t>
            </a:r>
            <a:r>
              <a:rPr lang="en-IN" baseline="-25000" dirty="0" smtClean="0">
                <a:latin typeface="Times New Roman" pitchFamily="18" charset="0"/>
                <a:cs typeface="Times New Roman" pitchFamily="18" charset="0"/>
              </a:rPr>
              <a:t>40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66800" y="685800"/>
            <a:ext cx="6400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Fig 4. </a:t>
            </a:r>
            <a:r>
              <a:rPr lang="en-US" dirty="0" smtClean="0"/>
              <a:t>Qualitative analysis of alkaline phosphatases </a:t>
            </a:r>
            <a:r>
              <a:rPr lang="en-US" i="1" dirty="0" smtClean="0"/>
              <a:t>T. castaneum</a:t>
            </a:r>
            <a:r>
              <a:rPr lang="en-US" dirty="0" smtClean="0"/>
              <a:t> adult after treatment with essential oil of</a:t>
            </a:r>
            <a:r>
              <a:rPr lang="en-US" i="1" dirty="0" smtClean="0"/>
              <a:t> C. citrinus</a:t>
            </a:r>
            <a:endParaRPr lang="en-US" dirty="0" smtClean="0"/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143</Words>
  <Application>Microsoft Office PowerPoint</Application>
  <PresentationFormat>On-screen Show (4:3)</PresentationFormat>
  <Paragraphs>25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Slide 2</vt:lpstr>
      <vt:lpstr>Slide 3</vt:lpstr>
      <vt:lpstr>Slide 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Students</dc:creator>
  <cp:lastModifiedBy>naveen</cp:lastModifiedBy>
  <cp:revision>10</cp:revision>
  <dcterms:created xsi:type="dcterms:W3CDTF">2006-08-16T00:00:00Z</dcterms:created>
  <dcterms:modified xsi:type="dcterms:W3CDTF">2022-06-21T13:31:10Z</dcterms:modified>
</cp:coreProperties>
</file>