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83" r:id="rId3"/>
    <p:sldId id="280" r:id="rId4"/>
    <p:sldId id="270" r:id="rId5"/>
    <p:sldId id="282" r:id="rId6"/>
    <p:sldId id="281" r:id="rId7"/>
  </p:sldIdLst>
  <p:sldSz cx="6858000" cy="9906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174" d="100"/>
          <a:sy n="174" d="100"/>
        </p:scale>
        <p:origin x="864" y="-5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1621191"/>
            <a:ext cx="5829301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1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43" indent="0" algn="ctr">
              <a:buNone/>
              <a:defRPr sz="1500"/>
            </a:lvl2pPr>
            <a:lvl3pPr marL="685685" indent="0" algn="ctr">
              <a:buNone/>
              <a:defRPr sz="1350"/>
            </a:lvl3pPr>
            <a:lvl4pPr marL="1028529" indent="0" algn="ctr">
              <a:buNone/>
              <a:defRPr sz="1200"/>
            </a:lvl4pPr>
            <a:lvl5pPr marL="1371370" indent="0" algn="ctr">
              <a:buNone/>
              <a:defRPr sz="1200"/>
            </a:lvl5pPr>
            <a:lvl6pPr marL="1714214" indent="0" algn="ctr">
              <a:buNone/>
              <a:defRPr sz="1200"/>
            </a:lvl6pPr>
            <a:lvl7pPr marL="2057056" indent="0" algn="ctr">
              <a:buNone/>
              <a:defRPr sz="1200"/>
            </a:lvl7pPr>
            <a:lvl8pPr marL="2399899" indent="0" algn="ctr">
              <a:buNone/>
              <a:defRPr sz="1200"/>
            </a:lvl8pPr>
            <a:lvl9pPr marL="2742741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57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93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5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5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47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1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9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85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52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3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0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8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74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87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2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3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3" y="2428350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43" indent="0">
              <a:buNone/>
              <a:defRPr sz="1500" b="1"/>
            </a:lvl2pPr>
            <a:lvl3pPr marL="685685" indent="0">
              <a:buNone/>
              <a:defRPr sz="1350" b="1"/>
            </a:lvl3pPr>
            <a:lvl4pPr marL="1028529" indent="0">
              <a:buNone/>
              <a:defRPr sz="1200" b="1"/>
            </a:lvl4pPr>
            <a:lvl5pPr marL="1371370" indent="0">
              <a:buNone/>
              <a:defRPr sz="1200" b="1"/>
            </a:lvl5pPr>
            <a:lvl6pPr marL="1714214" indent="0">
              <a:buNone/>
              <a:defRPr sz="1200" b="1"/>
            </a:lvl6pPr>
            <a:lvl7pPr marL="2057056" indent="0">
              <a:buNone/>
              <a:defRPr sz="1200" b="1"/>
            </a:lvl7pPr>
            <a:lvl8pPr marL="2399899" indent="0">
              <a:buNone/>
              <a:defRPr sz="1200" b="1"/>
            </a:lvl8pPr>
            <a:lvl9pPr marL="274274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3" y="3618444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50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43" indent="0">
              <a:buNone/>
              <a:defRPr sz="1500" b="1"/>
            </a:lvl2pPr>
            <a:lvl3pPr marL="685685" indent="0">
              <a:buNone/>
              <a:defRPr sz="1350" b="1"/>
            </a:lvl3pPr>
            <a:lvl4pPr marL="1028529" indent="0">
              <a:buNone/>
              <a:defRPr sz="1200" b="1"/>
            </a:lvl4pPr>
            <a:lvl5pPr marL="1371370" indent="0">
              <a:buNone/>
              <a:defRPr sz="1200" b="1"/>
            </a:lvl5pPr>
            <a:lvl6pPr marL="1714214" indent="0">
              <a:buNone/>
              <a:defRPr sz="1200" b="1"/>
            </a:lvl6pPr>
            <a:lvl7pPr marL="2057056" indent="0">
              <a:buNone/>
              <a:defRPr sz="1200" b="1"/>
            </a:lvl7pPr>
            <a:lvl8pPr marL="2399899" indent="0">
              <a:buNone/>
              <a:defRPr sz="1200" b="1"/>
            </a:lvl8pPr>
            <a:lvl9pPr marL="274274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4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06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58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4" cy="231140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5"/>
            <a:ext cx="3471863" cy="7039681"/>
          </a:xfrm>
        </p:spPr>
        <p:txBody>
          <a:bodyPr/>
          <a:lstStyle>
            <a:lvl1pPr>
              <a:defRPr sz="2399"/>
            </a:lvl1pPr>
            <a:lvl2pPr>
              <a:defRPr sz="2099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2971803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43" indent="0">
              <a:buNone/>
              <a:defRPr sz="1050"/>
            </a:lvl2pPr>
            <a:lvl3pPr marL="685685" indent="0">
              <a:buNone/>
              <a:defRPr sz="900"/>
            </a:lvl3pPr>
            <a:lvl4pPr marL="1028529" indent="0">
              <a:buNone/>
              <a:defRPr sz="750"/>
            </a:lvl4pPr>
            <a:lvl5pPr marL="1371370" indent="0">
              <a:buNone/>
              <a:defRPr sz="750"/>
            </a:lvl5pPr>
            <a:lvl6pPr marL="1714214" indent="0">
              <a:buNone/>
              <a:defRPr sz="750"/>
            </a:lvl6pPr>
            <a:lvl7pPr marL="2057056" indent="0">
              <a:buNone/>
              <a:defRPr sz="750"/>
            </a:lvl7pPr>
            <a:lvl8pPr marL="2399899" indent="0">
              <a:buNone/>
              <a:defRPr sz="750"/>
            </a:lvl8pPr>
            <a:lvl9pPr marL="2742741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26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4" cy="231140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5"/>
            <a:ext cx="3471863" cy="7039681"/>
          </a:xfrm>
        </p:spPr>
        <p:txBody>
          <a:bodyPr anchor="t"/>
          <a:lstStyle>
            <a:lvl1pPr marL="0" indent="0">
              <a:buNone/>
              <a:defRPr sz="2399"/>
            </a:lvl1pPr>
            <a:lvl2pPr marL="342843" indent="0">
              <a:buNone/>
              <a:defRPr sz="2099"/>
            </a:lvl2pPr>
            <a:lvl3pPr marL="685685" indent="0">
              <a:buNone/>
              <a:defRPr sz="1800"/>
            </a:lvl3pPr>
            <a:lvl4pPr marL="1028529" indent="0">
              <a:buNone/>
              <a:defRPr sz="1500"/>
            </a:lvl4pPr>
            <a:lvl5pPr marL="1371370" indent="0">
              <a:buNone/>
              <a:defRPr sz="1500"/>
            </a:lvl5pPr>
            <a:lvl6pPr marL="1714214" indent="0">
              <a:buNone/>
              <a:defRPr sz="1500"/>
            </a:lvl6pPr>
            <a:lvl7pPr marL="2057056" indent="0">
              <a:buNone/>
              <a:defRPr sz="1500"/>
            </a:lvl7pPr>
            <a:lvl8pPr marL="2399899" indent="0">
              <a:buNone/>
              <a:defRPr sz="1500"/>
            </a:lvl8pPr>
            <a:lvl9pPr marL="2742741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2971803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43" indent="0">
              <a:buNone/>
              <a:defRPr sz="1050"/>
            </a:lvl2pPr>
            <a:lvl3pPr marL="685685" indent="0">
              <a:buNone/>
              <a:defRPr sz="900"/>
            </a:lvl3pPr>
            <a:lvl4pPr marL="1028529" indent="0">
              <a:buNone/>
              <a:defRPr sz="750"/>
            </a:lvl4pPr>
            <a:lvl5pPr marL="1371370" indent="0">
              <a:buNone/>
              <a:defRPr sz="750"/>
            </a:lvl5pPr>
            <a:lvl6pPr marL="1714214" indent="0">
              <a:buNone/>
              <a:defRPr sz="750"/>
            </a:lvl6pPr>
            <a:lvl7pPr marL="2057056" indent="0">
              <a:buNone/>
              <a:defRPr sz="750"/>
            </a:lvl7pPr>
            <a:lvl8pPr marL="2399899" indent="0">
              <a:buNone/>
              <a:defRPr sz="750"/>
            </a:lvl8pPr>
            <a:lvl9pPr marL="2742741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14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90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90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400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AA04F-588A-4E65-A343-FE0C6A232E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5" y="9181400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400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2BB58-5D4F-46F6-82BA-4CA72D8AE04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0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685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1" indent="-171421" algn="l" defTabSz="68568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14264" indent="-171421" algn="l" defTabSz="68568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07" indent="-171421" algn="l" defTabSz="68568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50" indent="-171421" algn="l" defTabSz="68568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792" indent="-171421" algn="l" defTabSz="68568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35" indent="-171421" algn="l" defTabSz="68568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477" indent="-171421" algn="l" defTabSz="68568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20" indent="-171421" algn="l" defTabSz="68568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162" indent="-171421" algn="l" defTabSz="68568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8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3" algn="l" defTabSz="68568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85" algn="l" defTabSz="68568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29" algn="l" defTabSz="68568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70" algn="l" defTabSz="68568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14" algn="l" defTabSz="68568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56" algn="l" defTabSz="68568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99" algn="l" defTabSz="68568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41" algn="l" defTabSz="68568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AAD0E7F-2ADD-499F-A0BC-564DDAE8426B}"/>
              </a:ext>
            </a:extLst>
          </p:cNvPr>
          <p:cNvSpPr txBox="1"/>
          <p:nvPr/>
        </p:nvSpPr>
        <p:spPr>
          <a:xfrm>
            <a:off x="147145" y="3244840"/>
            <a:ext cx="6295697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­Fisetin induces DNA double strand break and interferes with the repair of radiation-induced damage to radiosensitize triple negative breast cancer cells</a:t>
            </a:r>
            <a:endParaRPr lang="en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Shayan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Khozooei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1,2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Konstanze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Lettau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1,2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Francesca Barletta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Tina Jost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4,5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Simone Rebholz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1,2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Soundaram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Veerappan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1,2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Mirita Franz-Wachtel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6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Boris Macek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6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George Iliakis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7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Luitpold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V Distel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4,5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Daniel Zips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1,2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Mahmoud Toulany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1,2</a:t>
            </a:r>
            <a:endParaRPr lang="en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Division of Radiobiology and Molecular Environmental Research, Department of Radiation Oncology, University of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Tuebingen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Tuebingen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Germany, 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German Cancer Consortium (DKTK), partner site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Tuebingen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German Cancer Research Center (DKFZ) Heidelberg, Germany, 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Quantitative Biology Center (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QBiC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), University of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Tuebingen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Tuebingen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Germany, 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Department of Radiation Oncology,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Universitätsklinikum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Erlangen, Friedrich-Alexander-Universität Erlangen-Nürnberg, Erlangen, Germany. </a:t>
            </a:r>
            <a:r>
              <a:rPr lang="de-DE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5</a:t>
            </a:r>
            <a:r>
              <a:rPr lang="de-DE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Comprehensive Cancer Center Erlangen-EMN (CCC ER-EMN), Universitätsklinikum Erlangen, Friedrich-Alexander-Universität Erlangen-Nürnberg, Erlangen, Germany. 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6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Proteome Center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Tuebingen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University of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Tuebingen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Tuebingen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Germany. 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7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Divison of Experimental Radiation Oncology, Department of Radiation Oncology,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Institutsgruppe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Bauteil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A, 4.038,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Hufelandstr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55, 45122 Essen, Germany.</a:t>
            </a:r>
            <a:endParaRPr lang="en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7E03D11-3E08-43C8-8DDD-9FBC4951AE1E}"/>
              </a:ext>
            </a:extLst>
          </p:cNvPr>
          <p:cNvSpPr txBox="1"/>
          <p:nvPr/>
        </p:nvSpPr>
        <p:spPr>
          <a:xfrm>
            <a:off x="126122" y="2754085"/>
            <a:ext cx="2081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 data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176841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1015E434-18E3-41C6-99D2-C2D75697C458}"/>
              </a:ext>
            </a:extLst>
          </p:cNvPr>
          <p:cNvSpPr txBox="1"/>
          <p:nvPr/>
        </p:nvSpPr>
        <p:spPr>
          <a:xfrm>
            <a:off x="31530" y="209471"/>
            <a:ext cx="4463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Fig. S1                            </a:t>
            </a:r>
            <a:r>
              <a:rPr lang="en-US" dirty="0" err="1">
                <a:solidFill>
                  <a:srgbClr val="FF0000"/>
                </a:solidFill>
              </a:rPr>
              <a:t>Khozooei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et al. </a:t>
            </a:r>
            <a:r>
              <a:rPr lang="en-US" dirty="0">
                <a:solidFill>
                  <a:srgbClr val="FF0000"/>
                </a:solidFill>
              </a:rPr>
              <a:t>2022</a:t>
            </a:r>
            <a:endParaRPr lang="en-US" b="1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A00A983-F45C-43AB-92AA-BD7DB3CBEFE7}"/>
              </a:ext>
            </a:extLst>
          </p:cNvPr>
          <p:cNvSpPr txBox="1"/>
          <p:nvPr/>
        </p:nvSpPr>
        <p:spPr>
          <a:xfrm>
            <a:off x="31530" y="8137434"/>
            <a:ext cx="6650624" cy="1672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Fig. S1 The pattern of expression of the estrogen-, progesterone- and HER2 receptors, as well as the activation status of YB-1, AKT and RSK in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indicated cell lines under study.</a:t>
            </a:r>
            <a:endParaRPr lang="en-DE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protein samples were isolated from the indicated cells. The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s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ame samples were loaded to two acrylamide gels. Following electrophoresis and blotting,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t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pattern of expression of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HER2,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 and PR, as well as the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hosphorylation level of YB-1, RSK, AKT were detected by specific antibodies. P-YB-1, P-RSK, P-AKT blots were stripped and incubated with antibodies against total protein. Actin was detected as the loading control from the YB-1 blot without stripping as loading control for E blot in which the receptors were detected. </a:t>
            </a:r>
            <a:endParaRPr lang="en-DE" sz="12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66F9C9D-3A7D-495C-8DDF-C275AD3B3F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4" t="5554" r="20914"/>
          <a:stretch/>
        </p:blipFill>
        <p:spPr>
          <a:xfrm>
            <a:off x="1269999" y="1107439"/>
            <a:ext cx="4053841" cy="572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856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09E718F-136B-4F28-B890-2CFE5A237E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664" y="1351612"/>
            <a:ext cx="2215945" cy="1743243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B16EACF-E856-4C34-A961-2ABB076D9FCC}"/>
              </a:ext>
            </a:extLst>
          </p:cNvPr>
          <p:cNvSpPr txBox="1"/>
          <p:nvPr/>
        </p:nvSpPr>
        <p:spPr>
          <a:xfrm>
            <a:off x="31530" y="203121"/>
            <a:ext cx="4463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Fig. S2                         </a:t>
            </a:r>
            <a:r>
              <a:rPr lang="en-US" dirty="0" err="1">
                <a:solidFill>
                  <a:srgbClr val="FF0000"/>
                </a:solidFill>
              </a:rPr>
              <a:t>Khozooei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et al. </a:t>
            </a:r>
            <a:r>
              <a:rPr lang="en-US" dirty="0">
                <a:solidFill>
                  <a:srgbClr val="FF0000"/>
                </a:solidFill>
              </a:rPr>
              <a:t>2022</a:t>
            </a:r>
            <a:endParaRPr lang="en-US" b="1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1783B91-EC43-4504-B3C8-24641FF14EAC}"/>
              </a:ext>
            </a:extLst>
          </p:cNvPr>
          <p:cNvSpPr txBox="1"/>
          <p:nvPr/>
        </p:nvSpPr>
        <p:spPr>
          <a:xfrm>
            <a:off x="131441" y="60733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endParaRPr lang="en-DE" b="1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EBC9532-A61C-42D0-AE5F-7FC8EB2D3AC1}"/>
              </a:ext>
            </a:extLst>
          </p:cNvPr>
          <p:cNvSpPr txBox="1"/>
          <p:nvPr/>
        </p:nvSpPr>
        <p:spPr>
          <a:xfrm>
            <a:off x="217704" y="322994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  <a:endParaRPr lang="en-DE" b="1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73AA783-342A-4321-A500-B210C5BE7FA2}"/>
              </a:ext>
            </a:extLst>
          </p:cNvPr>
          <p:cNvSpPr txBox="1"/>
          <p:nvPr/>
        </p:nvSpPr>
        <p:spPr>
          <a:xfrm>
            <a:off x="2305656" y="1087030"/>
            <a:ext cx="1624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lang="en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0599E62-B39A-4996-85C2-8B1497FC2CAC}"/>
              </a:ext>
            </a:extLst>
          </p:cNvPr>
          <p:cNvSpPr txBox="1"/>
          <p:nvPr/>
        </p:nvSpPr>
        <p:spPr>
          <a:xfrm>
            <a:off x="212590" y="5536278"/>
            <a:ext cx="46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  <a:endParaRPr lang="en-DE" b="1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8CA6AE6-9A8B-4748-9201-1724F79DEE70}"/>
              </a:ext>
            </a:extLst>
          </p:cNvPr>
          <p:cNvSpPr txBox="1"/>
          <p:nvPr/>
        </p:nvSpPr>
        <p:spPr>
          <a:xfrm>
            <a:off x="103688" y="7959471"/>
            <a:ext cx="6650624" cy="1949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Fig. S2 The radiosensitizing effect of fisetin in combination with single dose irradiation</a:t>
            </a:r>
            <a:endParaRPr lang="en-DE" sz="1200" b="1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200" b="1" dirty="0">
                <a:ea typeface="Calibri" panose="020F0502020204030204" pitchFamily="34" charset="0"/>
              </a:rPr>
              <a:t>(A) </a:t>
            </a:r>
            <a:r>
              <a:rPr lang="en-US" sz="1200" dirty="0">
                <a:effectLst/>
                <a:ea typeface="Calibri" panose="020F0502020204030204" pitchFamily="34" charset="0"/>
              </a:rPr>
              <a:t>Indicated cells were treated with different concentrations of fisetin for 72 h </a:t>
            </a:r>
            <a:r>
              <a:rPr lang="en-US" sz="1200" dirty="0">
                <a:ea typeface="Calibri" panose="020F0502020204030204" pitchFamily="34" charset="0"/>
              </a:rPr>
              <a:t>and mock irradiation or irradiated with 3 </a:t>
            </a:r>
            <a:r>
              <a:rPr lang="en-US" sz="1200" dirty="0" err="1">
                <a:ea typeface="Calibri" panose="020F0502020204030204" pitchFamily="34" charset="0"/>
              </a:rPr>
              <a:t>Gy</a:t>
            </a:r>
            <a:r>
              <a:rPr lang="en-US" sz="1200" dirty="0">
                <a:ea typeface="Calibri" panose="020F0502020204030204" pitchFamily="34" charset="0"/>
              </a:rPr>
              <a:t> . </a:t>
            </a:r>
            <a:r>
              <a:rPr lang="en-US" sz="1200" b="1" dirty="0">
                <a:ea typeface="Calibri" panose="020F0502020204030204" pitchFamily="34" charset="0"/>
              </a:rPr>
              <a:t>(B) </a:t>
            </a:r>
            <a:r>
              <a:rPr lang="en-US" sz="1200" dirty="0">
                <a:ea typeface="Calibri" panose="020F0502020204030204" pitchFamily="34" charset="0"/>
              </a:rPr>
              <a:t>Cells were</a:t>
            </a:r>
            <a:r>
              <a:rPr lang="en-US" sz="1200" b="1" dirty="0">
                <a:ea typeface="Calibri" panose="020F0502020204030204" pitchFamily="34" charset="0"/>
              </a:rPr>
              <a:t> </a:t>
            </a:r>
            <a:r>
              <a:rPr lang="en-US" sz="1200" dirty="0">
                <a:ea typeface="Calibri" panose="020F0502020204030204" pitchFamily="34" charset="0"/>
              </a:rPr>
              <a:t>treated with indicated concentrations of fisetin or DMSO (0.07%) for 72 h and DMSO treated cells were irradiated with a single dose of 0 to 4 </a:t>
            </a:r>
            <a:r>
              <a:rPr lang="en-US" sz="1200" dirty="0" err="1">
                <a:ea typeface="Calibri" panose="020F0502020204030204" pitchFamily="34" charset="0"/>
              </a:rPr>
              <a:t>Gy</a:t>
            </a:r>
            <a:r>
              <a:rPr lang="en-US" sz="1200" dirty="0">
                <a:ea typeface="Calibri" panose="020F0502020204030204" pitchFamily="34" charset="0"/>
              </a:rPr>
              <a:t> IR. </a:t>
            </a:r>
            <a:r>
              <a:rPr lang="en-US" sz="1200" b="1" dirty="0">
                <a:ea typeface="Calibri" panose="020F0502020204030204" pitchFamily="34" charset="0"/>
              </a:rPr>
              <a:t>(C) </a:t>
            </a:r>
            <a:r>
              <a:rPr lang="en-US" sz="1200" dirty="0">
                <a:ea typeface="Calibri" panose="020F0502020204030204" pitchFamily="34" charset="0"/>
              </a:rPr>
              <a:t>Cells treated with DMSO (0.07%) or </a:t>
            </a:r>
            <a:r>
              <a:rPr lang="en-US" sz="1200" dirty="0" err="1">
                <a:ea typeface="Calibri" panose="020F0502020204030204" pitchFamily="34" charset="0"/>
              </a:rPr>
              <a:t>fisetin</a:t>
            </a:r>
            <a:r>
              <a:rPr lang="en-US" sz="1200" dirty="0">
                <a:ea typeface="Calibri" panose="020F0502020204030204" pitchFamily="34" charset="0"/>
              </a:rPr>
              <a:t> (75 µM) for 72 h and mock irradiated or irradiated with a single dose of 0 to 4 </a:t>
            </a:r>
            <a:r>
              <a:rPr lang="en-US" sz="1200" b="1" dirty="0">
                <a:ea typeface="Calibri" panose="020F0502020204030204" pitchFamily="34" charset="0"/>
              </a:rPr>
              <a:t>(C)</a:t>
            </a:r>
            <a:r>
              <a:rPr lang="en-US" sz="1200" dirty="0">
                <a:ea typeface="Calibri" panose="020F0502020204030204" pitchFamily="34" charset="0"/>
              </a:rPr>
              <a:t>. Immediately after IR or 24 h after fisetin treatment c</a:t>
            </a:r>
            <a:r>
              <a:rPr lang="en-US" sz="12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lonogenic assay was performed as described in the </a:t>
            </a:r>
            <a:r>
              <a:rPr lang="en-US" sz="1200" i="1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Methods </a:t>
            </a:r>
            <a:r>
              <a:rPr lang="en-US" sz="12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section. The data points represent the mean surviving fraction ± SD of 6 data from one experiment </a:t>
            </a:r>
            <a:r>
              <a:rPr lang="en-US" sz="1200" b="1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(A)</a:t>
            </a:r>
            <a:r>
              <a:rPr lang="en-US" sz="12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12 data from two experiment in MDA-MB-231 and 6 data from 1 experiment in MDA-MB-468 </a:t>
            </a:r>
            <a:r>
              <a:rPr lang="en-US" sz="1200" b="1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(B)</a:t>
            </a:r>
            <a:r>
              <a:rPr lang="en-US" sz="12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and 12 data from 2  experiments </a:t>
            </a:r>
            <a:r>
              <a:rPr lang="en-US" sz="1200" b="1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(C)</a:t>
            </a:r>
            <a:r>
              <a:rPr lang="en-US" sz="12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en-DE" sz="1200" dirty="0">
              <a:highlight>
                <a:srgbClr val="FFFF00"/>
              </a:highlight>
            </a:endParaRP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21200AC4-3274-CF4C-CD6D-865FCEAE4A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84" y="3396810"/>
            <a:ext cx="4248912" cy="448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67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3390A532-5580-4E22-ADAC-BF414B2291F0}"/>
              </a:ext>
            </a:extLst>
          </p:cNvPr>
          <p:cNvSpPr txBox="1"/>
          <p:nvPr/>
        </p:nvSpPr>
        <p:spPr>
          <a:xfrm>
            <a:off x="31530" y="209471"/>
            <a:ext cx="4463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Fig. S3                       </a:t>
            </a:r>
            <a:r>
              <a:rPr lang="en-US" dirty="0" err="1">
                <a:solidFill>
                  <a:srgbClr val="FF0000"/>
                </a:solidFill>
              </a:rPr>
              <a:t>Khozooei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et al. </a:t>
            </a:r>
            <a:r>
              <a:rPr lang="en-US" dirty="0">
                <a:solidFill>
                  <a:srgbClr val="FF0000"/>
                </a:solidFill>
              </a:rPr>
              <a:t>2022</a:t>
            </a:r>
            <a:endParaRPr lang="en-US" b="1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03A65F2-A486-4AE3-9D4E-C5A1D189877A}"/>
              </a:ext>
            </a:extLst>
          </p:cNvPr>
          <p:cNvSpPr txBox="1"/>
          <p:nvPr/>
        </p:nvSpPr>
        <p:spPr>
          <a:xfrm>
            <a:off x="71645" y="7449372"/>
            <a:ext cx="6714709" cy="2041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Fig. S3 Frequency of DSB induction after fisetin, IR and the combination of fisetin and ITR.</a:t>
            </a:r>
            <a:endParaRPr lang="en-DE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800"/>
              </a:spcAft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(A)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Indicated cells were treated with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fisetin (75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µl) or DMSO (0.07%) for 24 h and mock irradiated or irradiated with 1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Gy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Thirty minutes after irradiation ɤH2AX foci assay was performed as described in the 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Methods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section. The b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ars indicate the mean ɤH2AX ± SD in 170 nuclei (MDA-MB-231) or 200 nuclei (MDA-MB-468, HS 578T, MDA-MB-468) from 2 independent experiments. 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(B)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MDA-MB-231 and MDA-MB-468 cells were treated with indicated concentrations of fisetin. The DMSO concentration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was adjusted to 0.07%.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ɤH2AX foci assay was performed after 24 h. The b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ars indicate the mean ɤH2AX ± SD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540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nuclei  (MDA-MB-231) and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300 nuclei (MDA-MB-468) from 2 independent experiments. The asterisks indicate a significant difference in mean ɤH2AX ± SD compared to control or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hee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indicated conditions (*p&lt; 0.05, **p&lt; 0.01, ***p&lt; 0.001), ****p&lt; 0.0001; students t-test).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n.s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.: not significant.</a:t>
            </a:r>
            <a:endParaRPr lang="en-D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0A64FEF-F18E-C0BF-4524-D1DFCA5CD7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95" y="1135683"/>
            <a:ext cx="5429546" cy="5944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82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88A1037-3EE6-4CAA-938A-82BD7DA4053E}"/>
              </a:ext>
            </a:extLst>
          </p:cNvPr>
          <p:cNvSpPr txBox="1"/>
          <p:nvPr/>
        </p:nvSpPr>
        <p:spPr>
          <a:xfrm>
            <a:off x="31530" y="209471"/>
            <a:ext cx="4463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Fig. S4                            </a:t>
            </a:r>
            <a:r>
              <a:rPr lang="en-US" dirty="0" err="1">
                <a:solidFill>
                  <a:srgbClr val="FF0000"/>
                </a:solidFill>
              </a:rPr>
              <a:t>Khozooei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et al. </a:t>
            </a:r>
            <a:r>
              <a:rPr lang="en-US" dirty="0">
                <a:solidFill>
                  <a:srgbClr val="FF0000"/>
                </a:solidFill>
              </a:rPr>
              <a:t>2022</a:t>
            </a:r>
            <a:endParaRPr lang="en-US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1288E56-D9DF-4991-9092-65C69383A3CB}"/>
              </a:ext>
            </a:extLst>
          </p:cNvPr>
          <p:cNvSpPr txBox="1"/>
          <p:nvPr/>
        </p:nvSpPr>
        <p:spPr>
          <a:xfrm>
            <a:off x="197646" y="6877510"/>
            <a:ext cx="6433047" cy="311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Fig. S4 Heat map, gene ontology and pathway analysis of phosphosites in MDA-MB-468 cells.</a:t>
            </a:r>
            <a:endParaRPr lang="en-DE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MDA-MB-468 cells were treated with 75 µM fisetin or DMSO for 24 hours and were irradiated at 4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Gy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Thirty minutes after IR, the proteins were extracted and the phosphoproteomic study was performed as described in the 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Methods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section.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(A)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 means clustering showing in the heat map indicates up-regulated and down-regulated clusters for the analyzed phosphosites. GO analysis for enriched up-regulated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(B)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down-regulated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(C)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phosphosites are indicated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The X-axis shows the number of genes, which are involved in the indicated pathways. The </a:t>
            </a:r>
            <a:r>
              <a:rPr lang="en-US" altLang="en-DE" sz="1200" dirty="0">
                <a:ea typeface="Calibri" panose="020F0502020204030204" pitchFamily="34" charset="0"/>
              </a:rPr>
              <a:t>Y-axis represents pathways, which are ordered based on significance as indicated by the p-adj value</a:t>
            </a:r>
            <a:r>
              <a:rPr lang="en-US" altLang="en-DE" sz="1200" dirty="0"/>
              <a:t>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n-D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9A122CC-E94B-4DBE-AB9C-FA75C3E452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743"/>
            <a:ext cx="6858000" cy="527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96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4954CBE8-090B-4074-AAFE-1EEF6F7547ED}"/>
              </a:ext>
            </a:extLst>
          </p:cNvPr>
          <p:cNvSpPr txBox="1"/>
          <p:nvPr/>
        </p:nvSpPr>
        <p:spPr>
          <a:xfrm>
            <a:off x="31530" y="209471"/>
            <a:ext cx="4463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Fig. S5                            </a:t>
            </a:r>
            <a:r>
              <a:rPr lang="en-US" dirty="0" err="1">
                <a:solidFill>
                  <a:srgbClr val="FF0000"/>
                </a:solidFill>
              </a:rPr>
              <a:t>Khozooei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et al. </a:t>
            </a:r>
            <a:r>
              <a:rPr lang="en-US" dirty="0">
                <a:solidFill>
                  <a:srgbClr val="FF0000"/>
                </a:solidFill>
              </a:rPr>
              <a:t>2022</a:t>
            </a:r>
            <a:endParaRPr lang="en-US" b="1" dirty="0"/>
          </a:p>
        </p:txBody>
      </p:sp>
      <p:pic>
        <p:nvPicPr>
          <p:cNvPr id="12" name="Grafik 11" descr="Ein Bild, das Text enthält.&#10;&#10;Automatisch generierte Beschreibung">
            <a:extLst>
              <a:ext uri="{FF2B5EF4-FFF2-40B4-BE49-F238E27FC236}">
                <a16:creationId xmlns:a16="http://schemas.microsoft.com/office/drawing/2014/main" id="{59463274-2EC8-49E2-91B4-B706E4BE52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29" y="1173099"/>
            <a:ext cx="6012930" cy="363457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F0B653A-FC4C-4803-B0CD-0E08E7911BC9}"/>
              </a:ext>
            </a:extLst>
          </p:cNvPr>
          <p:cNvSpPr txBox="1"/>
          <p:nvPr/>
        </p:nvSpPr>
        <p:spPr>
          <a:xfrm>
            <a:off x="82448" y="5340275"/>
            <a:ext cx="6433047" cy="1302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Fig. S5 Gene ontology analysis of MDA-MB-231 after pretreatment with fisetin.</a:t>
            </a:r>
            <a:endParaRPr lang="en-DE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MDA-MB-231 cells were treated with 75 µM fisetin or DMSO for 24 hours. Afterwards, the cells were mock irradiated or irradiated at 4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Gy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Thirty minutes after IR, the proteins were extracted and the phosphoproteomic study was performed as described in the 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Methods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section. Gene ontology analysis was performed, and the deregulated genes involved in DNA damage response were categorized in different pathways.  </a:t>
            </a:r>
            <a:endParaRPr lang="en-DE" sz="1000" dirty="0"/>
          </a:p>
        </p:txBody>
      </p:sp>
    </p:spTree>
    <p:extLst>
      <p:ext uri="{BB962C8B-B14F-4D97-AF65-F5344CB8AC3E}">
        <p14:creationId xmlns:p14="http://schemas.microsoft.com/office/powerpoint/2010/main" val="2230018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955</Words>
  <Application>Microsoft Office PowerPoint</Application>
  <PresentationFormat>A4-Papier (210 x 297 mm)</PresentationFormat>
  <Paragraphs>26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shayan khozooei</dc:creator>
  <cp:lastModifiedBy>MToulany</cp:lastModifiedBy>
  <cp:revision>69</cp:revision>
  <cp:lastPrinted>2022-03-16T09:11:27Z</cp:lastPrinted>
  <dcterms:created xsi:type="dcterms:W3CDTF">2022-01-04T09:01:34Z</dcterms:created>
  <dcterms:modified xsi:type="dcterms:W3CDTF">2022-08-02T12:32:42Z</dcterms:modified>
</cp:coreProperties>
</file>