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6" r:id="rId1"/>
  </p:sldMasterIdLst>
  <p:notesMasterIdLst>
    <p:notesMasterId r:id="rId3"/>
  </p:notesMasterIdLst>
  <p:sldIdLst>
    <p:sldId id="271" r:id="rId2"/>
  </p:sldIdLst>
  <p:sldSz cx="18000663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D9D9"/>
    <a:srgbClr val="ACABAC"/>
    <a:srgbClr val="935100"/>
    <a:srgbClr val="926C9F"/>
    <a:srgbClr val="008E50"/>
    <a:srgbClr val="911102"/>
    <a:srgbClr val="921650"/>
    <a:srgbClr val="511A92"/>
    <a:srgbClr val="D6D6D5"/>
    <a:srgbClr val="D6D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/>
    <p:restoredTop sz="94696"/>
  </p:normalViewPr>
  <p:slideViewPr>
    <p:cSldViewPr snapToGrid="0" snapToObjects="1">
      <p:cViewPr varScale="1">
        <p:scale>
          <a:sx n="42" d="100"/>
          <a:sy n="42" d="100"/>
        </p:scale>
        <p:origin x="1968" y="96"/>
      </p:cViewPr>
      <p:guideLst/>
    </p:cSldViewPr>
  </p:slideViewPr>
  <p:notesTextViewPr>
    <p:cViewPr>
      <p:scale>
        <a:sx n="110" d="100"/>
        <a:sy n="11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B7C64D-FBEC-7141-BBE4-52D390D0E2D2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143000"/>
            <a:ext cx="25717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F34EB2-0360-0F41-88E5-23F44C5F801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30966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06359" rtl="0" eaLnBrk="1" latinLnBrk="0" hangingPunct="1">
      <a:defRPr sz="533" kern="1200">
        <a:solidFill>
          <a:schemeClr val="tx1"/>
        </a:solidFill>
        <a:latin typeface="+mn-lt"/>
        <a:ea typeface="+mn-ea"/>
        <a:cs typeface="+mn-cs"/>
      </a:defRPr>
    </a:lvl1pPr>
    <a:lvl2pPr marL="203180" algn="l" defTabSz="406359" rtl="0" eaLnBrk="1" latinLnBrk="0" hangingPunct="1">
      <a:defRPr sz="533" kern="1200">
        <a:solidFill>
          <a:schemeClr val="tx1"/>
        </a:solidFill>
        <a:latin typeface="+mn-lt"/>
        <a:ea typeface="+mn-ea"/>
        <a:cs typeface="+mn-cs"/>
      </a:defRPr>
    </a:lvl2pPr>
    <a:lvl3pPr marL="406359" algn="l" defTabSz="406359" rtl="0" eaLnBrk="1" latinLnBrk="0" hangingPunct="1">
      <a:defRPr sz="533" kern="1200">
        <a:solidFill>
          <a:schemeClr val="tx1"/>
        </a:solidFill>
        <a:latin typeface="+mn-lt"/>
        <a:ea typeface="+mn-ea"/>
        <a:cs typeface="+mn-cs"/>
      </a:defRPr>
    </a:lvl3pPr>
    <a:lvl4pPr marL="609539" algn="l" defTabSz="406359" rtl="0" eaLnBrk="1" latinLnBrk="0" hangingPunct="1">
      <a:defRPr sz="533" kern="1200">
        <a:solidFill>
          <a:schemeClr val="tx1"/>
        </a:solidFill>
        <a:latin typeface="+mn-lt"/>
        <a:ea typeface="+mn-ea"/>
        <a:cs typeface="+mn-cs"/>
      </a:defRPr>
    </a:lvl4pPr>
    <a:lvl5pPr marL="812719" algn="l" defTabSz="406359" rtl="0" eaLnBrk="1" latinLnBrk="0" hangingPunct="1">
      <a:defRPr sz="533" kern="1200">
        <a:solidFill>
          <a:schemeClr val="tx1"/>
        </a:solidFill>
        <a:latin typeface="+mn-lt"/>
        <a:ea typeface="+mn-ea"/>
        <a:cs typeface="+mn-cs"/>
      </a:defRPr>
    </a:lvl5pPr>
    <a:lvl6pPr marL="1015898" algn="l" defTabSz="406359" rtl="0" eaLnBrk="1" latinLnBrk="0" hangingPunct="1">
      <a:defRPr sz="533" kern="1200">
        <a:solidFill>
          <a:schemeClr val="tx1"/>
        </a:solidFill>
        <a:latin typeface="+mn-lt"/>
        <a:ea typeface="+mn-ea"/>
        <a:cs typeface="+mn-cs"/>
      </a:defRPr>
    </a:lvl6pPr>
    <a:lvl7pPr marL="1219078" algn="l" defTabSz="406359" rtl="0" eaLnBrk="1" latinLnBrk="0" hangingPunct="1">
      <a:defRPr sz="533" kern="1200">
        <a:solidFill>
          <a:schemeClr val="tx1"/>
        </a:solidFill>
        <a:latin typeface="+mn-lt"/>
        <a:ea typeface="+mn-ea"/>
        <a:cs typeface="+mn-cs"/>
      </a:defRPr>
    </a:lvl7pPr>
    <a:lvl8pPr marL="1422258" algn="l" defTabSz="406359" rtl="0" eaLnBrk="1" latinLnBrk="0" hangingPunct="1">
      <a:defRPr sz="533" kern="1200">
        <a:solidFill>
          <a:schemeClr val="tx1"/>
        </a:solidFill>
        <a:latin typeface="+mn-lt"/>
        <a:ea typeface="+mn-ea"/>
        <a:cs typeface="+mn-cs"/>
      </a:defRPr>
    </a:lvl8pPr>
    <a:lvl9pPr marL="1625437" algn="l" defTabSz="406359" rtl="0" eaLnBrk="1" latinLnBrk="0" hangingPunct="1">
      <a:defRPr sz="53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143125" y="1143000"/>
            <a:ext cx="25717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34EB2-0360-0F41-88E5-23F44C5F801F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90299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3534924"/>
            <a:ext cx="15300564" cy="751983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1344752"/>
            <a:ext cx="13500497" cy="5214884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41033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92468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149975"/>
            <a:ext cx="3881393" cy="1830459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149975"/>
            <a:ext cx="11419171" cy="1830459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11063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30350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5384888"/>
            <a:ext cx="15525572" cy="8984801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4454688"/>
            <a:ext cx="15525572" cy="4724895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46250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5749874"/>
            <a:ext cx="7650282" cy="137047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5749874"/>
            <a:ext cx="7650282" cy="137047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9165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149979"/>
            <a:ext cx="15525572" cy="417491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5294885"/>
            <a:ext cx="7615123" cy="2594941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7889827"/>
            <a:ext cx="7615123" cy="1160474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5294885"/>
            <a:ext cx="7652626" cy="2594941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7889827"/>
            <a:ext cx="7652626" cy="1160474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78373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7961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9122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439968"/>
            <a:ext cx="5805682" cy="503988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109937"/>
            <a:ext cx="9112836" cy="15349662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6479857"/>
            <a:ext cx="5805682" cy="12004738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11107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439968"/>
            <a:ext cx="5805682" cy="503988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109937"/>
            <a:ext cx="9112836" cy="15349662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6479857"/>
            <a:ext cx="5805682" cy="12004738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8690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149979"/>
            <a:ext cx="15525572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5749874"/>
            <a:ext cx="15525572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0019564"/>
            <a:ext cx="4050149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0019564"/>
            <a:ext cx="6075224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0019564"/>
            <a:ext cx="4050149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06883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9FD340F1-D453-E948-83F1-2F34BA673D85}"/>
              </a:ext>
            </a:extLst>
          </p:cNvPr>
          <p:cNvGrpSpPr/>
          <p:nvPr/>
        </p:nvGrpSpPr>
        <p:grpSpPr>
          <a:xfrm>
            <a:off x="2051780" y="728604"/>
            <a:ext cx="13817588" cy="9524353"/>
            <a:chOff x="1080655" y="-507076"/>
            <a:chExt cx="14768613" cy="10179887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D7841FCE-88D1-4240-AF8B-929BEB9A87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2603782" y="-2030203"/>
              <a:ext cx="10179887" cy="13226141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FFC5102E-DEAB-4447-86A9-2428941C14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10368933" y="4014825"/>
              <a:ext cx="8482421" cy="2201820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F53019A3-E99E-8243-BDB6-559C8CD598E9}"/>
                </a:ext>
              </a:extLst>
            </p:cNvPr>
            <p:cNvSpPr txBox="1"/>
            <p:nvPr/>
          </p:nvSpPr>
          <p:spPr>
            <a:xfrm>
              <a:off x="13647448" y="490250"/>
              <a:ext cx="2201820" cy="3947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b="1" dirty="0">
                  <a:latin typeface="Arial" panose="020B0604020202020204" pitchFamily="34" charset="0"/>
                  <a:cs typeface="Arial" panose="020B0604020202020204" pitchFamily="34" charset="0"/>
                </a:rPr>
                <a:t>Frequency</a:t>
              </a:r>
              <a:r>
                <a:rPr kumimoji="1" lang="zh-CN" alt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b="1" dirty="0">
                  <a:latin typeface="Arial" panose="020B0604020202020204" pitchFamily="34" charset="0"/>
                  <a:cs typeface="Arial" panose="020B0604020202020204" pitchFamily="34" charset="0"/>
                </a:rPr>
                <a:t>(%)</a:t>
              </a:r>
              <a:endParaRPr kumimoji="1"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A4AE2F9E-63C4-F343-85DB-5E45D58F2DFF}"/>
              </a:ext>
            </a:extLst>
          </p:cNvPr>
          <p:cNvGrpSpPr/>
          <p:nvPr/>
        </p:nvGrpSpPr>
        <p:grpSpPr>
          <a:xfrm>
            <a:off x="14480754" y="6559122"/>
            <a:ext cx="1388614" cy="3065503"/>
            <a:chOff x="12950949" y="6104355"/>
            <a:chExt cx="1388614" cy="3065503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6CEEBC6C-5445-C64B-A268-51E779007FA1}"/>
                </a:ext>
              </a:extLst>
            </p:cNvPr>
            <p:cNvSpPr txBox="1"/>
            <p:nvPr/>
          </p:nvSpPr>
          <p:spPr>
            <a:xfrm>
              <a:off x="12950949" y="6104355"/>
              <a:ext cx="6924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Stage</a:t>
              </a:r>
              <a:endParaRPr kumimoji="1"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C206347-9E4C-5643-A782-2D5C4C8DBFEA}"/>
                </a:ext>
              </a:extLst>
            </p:cNvPr>
            <p:cNvSpPr/>
            <p:nvPr/>
          </p:nvSpPr>
          <p:spPr>
            <a:xfrm>
              <a:off x="13085347" y="6442154"/>
              <a:ext cx="173464" cy="173464"/>
            </a:xfrm>
            <a:prstGeom prst="rect">
              <a:avLst/>
            </a:prstGeom>
            <a:solidFill>
              <a:srgbClr val="EFBEB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5559624B-F962-1F4F-90B2-9605998202D5}"/>
                </a:ext>
              </a:extLst>
            </p:cNvPr>
            <p:cNvSpPr txBox="1"/>
            <p:nvPr/>
          </p:nvSpPr>
          <p:spPr>
            <a:xfrm>
              <a:off x="13222471" y="6375210"/>
              <a:ext cx="453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IA</a:t>
              </a:r>
              <a:endParaRPr kumimoji="1"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D18F65DE-D8FD-DA41-A804-2E417115636D}"/>
                </a:ext>
              </a:extLst>
            </p:cNvPr>
            <p:cNvSpPr/>
            <p:nvPr/>
          </p:nvSpPr>
          <p:spPr>
            <a:xfrm>
              <a:off x="13640238" y="6444714"/>
              <a:ext cx="173464" cy="173464"/>
            </a:xfrm>
            <a:prstGeom prst="rect">
              <a:avLst/>
            </a:prstGeom>
            <a:solidFill>
              <a:srgbClr val="D4E1C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54D32549-1E60-F248-8A64-F4F767F97DD9}"/>
                </a:ext>
              </a:extLst>
            </p:cNvPr>
            <p:cNvSpPr txBox="1"/>
            <p:nvPr/>
          </p:nvSpPr>
          <p:spPr>
            <a:xfrm>
              <a:off x="13784982" y="6377770"/>
              <a:ext cx="453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IB</a:t>
              </a:r>
              <a:endParaRPr kumimoji="1"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FD95010B-B992-5747-9A26-B6CF3592902B}"/>
                </a:ext>
              </a:extLst>
            </p:cNvPr>
            <p:cNvSpPr/>
            <p:nvPr/>
          </p:nvSpPr>
          <p:spPr>
            <a:xfrm>
              <a:off x="13082179" y="6691831"/>
              <a:ext cx="173464" cy="173464"/>
            </a:xfrm>
            <a:prstGeom prst="rect">
              <a:avLst/>
            </a:prstGeom>
            <a:solidFill>
              <a:srgbClr val="C4C9F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037C7564-D847-0546-8D2E-AB135FF3C8E0}"/>
                </a:ext>
              </a:extLst>
            </p:cNvPr>
            <p:cNvSpPr txBox="1"/>
            <p:nvPr/>
          </p:nvSpPr>
          <p:spPr>
            <a:xfrm>
              <a:off x="13222470" y="6619721"/>
              <a:ext cx="453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II</a:t>
              </a:r>
              <a:endParaRPr kumimoji="1"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7A5895C6-50E3-EF4E-AF8E-25E1995F91EE}"/>
                </a:ext>
              </a:extLst>
            </p:cNvPr>
            <p:cNvSpPr/>
            <p:nvPr/>
          </p:nvSpPr>
          <p:spPr>
            <a:xfrm>
              <a:off x="13639402" y="6686316"/>
              <a:ext cx="173464" cy="173464"/>
            </a:xfrm>
            <a:prstGeom prst="rect">
              <a:avLst/>
            </a:prstGeom>
            <a:solidFill>
              <a:srgbClr val="7B7B7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4CD46712-E91F-5C44-B45A-4BAA27C107CE}"/>
                </a:ext>
              </a:extLst>
            </p:cNvPr>
            <p:cNvSpPr txBox="1"/>
            <p:nvPr/>
          </p:nvSpPr>
          <p:spPr>
            <a:xfrm>
              <a:off x="13779072" y="6622845"/>
              <a:ext cx="453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III</a:t>
              </a:r>
              <a:endParaRPr kumimoji="1"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B3CD812F-4E2E-1444-95D7-C8D9F4A15239}"/>
                </a:ext>
              </a:extLst>
            </p:cNvPr>
            <p:cNvSpPr txBox="1"/>
            <p:nvPr/>
          </p:nvSpPr>
          <p:spPr>
            <a:xfrm>
              <a:off x="12952346" y="6895786"/>
              <a:ext cx="10883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Mutation</a:t>
              </a:r>
              <a:endParaRPr kumimoji="1"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DF6EAF27-54F4-B842-86F0-FC2171B309A6}"/>
                </a:ext>
              </a:extLst>
            </p:cNvPr>
            <p:cNvSpPr/>
            <p:nvPr/>
          </p:nvSpPr>
          <p:spPr>
            <a:xfrm>
              <a:off x="13081694" y="7198055"/>
              <a:ext cx="173464" cy="173464"/>
            </a:xfrm>
            <a:prstGeom prst="rect">
              <a:avLst/>
            </a:prstGeom>
            <a:solidFill>
              <a:srgbClr val="91110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DB008AE4-E080-7143-BBF1-950B8D9CFB8E}"/>
                </a:ext>
              </a:extLst>
            </p:cNvPr>
            <p:cNvSpPr/>
            <p:nvPr/>
          </p:nvSpPr>
          <p:spPr>
            <a:xfrm>
              <a:off x="13078526" y="7447732"/>
              <a:ext cx="173464" cy="173464"/>
            </a:xfrm>
            <a:prstGeom prst="rect">
              <a:avLst/>
            </a:prstGeom>
            <a:solidFill>
              <a:srgbClr val="0633F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058AF16B-A04D-FB44-AB78-84C0819DBDE8}"/>
                </a:ext>
              </a:extLst>
            </p:cNvPr>
            <p:cNvSpPr/>
            <p:nvPr/>
          </p:nvSpPr>
          <p:spPr>
            <a:xfrm>
              <a:off x="13078167" y="7695522"/>
              <a:ext cx="173464" cy="173464"/>
            </a:xfrm>
            <a:prstGeom prst="rect">
              <a:avLst/>
            </a:prstGeom>
            <a:solidFill>
              <a:srgbClr val="511A9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4EA17175-D61E-FE45-86FD-D55F40DF8E4E}"/>
                </a:ext>
              </a:extLst>
            </p:cNvPr>
            <p:cNvSpPr/>
            <p:nvPr/>
          </p:nvSpPr>
          <p:spPr>
            <a:xfrm>
              <a:off x="13076904" y="7946527"/>
              <a:ext cx="173464" cy="173464"/>
            </a:xfrm>
            <a:prstGeom prst="rect">
              <a:avLst/>
            </a:prstGeom>
            <a:solidFill>
              <a:srgbClr val="911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74DAE643-2356-6F46-92E4-727936B0F66F}"/>
                </a:ext>
              </a:extLst>
            </p:cNvPr>
            <p:cNvSpPr/>
            <p:nvPr/>
          </p:nvSpPr>
          <p:spPr>
            <a:xfrm>
              <a:off x="13078167" y="8185168"/>
              <a:ext cx="173464" cy="173464"/>
            </a:xfrm>
            <a:prstGeom prst="rect">
              <a:avLst/>
            </a:prstGeom>
            <a:solidFill>
              <a:srgbClr val="00909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94D092D4-4A41-4047-A909-B2706089548E}"/>
                </a:ext>
              </a:extLst>
            </p:cNvPr>
            <p:cNvSpPr/>
            <p:nvPr/>
          </p:nvSpPr>
          <p:spPr>
            <a:xfrm>
              <a:off x="13076904" y="8436173"/>
              <a:ext cx="173464" cy="173464"/>
            </a:xfrm>
            <a:prstGeom prst="rect">
              <a:avLst/>
            </a:prstGeom>
            <a:solidFill>
              <a:srgbClr val="926C9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C9888F2E-2322-1848-AA60-69BB1F373FFE}"/>
                </a:ext>
              </a:extLst>
            </p:cNvPr>
            <p:cNvSpPr/>
            <p:nvPr/>
          </p:nvSpPr>
          <p:spPr>
            <a:xfrm>
              <a:off x="13223145" y="7147431"/>
              <a:ext cx="78098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zh-CN" alt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issense</a:t>
              </a: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62999A14-40C9-584D-B947-2162E7174DDD}"/>
                </a:ext>
              </a:extLst>
            </p:cNvPr>
            <p:cNvSpPr/>
            <p:nvPr/>
          </p:nvSpPr>
          <p:spPr>
            <a:xfrm>
              <a:off x="13216915" y="7401637"/>
              <a:ext cx="821059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Nonsense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AFBB1007-BA00-194E-AA7F-C364713C8170}"/>
                </a:ext>
              </a:extLst>
            </p:cNvPr>
            <p:cNvSpPr/>
            <p:nvPr/>
          </p:nvSpPr>
          <p:spPr>
            <a:xfrm>
              <a:off x="13227957" y="7903674"/>
              <a:ext cx="84991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zh-CN" alt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rameshift</a:t>
              </a: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3BB0A180-BAD2-1B46-A386-9A0713EFA028}"/>
                </a:ext>
              </a:extLst>
            </p:cNvPr>
            <p:cNvSpPr/>
            <p:nvPr/>
          </p:nvSpPr>
          <p:spPr>
            <a:xfrm>
              <a:off x="13227957" y="8135793"/>
              <a:ext cx="681597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Splicing</a:t>
              </a: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CCAA547B-A7ED-F24B-97DE-6730C26311CD}"/>
                </a:ext>
              </a:extLst>
            </p:cNvPr>
            <p:cNvSpPr/>
            <p:nvPr/>
          </p:nvSpPr>
          <p:spPr>
            <a:xfrm>
              <a:off x="13183477" y="7654036"/>
              <a:ext cx="115608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 In</a:t>
              </a:r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_</a:t>
              </a:r>
              <a:r>
                <a:rPr lang="zh-CN" alt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frame</a:t>
              </a:r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_</a:t>
              </a:r>
              <a:r>
                <a:rPr lang="zh-CN" alt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indel</a:t>
              </a: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AE59FAD0-3120-784E-821D-4C5A6A2FBE2A}"/>
                </a:ext>
              </a:extLst>
            </p:cNvPr>
            <p:cNvSpPr/>
            <p:nvPr/>
          </p:nvSpPr>
          <p:spPr>
            <a:xfrm>
              <a:off x="13228014" y="8387235"/>
              <a:ext cx="48282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Gain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E21B4FE1-C0DA-4744-B89E-BBAC12649F7D}"/>
                </a:ext>
              </a:extLst>
            </p:cNvPr>
            <p:cNvSpPr/>
            <p:nvPr/>
          </p:nvSpPr>
          <p:spPr>
            <a:xfrm>
              <a:off x="13078167" y="8706181"/>
              <a:ext cx="173464" cy="173464"/>
            </a:xfrm>
            <a:prstGeom prst="rect">
              <a:avLst/>
            </a:prstGeom>
            <a:solidFill>
              <a:srgbClr val="ACABA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CCC85E6D-7816-D442-B7CE-C005DC417D19}"/>
                </a:ext>
              </a:extLst>
            </p:cNvPr>
            <p:cNvSpPr/>
            <p:nvPr/>
          </p:nvSpPr>
          <p:spPr>
            <a:xfrm>
              <a:off x="13076904" y="8957186"/>
              <a:ext cx="173464" cy="173464"/>
            </a:xfrm>
            <a:prstGeom prst="rect">
              <a:avLst/>
            </a:prstGeom>
            <a:solidFill>
              <a:srgbClr val="9351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id="{1F4E2EC9-F071-F447-8604-5F93FF29B6C2}"/>
                </a:ext>
              </a:extLst>
            </p:cNvPr>
            <p:cNvSpPr/>
            <p:nvPr/>
          </p:nvSpPr>
          <p:spPr>
            <a:xfrm>
              <a:off x="13227957" y="8656806"/>
              <a:ext cx="37382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SV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66143AE5-285E-C64D-8D89-F05F28009318}"/>
                </a:ext>
              </a:extLst>
            </p:cNvPr>
            <p:cNvSpPr/>
            <p:nvPr/>
          </p:nvSpPr>
          <p:spPr>
            <a:xfrm>
              <a:off x="13228014" y="8908248"/>
              <a:ext cx="60625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Others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44" name="图片 43">
            <a:extLst>
              <a:ext uri="{FF2B5EF4-FFF2-40B4-BE49-F238E27FC236}">
                <a16:creationId xmlns:a16="http://schemas.microsoft.com/office/drawing/2014/main" id="{B401DE9F-095F-1146-B9F4-17C5FEA9DB0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9595"/>
          <a:stretch/>
        </p:blipFill>
        <p:spPr>
          <a:xfrm>
            <a:off x="2320031" y="9957429"/>
            <a:ext cx="9301752" cy="3333804"/>
          </a:xfrm>
          <a:prstGeom prst="rect">
            <a:avLst/>
          </a:prstGeom>
        </p:spPr>
      </p:pic>
      <p:sp>
        <p:nvSpPr>
          <p:cNvPr id="47" name="矩形 46">
            <a:extLst>
              <a:ext uri="{FF2B5EF4-FFF2-40B4-BE49-F238E27FC236}">
                <a16:creationId xmlns:a16="http://schemas.microsoft.com/office/drawing/2014/main" id="{10AD1C5F-23CA-5745-8559-9F7355F29B73}"/>
              </a:ext>
            </a:extLst>
          </p:cNvPr>
          <p:cNvSpPr/>
          <p:nvPr/>
        </p:nvSpPr>
        <p:spPr>
          <a:xfrm>
            <a:off x="1869676" y="1153875"/>
            <a:ext cx="59182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4400" b="1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A</a:t>
            </a:r>
            <a:endParaRPr lang="zh-CN" alt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id="{021CA495-0461-5F47-874E-8F3E5C43C99A}"/>
              </a:ext>
            </a:extLst>
          </p:cNvPr>
          <p:cNvSpPr/>
          <p:nvPr/>
        </p:nvSpPr>
        <p:spPr>
          <a:xfrm>
            <a:off x="1862855" y="9884929"/>
            <a:ext cx="59182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4400" b="1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B</a:t>
            </a:r>
            <a:endParaRPr lang="zh-CN" alt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CAE21B5E-2E89-164C-B7F5-A8E908BEFC03}"/>
              </a:ext>
            </a:extLst>
          </p:cNvPr>
          <p:cNvSpPr/>
          <p:nvPr/>
        </p:nvSpPr>
        <p:spPr>
          <a:xfrm>
            <a:off x="6379082" y="9880834"/>
            <a:ext cx="59182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4400" b="1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C</a:t>
            </a:r>
            <a:endParaRPr lang="zh-CN" alt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94A690F3-B9DB-D848-97AB-FC56A0271DC2}"/>
              </a:ext>
            </a:extLst>
          </p:cNvPr>
          <p:cNvSpPr/>
          <p:nvPr/>
        </p:nvSpPr>
        <p:spPr>
          <a:xfrm>
            <a:off x="10731816" y="9880834"/>
            <a:ext cx="59182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4400" b="1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D</a:t>
            </a:r>
            <a:endParaRPr lang="zh-CN" alt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1F63EDEC-73C2-0544-8083-84A6426B2B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7726" y="10065152"/>
            <a:ext cx="5257800" cy="3175000"/>
          </a:xfrm>
          <a:prstGeom prst="rect">
            <a:avLst/>
          </a:prstGeom>
        </p:spPr>
      </p:pic>
      <p:sp>
        <p:nvSpPr>
          <p:cNvPr id="39" name="矩形 38">
            <a:extLst>
              <a:ext uri="{FF2B5EF4-FFF2-40B4-BE49-F238E27FC236}">
                <a16:creationId xmlns:a16="http://schemas.microsoft.com/office/drawing/2014/main" id="{CFA3DA9C-0896-AF48-A86B-E5FEA7376A9E}"/>
              </a:ext>
            </a:extLst>
          </p:cNvPr>
          <p:cNvSpPr/>
          <p:nvPr/>
        </p:nvSpPr>
        <p:spPr>
          <a:xfrm>
            <a:off x="2316685" y="14135468"/>
            <a:ext cx="14671704" cy="5350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altLang="zh-CN" sz="3200" b="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Supplementary Figure S1. Heatmap plot based on tissue mutation of 261 enrolled patients and factors related to the preoperative </a:t>
            </a:r>
            <a:r>
              <a:rPr lang="en-US" altLang="zh-CN" sz="3200" b="1" dirty="0" err="1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ctDNA</a:t>
            </a:r>
            <a:r>
              <a:rPr lang="en-US" altLang="zh-CN" sz="3200" b="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detection.</a:t>
            </a:r>
            <a:endParaRPr lang="zh-CN" altLang="zh-CN" sz="3600" dirty="0"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altLang="zh-CN" sz="28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(A) Heatmap plot based on tissue mutation of 261 enrolled patients. (B) Detection rate of</a:t>
            </a:r>
            <a:r>
              <a:rPr lang="zh-CN" altLang="en-US" sz="28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8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preoperative </a:t>
            </a:r>
            <a:r>
              <a:rPr lang="en-US" altLang="zh-CN" sz="2800" dirty="0" err="1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ctDNA</a:t>
            </a:r>
            <a:r>
              <a:rPr lang="en-US" altLang="zh-CN" sz="28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variants stratified by its variant allele fraction in tissues. (C) Detection rate of preoperative </a:t>
            </a:r>
            <a:r>
              <a:rPr lang="en-US" altLang="zh-CN" sz="2800" dirty="0" err="1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ctDNA</a:t>
            </a:r>
            <a:r>
              <a:rPr lang="en-US" altLang="zh-CN" sz="28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variants stratified by its clonality in tissues. (D) Kaplan–Meier analysis of DFS stratified by preoperative </a:t>
            </a:r>
            <a:r>
              <a:rPr lang="en-US" altLang="zh-CN" sz="2800" dirty="0" err="1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ctDNA</a:t>
            </a:r>
            <a:r>
              <a:rPr lang="en-US" altLang="zh-CN" sz="28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status: detectable (n=95) versus undetectable (n=166). </a:t>
            </a:r>
          </a:p>
          <a:p>
            <a:pPr marL="514350" indent="-514350">
              <a:lnSpc>
                <a:spcPct val="107000"/>
              </a:lnSpc>
              <a:spcAft>
                <a:spcPts val="800"/>
              </a:spcAft>
              <a:buAutoNum type="alphaUcParenBoth"/>
            </a:pPr>
            <a:endParaRPr lang="en-US" altLang="zh-CN" sz="2800" dirty="0"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altLang="zh-CN" sz="2800" dirty="0"/>
              <a:t>Abbreviations: </a:t>
            </a:r>
            <a:r>
              <a:rPr lang="en-US" altLang="zh-CN" sz="2800" dirty="0" err="1"/>
              <a:t>ctDNA</a:t>
            </a:r>
            <a:r>
              <a:rPr lang="en-US" altLang="zh-CN" sz="2800" dirty="0"/>
              <a:t>, circulating tumoral DNA; </a:t>
            </a:r>
            <a:r>
              <a:rPr lang="en-US" altLang="zh-CN" sz="2800" dirty="0" err="1"/>
              <a:t>tVAF</a:t>
            </a:r>
            <a:r>
              <a:rPr lang="en-US" altLang="zh-CN" sz="2800" dirty="0"/>
              <a:t>, tissue variant allele fraction; m, median.</a:t>
            </a:r>
            <a:endParaRPr lang="zh-CN" altLang="zh-CN" sz="2800" dirty="0"/>
          </a:p>
          <a:p>
            <a:pPr marL="514350" indent="-514350">
              <a:lnSpc>
                <a:spcPct val="107000"/>
              </a:lnSpc>
              <a:spcAft>
                <a:spcPts val="800"/>
              </a:spcAft>
              <a:buAutoNum type="alphaUcParenBoth"/>
            </a:pPr>
            <a:endParaRPr lang="zh-CN" altLang="zh-CN" sz="3600" dirty="0"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972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7982</TotalTime>
  <Words>176</Words>
  <Application>Microsoft Office PowerPoint</Application>
  <PresentationFormat>Custom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主题​​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18820792959@163.com</dc:creator>
  <cp:lastModifiedBy>Mooney, Corinne</cp:lastModifiedBy>
  <cp:revision>906</cp:revision>
  <dcterms:created xsi:type="dcterms:W3CDTF">2021-08-23T02:00:20Z</dcterms:created>
  <dcterms:modified xsi:type="dcterms:W3CDTF">2022-05-06T16:32:54Z</dcterms:modified>
</cp:coreProperties>
</file>