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3"/>
  </p:notesMasterIdLst>
  <p:sldIdLst>
    <p:sldId id="270" r:id="rId2"/>
  </p:sldIdLst>
  <p:sldSz cx="21599525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D9D9"/>
    <a:srgbClr val="ACABAC"/>
    <a:srgbClr val="935100"/>
    <a:srgbClr val="926C9F"/>
    <a:srgbClr val="008E50"/>
    <a:srgbClr val="911102"/>
    <a:srgbClr val="921650"/>
    <a:srgbClr val="511A92"/>
    <a:srgbClr val="D6D6D5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/>
    <p:restoredTop sz="94713"/>
  </p:normalViewPr>
  <p:slideViewPr>
    <p:cSldViewPr snapToGrid="0" snapToObjects="1">
      <p:cViewPr varScale="1">
        <p:scale>
          <a:sx n="36" d="100"/>
          <a:sy n="36" d="100"/>
        </p:scale>
        <p:origin x="1920" y="120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7C64D-FBEC-7141-BBE4-52D390D0E2D2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06613" y="1143000"/>
            <a:ext cx="264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34EB2-0360-0F41-88E5-23F44C5F801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3096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1pPr>
    <a:lvl2pPr marL="279395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2pPr>
    <a:lvl3pPr marL="558790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3pPr>
    <a:lvl4pPr marL="838185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4pPr>
    <a:lvl5pPr marL="1117580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5pPr>
    <a:lvl6pPr marL="1396975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6pPr>
    <a:lvl7pPr marL="1676370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7pPr>
    <a:lvl8pPr marL="1955764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8pPr>
    <a:lvl9pPr marL="2235159" algn="l" defTabSz="558790" rtl="0" eaLnBrk="1" latinLnBrk="0" hangingPunct="1">
      <a:defRPr sz="73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4124164"/>
            <a:ext cx="18359596" cy="8773325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9941" y="13235822"/>
            <a:ext cx="16199644" cy="6084159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8379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956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7161" y="1341665"/>
            <a:ext cx="4657398" cy="2135581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968" y="1341665"/>
            <a:ext cx="13702199" cy="2135581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180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671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19" y="6282501"/>
            <a:ext cx="18629590" cy="10482488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719" y="16864157"/>
            <a:ext cx="18629590" cy="5512493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/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4627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967" y="6708326"/>
            <a:ext cx="9179798" cy="159891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4760" y="6708326"/>
            <a:ext cx="9179798" cy="159891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575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341671"/>
            <a:ext cx="18629590" cy="487083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7783" y="6177496"/>
            <a:ext cx="9137610" cy="3027495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7783" y="9204991"/>
            <a:ext cx="9137610" cy="135391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4761" y="6177496"/>
            <a:ext cx="9182611" cy="3027495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4761" y="9204991"/>
            <a:ext cx="9182611" cy="135391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4416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0576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7751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79998"/>
            <a:ext cx="6966409" cy="587999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2611" y="3628335"/>
            <a:ext cx="10934760" cy="17908316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7559993"/>
            <a:ext cx="6966409" cy="14005821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1524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781" y="1679998"/>
            <a:ext cx="6966409" cy="5879994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2611" y="3628335"/>
            <a:ext cx="10934760" cy="17908316"/>
          </a:xfrm>
        </p:spPr>
        <p:txBody>
          <a:bodyPr anchor="t"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781" y="7559993"/>
            <a:ext cx="6966409" cy="14005821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309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341671"/>
            <a:ext cx="18629590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6708326"/>
            <a:ext cx="18629590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3356649"/>
            <a:ext cx="4859893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FF03B-CFEC-DF4A-A9E3-B9D8A300218D}" type="datetimeFigureOut">
              <a:rPr kumimoji="1" lang="zh-CN" altLang="en-US" smtClean="0"/>
              <a:t>2022/5/6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3356649"/>
            <a:ext cx="7289840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3356649"/>
            <a:ext cx="4859893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022B6-8F5A-B04A-89A8-96BFADECA12B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961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0F150DA-A3BB-2640-A442-502555C1FC12}"/>
              </a:ext>
            </a:extLst>
          </p:cNvPr>
          <p:cNvGrpSpPr/>
          <p:nvPr/>
        </p:nvGrpSpPr>
        <p:grpSpPr>
          <a:xfrm>
            <a:off x="1970269" y="947902"/>
            <a:ext cx="20522363" cy="16893155"/>
            <a:chOff x="7370148" y="5399884"/>
            <a:chExt cx="20522363" cy="16893155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46C857DF-F08B-4343-B29C-A0F59122C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24106" y="5399884"/>
              <a:ext cx="13442638" cy="16893155"/>
            </a:xfrm>
            <a:prstGeom prst="rect">
              <a:avLst/>
            </a:prstGeom>
          </p:spPr>
        </p:pic>
        <p:sp>
          <p:nvSpPr>
            <p:cNvPr id="8" name="左中括号 7">
              <a:extLst>
                <a:ext uri="{FF2B5EF4-FFF2-40B4-BE49-F238E27FC236}">
                  <a16:creationId xmlns:a16="http://schemas.microsoft.com/office/drawing/2014/main" id="{CFFA04B9-C097-1F43-9559-ABFD276F6343}"/>
                </a:ext>
              </a:extLst>
            </p:cNvPr>
            <p:cNvSpPr/>
            <p:nvPr/>
          </p:nvSpPr>
          <p:spPr>
            <a:xfrm>
              <a:off x="9198949" y="10069854"/>
              <a:ext cx="322018" cy="5551715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左中括号 8">
              <a:extLst>
                <a:ext uri="{FF2B5EF4-FFF2-40B4-BE49-F238E27FC236}">
                  <a16:creationId xmlns:a16="http://schemas.microsoft.com/office/drawing/2014/main" id="{54123C85-C271-6E47-B053-128C0B2E3E18}"/>
                </a:ext>
              </a:extLst>
            </p:cNvPr>
            <p:cNvSpPr/>
            <p:nvPr/>
          </p:nvSpPr>
          <p:spPr>
            <a:xfrm>
              <a:off x="9198949" y="16312074"/>
              <a:ext cx="322018" cy="5551715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CB5A34A4-8680-9446-B12C-CDE5640F3EA6}"/>
                </a:ext>
              </a:extLst>
            </p:cNvPr>
            <p:cNvSpPr txBox="1"/>
            <p:nvPr/>
          </p:nvSpPr>
          <p:spPr>
            <a:xfrm>
              <a:off x="7370148" y="12199380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Tissue</a:t>
              </a:r>
              <a:endParaRPr kumimoji="1" lang="zh-CN" alt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390DD3B-2E9E-864C-BBB7-03F6EB3E1AF7}"/>
                </a:ext>
              </a:extLst>
            </p:cNvPr>
            <p:cNvSpPr txBox="1"/>
            <p:nvPr/>
          </p:nvSpPr>
          <p:spPr>
            <a:xfrm>
              <a:off x="7370148" y="18764765"/>
              <a:ext cx="1828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Blood</a:t>
              </a:r>
              <a:endParaRPr kumimoji="1" lang="zh-CN" altLang="en-US" sz="3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4" name="组合 113">
              <a:extLst>
                <a:ext uri="{FF2B5EF4-FFF2-40B4-BE49-F238E27FC236}">
                  <a16:creationId xmlns:a16="http://schemas.microsoft.com/office/drawing/2014/main" id="{AFE444C0-DD8C-BB4E-8DA9-811E78E41F25}"/>
                </a:ext>
              </a:extLst>
            </p:cNvPr>
            <p:cNvGrpSpPr/>
            <p:nvPr/>
          </p:nvGrpSpPr>
          <p:grpSpPr>
            <a:xfrm>
              <a:off x="21886481" y="12593816"/>
              <a:ext cx="6006030" cy="9269970"/>
              <a:chOff x="14614016" y="2411382"/>
              <a:chExt cx="6006030" cy="9269970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E4376674-63F3-144A-BECC-B36FD7E2BB23}"/>
                  </a:ext>
                </a:extLst>
              </p:cNvPr>
              <p:cNvSpPr/>
              <p:nvPr/>
            </p:nvSpPr>
            <p:spPr>
              <a:xfrm>
                <a:off x="14718129" y="3946606"/>
                <a:ext cx="327109" cy="327109"/>
              </a:xfrm>
              <a:prstGeom prst="rect">
                <a:avLst/>
              </a:prstGeom>
              <a:solidFill>
                <a:srgbClr val="D6D6D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id="{2E98541E-1024-0342-BB31-B8F3BE493D30}"/>
                  </a:ext>
                </a:extLst>
              </p:cNvPr>
              <p:cNvSpPr/>
              <p:nvPr/>
            </p:nvSpPr>
            <p:spPr>
              <a:xfrm>
                <a:off x="15773893" y="3953919"/>
                <a:ext cx="327109" cy="327109"/>
              </a:xfrm>
              <a:prstGeom prst="rect">
                <a:avLst/>
              </a:prstGeom>
              <a:solidFill>
                <a:srgbClr val="94209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0133FDF8-3F6E-1148-AF57-BCA8B1D9BC58}"/>
                  </a:ext>
                </a:extLst>
              </p:cNvPr>
              <p:cNvSpPr/>
              <p:nvPr/>
            </p:nvSpPr>
            <p:spPr>
              <a:xfrm>
                <a:off x="15040147" y="3931307"/>
                <a:ext cx="6848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Male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EF686230-0E47-5A4F-A2B4-6E74A11AEC71}"/>
                  </a:ext>
                </a:extLst>
              </p:cNvPr>
              <p:cNvSpPr/>
              <p:nvPr/>
            </p:nvSpPr>
            <p:spPr>
              <a:xfrm>
                <a:off x="16149945" y="3925494"/>
                <a:ext cx="9541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Female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:a16="http://schemas.microsoft.com/office/drawing/2014/main" id="{76E508EF-31A9-5E45-8AC0-7AE452608765}"/>
                  </a:ext>
                </a:extLst>
              </p:cNvPr>
              <p:cNvSpPr txBox="1"/>
              <p:nvPr/>
            </p:nvSpPr>
            <p:spPr>
              <a:xfrm>
                <a:off x="14614016" y="2971660"/>
                <a:ext cx="8420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Age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0" name="图片 69">
                <a:extLst>
                  <a:ext uri="{FF2B5EF4-FFF2-40B4-BE49-F238E27FC236}">
                    <a16:creationId xmlns:a16="http://schemas.microsoft.com/office/drawing/2014/main" id="{038CC1ED-EB3A-DD42-BCE4-7F02773C9D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61753" y="2411382"/>
                <a:ext cx="5562600" cy="1130300"/>
              </a:xfrm>
              <a:prstGeom prst="rect">
                <a:avLst/>
              </a:prstGeom>
            </p:spPr>
          </p:pic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id="{3286DC8B-CB7A-BA4C-8DE6-C9D55CF877B7}"/>
                  </a:ext>
                </a:extLst>
              </p:cNvPr>
              <p:cNvSpPr txBox="1"/>
              <p:nvPr/>
            </p:nvSpPr>
            <p:spPr>
              <a:xfrm>
                <a:off x="14625309" y="3503337"/>
                <a:ext cx="8420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Sex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文本框 72">
                <a:extLst>
                  <a:ext uri="{FF2B5EF4-FFF2-40B4-BE49-F238E27FC236}">
                    <a16:creationId xmlns:a16="http://schemas.microsoft.com/office/drawing/2014/main" id="{A6D0088A-FEC7-7B49-8E3E-78058D14F2CB}"/>
                  </a:ext>
                </a:extLst>
              </p:cNvPr>
              <p:cNvSpPr txBox="1"/>
              <p:nvPr/>
            </p:nvSpPr>
            <p:spPr>
              <a:xfrm>
                <a:off x="14620939" y="4390399"/>
                <a:ext cx="986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Smoke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矩形 73">
                <a:extLst>
                  <a:ext uri="{FF2B5EF4-FFF2-40B4-BE49-F238E27FC236}">
                    <a16:creationId xmlns:a16="http://schemas.microsoft.com/office/drawing/2014/main" id="{1F4E8E52-8E69-8F4B-93FE-6665520E111A}"/>
                  </a:ext>
                </a:extLst>
              </p:cNvPr>
              <p:cNvSpPr/>
              <p:nvPr/>
            </p:nvSpPr>
            <p:spPr>
              <a:xfrm>
                <a:off x="14714310" y="4856454"/>
                <a:ext cx="327109" cy="327109"/>
              </a:xfrm>
              <a:prstGeom prst="rect">
                <a:avLst/>
              </a:prstGeom>
              <a:solidFill>
                <a:srgbClr val="A9A9A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id="{BB2714B9-93F2-E74F-95CF-A9A1A4DFE4EC}"/>
                  </a:ext>
                </a:extLst>
              </p:cNvPr>
              <p:cNvSpPr/>
              <p:nvPr/>
            </p:nvSpPr>
            <p:spPr>
              <a:xfrm>
                <a:off x="15766144" y="4877565"/>
                <a:ext cx="327109" cy="327109"/>
              </a:xfrm>
              <a:prstGeom prst="rect">
                <a:avLst/>
              </a:prstGeom>
              <a:solidFill>
                <a:srgbClr val="D6D6D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id="{D5405762-D8C9-2D42-9F72-B8475C7EF5DB}"/>
                  </a:ext>
                </a:extLst>
              </p:cNvPr>
              <p:cNvSpPr/>
              <p:nvPr/>
            </p:nvSpPr>
            <p:spPr>
              <a:xfrm>
                <a:off x="15076084" y="4841155"/>
                <a:ext cx="4796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No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矩形 76">
                <a:extLst>
                  <a:ext uri="{FF2B5EF4-FFF2-40B4-BE49-F238E27FC236}">
                    <a16:creationId xmlns:a16="http://schemas.microsoft.com/office/drawing/2014/main" id="{86F7E3A8-1467-B44E-A535-49BA3A0F4CE3}"/>
                  </a:ext>
                </a:extLst>
              </p:cNvPr>
              <p:cNvSpPr/>
              <p:nvPr/>
            </p:nvSpPr>
            <p:spPr>
              <a:xfrm>
                <a:off x="16166004" y="4835342"/>
                <a:ext cx="5610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Yes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:a16="http://schemas.microsoft.com/office/drawing/2014/main" id="{47C875D6-1511-C844-8BC2-D35CD3B6E97D}"/>
                  </a:ext>
                </a:extLst>
              </p:cNvPr>
              <p:cNvSpPr txBox="1"/>
              <p:nvPr/>
            </p:nvSpPr>
            <p:spPr>
              <a:xfrm>
                <a:off x="14629652" y="5331951"/>
                <a:ext cx="9867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Size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9" name="图片 78">
                <a:extLst>
                  <a:ext uri="{FF2B5EF4-FFF2-40B4-BE49-F238E27FC236}">
                    <a16:creationId xmlns:a16="http://schemas.microsoft.com/office/drawing/2014/main" id="{075CF0D9-8FA1-7B4C-88A3-7260EDA328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877864" y="4391330"/>
                <a:ext cx="5245100" cy="1549400"/>
              </a:xfrm>
              <a:prstGeom prst="rect">
                <a:avLst/>
              </a:prstGeom>
            </p:spPr>
          </p:pic>
          <p:sp>
            <p:nvSpPr>
              <p:cNvPr id="80" name="文本框 79">
                <a:extLst>
                  <a:ext uri="{FF2B5EF4-FFF2-40B4-BE49-F238E27FC236}">
                    <a16:creationId xmlns:a16="http://schemas.microsoft.com/office/drawing/2014/main" id="{5F2AD76B-6F05-A743-AF9F-8B2994DE1219}"/>
                  </a:ext>
                </a:extLst>
              </p:cNvPr>
              <p:cNvSpPr txBox="1"/>
              <p:nvPr/>
            </p:nvSpPr>
            <p:spPr>
              <a:xfrm>
                <a:off x="14620939" y="5969518"/>
                <a:ext cx="12517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SUVmax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1" name="图片 80">
                <a:extLst>
                  <a:ext uri="{FF2B5EF4-FFF2-40B4-BE49-F238E27FC236}">
                    <a16:creationId xmlns:a16="http://schemas.microsoft.com/office/drawing/2014/main" id="{2FB66758-EED3-1045-84BB-0DA540D6C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095546" y="5490360"/>
                <a:ext cx="5524500" cy="1104900"/>
              </a:xfrm>
              <a:prstGeom prst="rect">
                <a:avLst/>
              </a:prstGeom>
            </p:spPr>
          </p:pic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4866C087-6806-3041-9274-B928CE3C3753}"/>
                  </a:ext>
                </a:extLst>
              </p:cNvPr>
              <p:cNvSpPr txBox="1"/>
              <p:nvPr/>
            </p:nvSpPr>
            <p:spPr>
              <a:xfrm>
                <a:off x="14629652" y="6552852"/>
                <a:ext cx="15202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Pathology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矩形 82">
                <a:extLst>
                  <a:ext uri="{FF2B5EF4-FFF2-40B4-BE49-F238E27FC236}">
                    <a16:creationId xmlns:a16="http://schemas.microsoft.com/office/drawing/2014/main" id="{0808B4A1-795F-F445-85F1-0F9797701FA7}"/>
                  </a:ext>
                </a:extLst>
              </p:cNvPr>
              <p:cNvSpPr/>
              <p:nvPr/>
            </p:nvSpPr>
            <p:spPr>
              <a:xfrm>
                <a:off x="14739196" y="7043828"/>
                <a:ext cx="327109" cy="327109"/>
              </a:xfrm>
              <a:prstGeom prst="rect">
                <a:avLst/>
              </a:prstGeom>
              <a:solidFill>
                <a:srgbClr val="9311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84" name="矩形 83">
                <a:extLst>
                  <a:ext uri="{FF2B5EF4-FFF2-40B4-BE49-F238E27FC236}">
                    <a16:creationId xmlns:a16="http://schemas.microsoft.com/office/drawing/2014/main" id="{31CA87B0-6A71-F144-B5D7-077D3D1B4DC1}"/>
                  </a:ext>
                </a:extLst>
              </p:cNvPr>
              <p:cNvSpPr/>
              <p:nvPr/>
            </p:nvSpPr>
            <p:spPr>
              <a:xfrm>
                <a:off x="15929698" y="7032961"/>
                <a:ext cx="327109" cy="327109"/>
              </a:xfrm>
              <a:prstGeom prst="rect">
                <a:avLst/>
              </a:prstGeom>
              <a:solidFill>
                <a:srgbClr val="D38E9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85" name="矩形 84">
                <a:extLst>
                  <a:ext uri="{FF2B5EF4-FFF2-40B4-BE49-F238E27FC236}">
                    <a16:creationId xmlns:a16="http://schemas.microsoft.com/office/drawing/2014/main" id="{A36E259D-637C-6143-AC84-B009ECD44BD2}"/>
                  </a:ext>
                </a:extLst>
              </p:cNvPr>
              <p:cNvSpPr/>
              <p:nvPr/>
            </p:nvSpPr>
            <p:spPr>
              <a:xfrm>
                <a:off x="15061214" y="7028529"/>
                <a:ext cx="5052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AD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矩形 85">
                <a:extLst>
                  <a:ext uri="{FF2B5EF4-FFF2-40B4-BE49-F238E27FC236}">
                    <a16:creationId xmlns:a16="http://schemas.microsoft.com/office/drawing/2014/main" id="{E45FE3E4-336F-3F46-8A2A-212DEFDD5FDB}"/>
                  </a:ext>
                </a:extLst>
              </p:cNvPr>
              <p:cNvSpPr/>
              <p:nvPr/>
            </p:nvSpPr>
            <p:spPr>
              <a:xfrm>
                <a:off x="16305750" y="7040394"/>
                <a:ext cx="6719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latin typeface="Arial" panose="020B0604020202020204" pitchFamily="34" charset="0"/>
                    <a:cs typeface="Arial" panose="020B0604020202020204" pitchFamily="34" charset="0"/>
                  </a:rPr>
                  <a:t>SCC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矩形 86">
                <a:extLst>
                  <a:ext uri="{FF2B5EF4-FFF2-40B4-BE49-F238E27FC236}">
                    <a16:creationId xmlns:a16="http://schemas.microsoft.com/office/drawing/2014/main" id="{A5E16946-3C0B-554C-A146-E96EFA6ED888}"/>
                  </a:ext>
                </a:extLst>
              </p:cNvPr>
              <p:cNvSpPr/>
              <p:nvPr/>
            </p:nvSpPr>
            <p:spPr>
              <a:xfrm>
                <a:off x="14733506" y="7505967"/>
                <a:ext cx="327109" cy="327109"/>
              </a:xfrm>
              <a:prstGeom prst="rect">
                <a:avLst/>
              </a:prstGeom>
              <a:solidFill>
                <a:srgbClr val="D6D6D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88" name="矩形 87">
                <a:extLst>
                  <a:ext uri="{FF2B5EF4-FFF2-40B4-BE49-F238E27FC236}">
                    <a16:creationId xmlns:a16="http://schemas.microsoft.com/office/drawing/2014/main" id="{22F7F900-88C5-4A42-B743-FC570F03B65E}"/>
                  </a:ext>
                </a:extLst>
              </p:cNvPr>
              <p:cNvSpPr/>
              <p:nvPr/>
            </p:nvSpPr>
            <p:spPr>
              <a:xfrm>
                <a:off x="15055524" y="7490668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Others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:a16="http://schemas.microsoft.com/office/drawing/2014/main" id="{B5424C91-6452-AD4A-AA36-C40DEDF0B2EA}"/>
                  </a:ext>
                </a:extLst>
              </p:cNvPr>
              <p:cNvSpPr txBox="1"/>
              <p:nvPr/>
            </p:nvSpPr>
            <p:spPr>
              <a:xfrm>
                <a:off x="14664904" y="7994531"/>
                <a:ext cx="15202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Stage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矩形 89">
                <a:extLst>
                  <a:ext uri="{FF2B5EF4-FFF2-40B4-BE49-F238E27FC236}">
                    <a16:creationId xmlns:a16="http://schemas.microsoft.com/office/drawing/2014/main" id="{B9894566-A5AC-F242-A227-91944E1AE35F}"/>
                  </a:ext>
                </a:extLst>
              </p:cNvPr>
              <p:cNvSpPr/>
              <p:nvPr/>
            </p:nvSpPr>
            <p:spPr>
              <a:xfrm>
                <a:off x="14774448" y="8485507"/>
                <a:ext cx="327109" cy="327109"/>
              </a:xfrm>
              <a:prstGeom prst="rect">
                <a:avLst/>
              </a:prstGeom>
              <a:solidFill>
                <a:srgbClr val="D5DCE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91" name="矩形 90">
                <a:extLst>
                  <a:ext uri="{FF2B5EF4-FFF2-40B4-BE49-F238E27FC236}">
                    <a16:creationId xmlns:a16="http://schemas.microsoft.com/office/drawing/2014/main" id="{4867C8AE-1518-8745-92E6-C98F4E6D5DC6}"/>
                  </a:ext>
                </a:extLst>
              </p:cNvPr>
              <p:cNvSpPr/>
              <p:nvPr/>
            </p:nvSpPr>
            <p:spPr>
              <a:xfrm>
                <a:off x="15678086" y="8474640"/>
                <a:ext cx="327109" cy="327109"/>
              </a:xfrm>
              <a:prstGeom prst="rect">
                <a:avLst/>
              </a:prstGeom>
              <a:solidFill>
                <a:srgbClr val="D6D6D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92" name="矩形 91">
                <a:extLst>
                  <a:ext uri="{FF2B5EF4-FFF2-40B4-BE49-F238E27FC236}">
                    <a16:creationId xmlns:a16="http://schemas.microsoft.com/office/drawing/2014/main" id="{7157EFD1-82E5-2442-9A6C-D812A735D262}"/>
                  </a:ext>
                </a:extLst>
              </p:cNvPr>
              <p:cNvSpPr/>
              <p:nvPr/>
            </p:nvSpPr>
            <p:spPr>
              <a:xfrm>
                <a:off x="15096466" y="8470208"/>
                <a:ext cx="5309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IA2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矩形 92">
                <a:extLst>
                  <a:ext uri="{FF2B5EF4-FFF2-40B4-BE49-F238E27FC236}">
                    <a16:creationId xmlns:a16="http://schemas.microsoft.com/office/drawing/2014/main" id="{46574081-AD14-4C4B-8EBD-D9311300933F}"/>
                  </a:ext>
                </a:extLst>
              </p:cNvPr>
              <p:cNvSpPr/>
              <p:nvPr/>
            </p:nvSpPr>
            <p:spPr>
              <a:xfrm>
                <a:off x="16018280" y="8482073"/>
                <a:ext cx="5309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IA3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矩形 95">
                <a:extLst>
                  <a:ext uri="{FF2B5EF4-FFF2-40B4-BE49-F238E27FC236}">
                    <a16:creationId xmlns:a16="http://schemas.microsoft.com/office/drawing/2014/main" id="{849A0030-971A-8748-887B-9591221CAA66}"/>
                  </a:ext>
                </a:extLst>
              </p:cNvPr>
              <p:cNvSpPr/>
              <p:nvPr/>
            </p:nvSpPr>
            <p:spPr>
              <a:xfrm>
                <a:off x="16618069" y="8480481"/>
                <a:ext cx="327109" cy="327109"/>
              </a:xfrm>
              <a:prstGeom prst="rect">
                <a:avLst/>
              </a:prstGeom>
              <a:solidFill>
                <a:srgbClr val="9211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97" name="矩形 96">
                <a:extLst>
                  <a:ext uri="{FF2B5EF4-FFF2-40B4-BE49-F238E27FC236}">
                    <a16:creationId xmlns:a16="http://schemas.microsoft.com/office/drawing/2014/main" id="{78E968C9-C981-5A44-B569-D5AE60066A99}"/>
                  </a:ext>
                </a:extLst>
              </p:cNvPr>
              <p:cNvSpPr/>
              <p:nvPr/>
            </p:nvSpPr>
            <p:spPr>
              <a:xfrm>
                <a:off x="16958263" y="8487914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IB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文本框 97">
                <a:extLst>
                  <a:ext uri="{FF2B5EF4-FFF2-40B4-BE49-F238E27FC236}">
                    <a16:creationId xmlns:a16="http://schemas.microsoft.com/office/drawing/2014/main" id="{60D94A20-918D-A948-9EC5-C7FFBF1A2A91}"/>
                  </a:ext>
                </a:extLst>
              </p:cNvPr>
              <p:cNvSpPr txBox="1"/>
              <p:nvPr/>
            </p:nvSpPr>
            <p:spPr>
              <a:xfrm>
                <a:off x="14710157" y="9008867"/>
                <a:ext cx="152029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Mutation</a:t>
                </a:r>
                <a:endParaRPr kumimoji="1" lang="zh-CN" alt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矩形 98">
                <a:extLst>
                  <a:ext uri="{FF2B5EF4-FFF2-40B4-BE49-F238E27FC236}">
                    <a16:creationId xmlns:a16="http://schemas.microsoft.com/office/drawing/2014/main" id="{67B56B79-EC76-D849-AF9B-F36A1E4D7987}"/>
                  </a:ext>
                </a:extLst>
              </p:cNvPr>
              <p:cNvSpPr/>
              <p:nvPr/>
            </p:nvSpPr>
            <p:spPr>
              <a:xfrm>
                <a:off x="14733632" y="9487978"/>
                <a:ext cx="327109" cy="327109"/>
              </a:xfrm>
              <a:prstGeom prst="rect">
                <a:avLst/>
              </a:prstGeom>
              <a:solidFill>
                <a:srgbClr val="D6D6D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01" name="矩形 100">
                <a:extLst>
                  <a:ext uri="{FF2B5EF4-FFF2-40B4-BE49-F238E27FC236}">
                    <a16:creationId xmlns:a16="http://schemas.microsoft.com/office/drawing/2014/main" id="{DE7D10D6-57AE-B744-A4A2-478F426DE540}"/>
                  </a:ext>
                </a:extLst>
              </p:cNvPr>
              <p:cNvSpPr/>
              <p:nvPr/>
            </p:nvSpPr>
            <p:spPr>
              <a:xfrm>
                <a:off x="15055650" y="9472679"/>
                <a:ext cx="11592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Missense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矩形 102">
                <a:extLst>
                  <a:ext uri="{FF2B5EF4-FFF2-40B4-BE49-F238E27FC236}">
                    <a16:creationId xmlns:a16="http://schemas.microsoft.com/office/drawing/2014/main" id="{541063F6-6499-6D40-8AFF-245141125E0A}"/>
                  </a:ext>
                </a:extLst>
              </p:cNvPr>
              <p:cNvSpPr/>
              <p:nvPr/>
            </p:nvSpPr>
            <p:spPr>
              <a:xfrm>
                <a:off x="14727942" y="9950117"/>
                <a:ext cx="327109" cy="327109"/>
              </a:xfrm>
              <a:prstGeom prst="rect">
                <a:avLst/>
              </a:prstGeom>
              <a:solidFill>
                <a:srgbClr val="91110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04" name="矩形 103">
                <a:extLst>
                  <a:ext uri="{FF2B5EF4-FFF2-40B4-BE49-F238E27FC236}">
                    <a16:creationId xmlns:a16="http://schemas.microsoft.com/office/drawing/2014/main" id="{A7BDBDF7-EB1B-5143-AA56-4DA37B0911D0}"/>
                  </a:ext>
                </a:extLst>
              </p:cNvPr>
              <p:cNvSpPr/>
              <p:nvPr/>
            </p:nvSpPr>
            <p:spPr>
              <a:xfrm>
                <a:off x="15049960" y="9934818"/>
                <a:ext cx="12234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Nonsense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矩形 104">
                <a:extLst>
                  <a:ext uri="{FF2B5EF4-FFF2-40B4-BE49-F238E27FC236}">
                    <a16:creationId xmlns:a16="http://schemas.microsoft.com/office/drawing/2014/main" id="{4981239C-BB98-7943-A086-F9FE20B86B5B}"/>
                  </a:ext>
                </a:extLst>
              </p:cNvPr>
              <p:cNvSpPr/>
              <p:nvPr/>
            </p:nvSpPr>
            <p:spPr>
              <a:xfrm>
                <a:off x="14723819" y="10394614"/>
                <a:ext cx="327109" cy="327109"/>
              </a:xfrm>
              <a:prstGeom prst="rect">
                <a:avLst/>
              </a:prstGeom>
              <a:solidFill>
                <a:srgbClr val="511A9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06" name="矩形 105">
                <a:extLst>
                  <a:ext uri="{FF2B5EF4-FFF2-40B4-BE49-F238E27FC236}">
                    <a16:creationId xmlns:a16="http://schemas.microsoft.com/office/drawing/2014/main" id="{F9977F23-C7D2-1C40-AB76-53E60408F90C}"/>
                  </a:ext>
                </a:extLst>
              </p:cNvPr>
              <p:cNvSpPr/>
              <p:nvPr/>
            </p:nvSpPr>
            <p:spPr>
              <a:xfrm>
                <a:off x="15045837" y="10379315"/>
                <a:ext cx="18004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In_Frame_Indel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矩形 106">
                <a:extLst>
                  <a:ext uri="{FF2B5EF4-FFF2-40B4-BE49-F238E27FC236}">
                    <a16:creationId xmlns:a16="http://schemas.microsoft.com/office/drawing/2014/main" id="{A22F4E49-7F7B-374D-8154-2D1688E32E56}"/>
                  </a:ext>
                </a:extLst>
              </p:cNvPr>
              <p:cNvSpPr/>
              <p:nvPr/>
            </p:nvSpPr>
            <p:spPr>
              <a:xfrm>
                <a:off x="14718129" y="10856753"/>
                <a:ext cx="327109" cy="327109"/>
              </a:xfrm>
              <a:prstGeom prst="rect">
                <a:avLst/>
              </a:prstGeom>
              <a:solidFill>
                <a:srgbClr val="9216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08" name="矩形 107">
                <a:extLst>
                  <a:ext uri="{FF2B5EF4-FFF2-40B4-BE49-F238E27FC236}">
                    <a16:creationId xmlns:a16="http://schemas.microsoft.com/office/drawing/2014/main" id="{BFC24F43-7A94-9344-85E5-2B20521E9EC7}"/>
                  </a:ext>
                </a:extLst>
              </p:cNvPr>
              <p:cNvSpPr/>
              <p:nvPr/>
            </p:nvSpPr>
            <p:spPr>
              <a:xfrm>
                <a:off x="15040147" y="10841454"/>
                <a:ext cx="13388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Frame</a:t>
                </a:r>
                <a:r>
                  <a:rPr lang="zh-CN" alt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shift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矩形 108">
                <a:extLst>
                  <a:ext uri="{FF2B5EF4-FFF2-40B4-BE49-F238E27FC236}">
                    <a16:creationId xmlns:a16="http://schemas.microsoft.com/office/drawing/2014/main" id="{646E38A2-533B-C14D-8355-0B22BF54E62B}"/>
                  </a:ext>
                </a:extLst>
              </p:cNvPr>
              <p:cNvSpPr/>
              <p:nvPr/>
            </p:nvSpPr>
            <p:spPr>
              <a:xfrm>
                <a:off x="14712482" y="11327319"/>
                <a:ext cx="327109" cy="327109"/>
              </a:xfrm>
              <a:prstGeom prst="rect">
                <a:avLst/>
              </a:prstGeom>
              <a:solidFill>
                <a:srgbClr val="008E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10" name="矩形 109">
                <a:extLst>
                  <a:ext uri="{FF2B5EF4-FFF2-40B4-BE49-F238E27FC236}">
                    <a16:creationId xmlns:a16="http://schemas.microsoft.com/office/drawing/2014/main" id="{6021C9A3-D898-394F-BCB0-F1A0D269EFC7}"/>
                  </a:ext>
                </a:extLst>
              </p:cNvPr>
              <p:cNvSpPr/>
              <p:nvPr/>
            </p:nvSpPr>
            <p:spPr>
              <a:xfrm>
                <a:off x="15034500" y="11312020"/>
                <a:ext cx="8771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latin typeface="Arial" panose="020B0604020202020204" pitchFamily="34" charset="0"/>
                    <a:cs typeface="Arial" panose="020B0604020202020204" pitchFamily="34" charset="0"/>
                  </a:rPr>
                  <a:t>Others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3117EF22-0CD4-8742-A79C-59FFE1E92682}"/>
              </a:ext>
            </a:extLst>
          </p:cNvPr>
          <p:cNvSpPr/>
          <p:nvPr/>
        </p:nvSpPr>
        <p:spPr>
          <a:xfrm>
            <a:off x="2298346" y="18711331"/>
            <a:ext cx="18371324" cy="3724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altLang="zh-CN" sz="3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S2. Heatmap plot based on baseline characteristics, </a:t>
            </a:r>
            <a:r>
              <a:rPr lang="en-US" altLang="zh-CN" sz="3200" b="1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3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profiles, and tissue mutations profiles of 11 patients with stage I NSCLC.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altLang="zh-CN" sz="3200" b="1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Abbreviations: </a:t>
            </a:r>
            <a:r>
              <a:rPr lang="en-US" altLang="zh-CN" sz="3200" dirty="0" err="1">
                <a:latin typeface="Arial" panose="020B0604020202020204" pitchFamily="34" charset="0"/>
                <a:cs typeface="Arial" panose="020B0604020202020204" pitchFamily="34" charset="0"/>
              </a:rPr>
              <a:t>ctDNA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, circulating tumoral DNA; NSCLC, non-small cell lung cancer; AD, adenocarcinoma; SCC, squamous cell carcinoma; </a:t>
            </a:r>
            <a:r>
              <a:rPr lang="en-US" altLang="zh-CN" sz="3200" dirty="0" err="1">
                <a:latin typeface="Arial" panose="020B0604020202020204" pitchFamily="34" charset="0"/>
                <a:cs typeface="Arial" panose="020B0604020202020204" pitchFamily="34" charset="0"/>
              </a:rPr>
              <a:t>SUVmax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, maximum standardized uptake value.</a:t>
            </a:r>
            <a:endParaRPr lang="zh-CN" altLang="zh-CN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zh-CN" sz="36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692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7981</TotalTime>
  <Words>89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18820792959@163.com</dc:creator>
  <cp:lastModifiedBy>Mooney, Corinne</cp:lastModifiedBy>
  <cp:revision>900</cp:revision>
  <dcterms:created xsi:type="dcterms:W3CDTF">2021-08-23T02:00:20Z</dcterms:created>
  <dcterms:modified xsi:type="dcterms:W3CDTF">2022-05-06T16:32:22Z</dcterms:modified>
</cp:coreProperties>
</file>