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277"/>
    <a:srgbClr val="296DC0"/>
    <a:srgbClr val="AA0065"/>
    <a:srgbClr val="0092F7"/>
    <a:srgbClr val="65AA00"/>
    <a:srgbClr val="00437A"/>
    <a:srgbClr val="0066B5"/>
    <a:srgbClr val="00447B"/>
    <a:srgbClr val="00447A"/>
    <a:srgbClr val="004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204" y="-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85675"/>
            <a:ext cx="12192000" cy="530689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ight Triangle 7"/>
          <p:cNvSpPr/>
          <p:nvPr userDrawn="1"/>
        </p:nvSpPr>
        <p:spPr>
          <a:xfrm rot="18900000">
            <a:off x="141777" y="753445"/>
            <a:ext cx="405236" cy="385056"/>
          </a:xfrm>
          <a:prstGeom prst="rtTriangle">
            <a:avLst/>
          </a:prstGeom>
          <a:solidFill>
            <a:srgbClr val="00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9" name="Right Triangle 8"/>
          <p:cNvSpPr/>
          <p:nvPr userDrawn="1"/>
        </p:nvSpPr>
        <p:spPr>
          <a:xfrm rot="18900000">
            <a:off x="140123" y="1281465"/>
            <a:ext cx="394279" cy="394278"/>
          </a:xfrm>
          <a:prstGeom prst="rtTriangle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0" y="0"/>
            <a:ext cx="12192000" cy="1085673"/>
          </a:xfrm>
          <a:prstGeom prst="rect">
            <a:avLst/>
          </a:prstGeom>
          <a:gradFill flip="none" rotWithShape="1">
            <a:gsLst>
              <a:gs pos="0">
                <a:srgbClr val="0065AA">
                  <a:shade val="30000"/>
                  <a:satMod val="115000"/>
                </a:srgbClr>
              </a:gs>
              <a:gs pos="50000">
                <a:srgbClr val="0065AA">
                  <a:shade val="67500"/>
                  <a:satMod val="115000"/>
                </a:srgbClr>
              </a:gs>
              <a:gs pos="100000">
                <a:srgbClr val="0065AA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576842"/>
            <a:ext cx="7490690" cy="1285854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576843"/>
            <a:ext cx="47028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083882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Right Triangle 15"/>
          <p:cNvSpPr/>
          <p:nvPr userDrawn="1"/>
        </p:nvSpPr>
        <p:spPr>
          <a:xfrm rot="18900000">
            <a:off x="137739" y="5244782"/>
            <a:ext cx="399045" cy="3990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9694459" y="176810"/>
            <a:ext cx="2349089" cy="747561"/>
            <a:chOff x="2857495" y="1762773"/>
            <a:chExt cx="7219988" cy="2156522"/>
          </a:xfrm>
        </p:grpSpPr>
        <p:sp>
          <p:nvSpPr>
            <p:cNvPr id="18" name="TextBox 17"/>
            <p:cNvSpPr txBox="1"/>
            <p:nvPr/>
          </p:nvSpPr>
          <p:spPr>
            <a:xfrm>
              <a:off x="5167705" y="1762773"/>
              <a:ext cx="4896288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Graphical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7071" y="2409939"/>
              <a:ext cx="4430412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Abstract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 rot="1066865">
              <a:off x="3331177" y="2017651"/>
              <a:ext cx="1664058" cy="1723226"/>
              <a:chOff x="3325506" y="2015311"/>
              <a:chExt cx="1664058" cy="1723226"/>
            </a:xfrm>
          </p:grpSpPr>
          <p:sp>
            <p:nvSpPr>
              <p:cNvPr id="22" name="Curved Up Arrow 21"/>
              <p:cNvSpPr/>
              <p:nvPr/>
            </p:nvSpPr>
            <p:spPr>
              <a:xfrm rot="5612676">
                <a:off x="2869267" y="2471550"/>
                <a:ext cx="1723226" cy="810748"/>
              </a:xfrm>
              <a:prstGeom prst="curvedUp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rapezoid 22"/>
              <p:cNvSpPr/>
              <p:nvPr/>
            </p:nvSpPr>
            <p:spPr>
              <a:xfrm rot="20743483">
                <a:off x="4034300" y="2870714"/>
                <a:ext cx="516517" cy="852351"/>
              </a:xfrm>
              <a:prstGeom prst="trapezoid">
                <a:avLst/>
              </a:prstGeom>
              <a:solidFill>
                <a:srgbClr val="AA0065"/>
              </a:solidFill>
              <a:ln w="28575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" name="Trapezoid 23"/>
              <p:cNvSpPr/>
              <p:nvPr/>
            </p:nvSpPr>
            <p:spPr>
              <a:xfrm rot="18485136">
                <a:off x="4227275" y="2752605"/>
                <a:ext cx="545380" cy="807242"/>
              </a:xfrm>
              <a:prstGeom prst="trapezoid">
                <a:avLst>
                  <a:gd name="adj" fmla="val 26969"/>
                </a:avLst>
              </a:prstGeom>
              <a:solidFill>
                <a:srgbClr val="00B050"/>
              </a:solidFill>
              <a:ln w="28575">
                <a:solidFill>
                  <a:srgbClr val="0042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6200000">
                <a:off x="4313253" y="2492334"/>
                <a:ext cx="545380" cy="807242"/>
              </a:xfrm>
              <a:prstGeom prst="trapezoid">
                <a:avLst/>
              </a:prstGeom>
              <a:solidFill>
                <a:schemeClr val="accent2"/>
              </a:solidFill>
              <a:ln w="28575">
                <a:solidFill>
                  <a:srgbClr val="00447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4460500">
                <a:off x="4252007" y="2192236"/>
                <a:ext cx="545380" cy="807242"/>
              </a:xfrm>
              <a:prstGeom prst="trapezoid">
                <a:avLst/>
              </a:prstGeom>
              <a:solidFill>
                <a:srgbClr val="0092F7"/>
              </a:solidFill>
              <a:ln w="25400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2209348">
                <a:off x="4054992" y="2029218"/>
                <a:ext cx="532285" cy="762409"/>
              </a:xfrm>
              <a:prstGeom prst="trapezoid">
                <a:avLst>
                  <a:gd name="adj" fmla="val 33206"/>
                </a:avLst>
              </a:prstGeom>
              <a:solidFill>
                <a:srgbClr val="9966FF"/>
              </a:solidFill>
              <a:ln w="28575">
                <a:solidFill>
                  <a:srgbClr val="0044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84157" y="2595857"/>
                <a:ext cx="536234" cy="5508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rgbClr val="0045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1" name="Double Brace 20"/>
            <p:cNvSpPr/>
            <p:nvPr/>
          </p:nvSpPr>
          <p:spPr>
            <a:xfrm>
              <a:off x="2857495" y="2112886"/>
              <a:ext cx="2510703" cy="1536932"/>
            </a:xfrm>
            <a:prstGeom prst="bracePair">
              <a:avLst>
                <a:gd name="adj" fmla="val 11432"/>
              </a:avLst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BA06-560F-4272-BD1D-D3D251BC0A82}" type="datetimeFigureOut">
              <a:rPr lang="en-GB" smtClean="0"/>
              <a:t>04/02/2022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36B-8F18-4F81-92A8-26E2BC629512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1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t>04/02/2022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12192000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r>
              <a:rPr lang="en-US" sz="2000" b="1" dirty="0">
                <a:solidFill>
                  <a:schemeClr val="bg1"/>
                </a:solidFill>
              </a:rPr>
              <a:t>Creatinine-based GFR-estimating equations in children with overweight and obesity 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0182" y="1189759"/>
            <a:ext cx="12011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HYPOTHESIS</a:t>
            </a:r>
            <a:r>
              <a:rPr lang="en-GB" sz="1600" dirty="0">
                <a:solidFill>
                  <a:schemeClr val="bg1"/>
                </a:solidFill>
              </a:rPr>
              <a:t>: We hypothesize that </a:t>
            </a:r>
            <a:r>
              <a:rPr lang="en-US" sz="1600" dirty="0">
                <a:solidFill>
                  <a:schemeClr val="bg1"/>
                </a:solidFill>
              </a:rPr>
              <a:t>there is a difference in performance of various creatinine-based eGFR-equations in children with adiposity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3448" y="1758951"/>
            <a:ext cx="2858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5AA"/>
                </a:solidFill>
              </a:rPr>
              <a:t>DESIGN &amp; OUTCOMES</a:t>
            </a:r>
            <a:r>
              <a:rPr lang="en-GB" dirty="0">
                <a:solidFill>
                  <a:srgbClr val="0065AA"/>
                </a:solidFill>
              </a:rPr>
              <a:t>:</a:t>
            </a:r>
          </a:p>
          <a:p>
            <a:r>
              <a:rPr lang="en-GB" dirty="0">
                <a:solidFill>
                  <a:srgbClr val="0065AA"/>
                </a:solidFill>
              </a:rPr>
              <a:t>600 children with overweight and obesity without overt kidney disease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79856" y="5587477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+mj-lt"/>
              </a:rPr>
              <a:t>van Dam et al. 2022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3448" y="5719172"/>
            <a:ext cx="7141846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bg1"/>
                </a:solidFill>
              </a:rPr>
              <a:t>CONCLUSION</a:t>
            </a:r>
            <a:r>
              <a:rPr lang="en-GB" dirty="0">
                <a:solidFill>
                  <a:schemeClr val="bg1"/>
                </a:solidFill>
              </a:rPr>
              <a:t>: </a:t>
            </a:r>
            <a:r>
              <a:rPr lang="en-GB" sz="1600" dirty="0">
                <a:solidFill>
                  <a:schemeClr val="bg1"/>
                </a:solidFill>
              </a:rPr>
              <a:t>Serum creatinine values of children with overweight and obesity are mostly within the reference range for children. </a:t>
            </a:r>
            <a:r>
              <a:rPr lang="en-US" sz="1600" dirty="0">
                <a:solidFill>
                  <a:schemeClr val="bg1"/>
                </a:solidFill>
              </a:rPr>
              <a:t>FAS age, FAS height and LMR18 equations had the least age- and sex-dependency among the estimating equations examined</a:t>
            </a:r>
            <a:r>
              <a:rPr lang="en-GB" sz="1600" dirty="0">
                <a:solidFill>
                  <a:schemeClr val="bg1"/>
                </a:solidFill>
              </a:rPr>
              <a:t>.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17"/>
          <p:cNvCxnSpPr/>
          <p:nvPr/>
        </p:nvCxnSpPr>
        <p:spPr>
          <a:xfrm>
            <a:off x="3320933" y="3258574"/>
            <a:ext cx="715833" cy="0"/>
          </a:xfrm>
          <a:prstGeom prst="straightConnector1">
            <a:avLst/>
          </a:prstGeom>
          <a:ln w="31750">
            <a:solidFill>
              <a:srgbClr val="296DC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32"/>
          <p:cNvSpPr txBox="1"/>
          <p:nvPr/>
        </p:nvSpPr>
        <p:spPr>
          <a:xfrm>
            <a:off x="173448" y="3258574"/>
            <a:ext cx="27524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296DC0"/>
                </a:solidFill>
              </a:rPr>
              <a:t>53.5% female</a:t>
            </a:r>
          </a:p>
          <a:p>
            <a:r>
              <a:rPr lang="en-GB" sz="1600" dirty="0">
                <a:solidFill>
                  <a:srgbClr val="296DC0"/>
                </a:solidFill>
              </a:rPr>
              <a:t>Mean age: 12.2 ± 3.3 years</a:t>
            </a:r>
          </a:p>
          <a:p>
            <a:r>
              <a:rPr lang="en-GB" sz="1600" dirty="0">
                <a:solidFill>
                  <a:srgbClr val="296DC0"/>
                </a:solidFill>
              </a:rPr>
              <a:t>Mean BMI-z score: 3.31 ± 0.75</a:t>
            </a:r>
          </a:p>
        </p:txBody>
      </p:sp>
      <p:grpSp>
        <p:nvGrpSpPr>
          <p:cNvPr id="2" name="Groep 1"/>
          <p:cNvGrpSpPr/>
          <p:nvPr/>
        </p:nvGrpSpPr>
        <p:grpSpPr>
          <a:xfrm>
            <a:off x="3141102" y="2082012"/>
            <a:ext cx="940331" cy="923902"/>
            <a:chOff x="180182" y="3061181"/>
            <a:chExt cx="1279390" cy="1176091"/>
          </a:xfrm>
        </p:grpSpPr>
        <p:sp>
          <p:nvSpPr>
            <p:cNvPr id="7" name="Freeform: Shape 46">
              <a:extLst>
                <a:ext uri="{FF2B5EF4-FFF2-40B4-BE49-F238E27FC236}">
                  <a16:creationId xmlns:a16="http://schemas.microsoft.com/office/drawing/2014/main" id="{398CC7CE-E349-47F6-A657-57A404826369}"/>
                </a:ext>
              </a:extLst>
            </p:cNvPr>
            <p:cNvSpPr/>
            <p:nvPr/>
          </p:nvSpPr>
          <p:spPr>
            <a:xfrm>
              <a:off x="180182" y="3072666"/>
              <a:ext cx="513284" cy="1049898"/>
            </a:xfrm>
            <a:custGeom>
              <a:avLst/>
              <a:gdLst>
                <a:gd name="connsiteX0" fmla="*/ 427832 w 855663"/>
                <a:gd name="connsiteY0" fmla="*/ 350043 h 1750218"/>
                <a:gd name="connsiteX1" fmla="*/ 556181 w 855663"/>
                <a:gd name="connsiteY1" fmla="*/ 365601 h 1750218"/>
                <a:gd name="connsiteX2" fmla="*/ 719535 w 855663"/>
                <a:gd name="connsiteY2" fmla="*/ 451168 h 1750218"/>
                <a:gd name="connsiteX3" fmla="*/ 742872 w 855663"/>
                <a:gd name="connsiteY3" fmla="*/ 493950 h 1750218"/>
                <a:gd name="connsiteX4" fmla="*/ 851774 w 855663"/>
                <a:gd name="connsiteY4" fmla="*/ 956786 h 1750218"/>
                <a:gd name="connsiteX5" fmla="*/ 855663 w 855663"/>
                <a:gd name="connsiteY5" fmla="*/ 976232 h 1750218"/>
                <a:gd name="connsiteX6" fmla="*/ 777876 w 855663"/>
                <a:gd name="connsiteY6" fmla="*/ 1054020 h 1750218"/>
                <a:gd name="connsiteX7" fmla="*/ 703977 w 855663"/>
                <a:gd name="connsiteY7" fmla="*/ 995680 h 1750218"/>
                <a:gd name="connsiteX8" fmla="*/ 622301 w 855663"/>
                <a:gd name="connsiteY8" fmla="*/ 657304 h 1750218"/>
                <a:gd name="connsiteX9" fmla="*/ 622301 w 855663"/>
                <a:gd name="connsiteY9" fmla="*/ 1750218 h 1750218"/>
                <a:gd name="connsiteX10" fmla="*/ 466726 w 855663"/>
                <a:gd name="connsiteY10" fmla="*/ 1750218 h 1750218"/>
                <a:gd name="connsiteX11" fmla="*/ 466726 w 855663"/>
                <a:gd name="connsiteY11" fmla="*/ 1050131 h 1750218"/>
                <a:gd name="connsiteX12" fmla="*/ 388938 w 855663"/>
                <a:gd name="connsiteY12" fmla="*/ 1050131 h 1750218"/>
                <a:gd name="connsiteX13" fmla="*/ 388938 w 855663"/>
                <a:gd name="connsiteY13" fmla="*/ 1750218 h 1750218"/>
                <a:gd name="connsiteX14" fmla="*/ 233363 w 855663"/>
                <a:gd name="connsiteY14" fmla="*/ 1750218 h 1750218"/>
                <a:gd name="connsiteX15" fmla="*/ 233363 w 855663"/>
                <a:gd name="connsiteY15" fmla="*/ 661193 h 1750218"/>
                <a:gd name="connsiteX16" fmla="*/ 151686 w 855663"/>
                <a:gd name="connsiteY16" fmla="*/ 999569 h 1750218"/>
                <a:gd name="connsiteX17" fmla="*/ 77788 w 855663"/>
                <a:gd name="connsiteY17" fmla="*/ 1057910 h 1750218"/>
                <a:gd name="connsiteX18" fmla="*/ 0 w 855663"/>
                <a:gd name="connsiteY18" fmla="*/ 980123 h 1750218"/>
                <a:gd name="connsiteX19" fmla="*/ 3889 w 855663"/>
                <a:gd name="connsiteY19" fmla="*/ 960675 h 1750218"/>
                <a:gd name="connsiteX20" fmla="*/ 112792 w 855663"/>
                <a:gd name="connsiteY20" fmla="*/ 497840 h 1750218"/>
                <a:gd name="connsiteX21" fmla="*/ 136129 w 855663"/>
                <a:gd name="connsiteY21" fmla="*/ 455057 h 1750218"/>
                <a:gd name="connsiteX22" fmla="*/ 299482 w 855663"/>
                <a:gd name="connsiteY22" fmla="*/ 369490 h 1750218"/>
                <a:gd name="connsiteX23" fmla="*/ 427832 w 855663"/>
                <a:gd name="connsiteY23" fmla="*/ 350043 h 1750218"/>
                <a:gd name="connsiteX24" fmla="*/ 427831 w 855663"/>
                <a:gd name="connsiteY24" fmla="*/ 0 h 1750218"/>
                <a:gd name="connsiteX25" fmla="*/ 583406 w 855663"/>
                <a:gd name="connsiteY25" fmla="*/ 155575 h 1750218"/>
                <a:gd name="connsiteX26" fmla="*/ 427831 w 855663"/>
                <a:gd name="connsiteY26" fmla="*/ 311150 h 1750218"/>
                <a:gd name="connsiteX27" fmla="*/ 272256 w 855663"/>
                <a:gd name="connsiteY27" fmla="*/ 155575 h 1750218"/>
                <a:gd name="connsiteX28" fmla="*/ 427831 w 855663"/>
                <a:gd name="connsiteY28" fmla="*/ 0 h 175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55663" h="1750218">
                  <a:moveTo>
                    <a:pt x="427832" y="350043"/>
                  </a:moveTo>
                  <a:cubicBezTo>
                    <a:pt x="470615" y="350043"/>
                    <a:pt x="513398" y="357821"/>
                    <a:pt x="556181" y="365601"/>
                  </a:cubicBezTo>
                  <a:cubicBezTo>
                    <a:pt x="618412" y="385047"/>
                    <a:pt x="672862" y="412273"/>
                    <a:pt x="719535" y="451168"/>
                  </a:cubicBezTo>
                  <a:cubicBezTo>
                    <a:pt x="731203" y="462835"/>
                    <a:pt x="738983" y="478392"/>
                    <a:pt x="742872" y="493950"/>
                  </a:cubicBezTo>
                  <a:lnTo>
                    <a:pt x="851774" y="956786"/>
                  </a:lnTo>
                  <a:cubicBezTo>
                    <a:pt x="851774" y="960675"/>
                    <a:pt x="855663" y="968454"/>
                    <a:pt x="855663" y="976232"/>
                  </a:cubicBezTo>
                  <a:cubicBezTo>
                    <a:pt x="855663" y="1019016"/>
                    <a:pt x="820659" y="1054020"/>
                    <a:pt x="777876" y="1054020"/>
                  </a:cubicBezTo>
                  <a:cubicBezTo>
                    <a:pt x="742872" y="1054020"/>
                    <a:pt x="711757" y="1026795"/>
                    <a:pt x="703977" y="995680"/>
                  </a:cubicBezTo>
                  <a:lnTo>
                    <a:pt x="622301" y="657304"/>
                  </a:lnTo>
                  <a:lnTo>
                    <a:pt x="622301" y="1750218"/>
                  </a:lnTo>
                  <a:lnTo>
                    <a:pt x="466726" y="1750218"/>
                  </a:lnTo>
                  <a:lnTo>
                    <a:pt x="466726" y="1050131"/>
                  </a:lnTo>
                  <a:lnTo>
                    <a:pt x="388938" y="1050131"/>
                  </a:lnTo>
                  <a:lnTo>
                    <a:pt x="388938" y="1750218"/>
                  </a:lnTo>
                  <a:lnTo>
                    <a:pt x="233363" y="1750218"/>
                  </a:lnTo>
                  <a:lnTo>
                    <a:pt x="233363" y="661193"/>
                  </a:lnTo>
                  <a:lnTo>
                    <a:pt x="151686" y="999569"/>
                  </a:lnTo>
                  <a:cubicBezTo>
                    <a:pt x="143907" y="1030684"/>
                    <a:pt x="112792" y="1057910"/>
                    <a:pt x="77788" y="1057910"/>
                  </a:cubicBezTo>
                  <a:cubicBezTo>
                    <a:pt x="35004" y="1057910"/>
                    <a:pt x="0" y="1022905"/>
                    <a:pt x="0" y="980123"/>
                  </a:cubicBezTo>
                  <a:cubicBezTo>
                    <a:pt x="0" y="972343"/>
                    <a:pt x="3889" y="964564"/>
                    <a:pt x="3889" y="960675"/>
                  </a:cubicBezTo>
                  <a:lnTo>
                    <a:pt x="112792" y="497840"/>
                  </a:lnTo>
                  <a:cubicBezTo>
                    <a:pt x="116682" y="482281"/>
                    <a:pt x="124460" y="466725"/>
                    <a:pt x="136129" y="455057"/>
                  </a:cubicBezTo>
                  <a:cubicBezTo>
                    <a:pt x="182801" y="416162"/>
                    <a:pt x="237252" y="385047"/>
                    <a:pt x="299482" y="369490"/>
                  </a:cubicBezTo>
                  <a:cubicBezTo>
                    <a:pt x="342265" y="357821"/>
                    <a:pt x="385049" y="350043"/>
                    <a:pt x="427832" y="350043"/>
                  </a:cubicBezTo>
                  <a:close/>
                  <a:moveTo>
                    <a:pt x="427831" y="0"/>
                  </a:moveTo>
                  <a:cubicBezTo>
                    <a:pt x="513753" y="0"/>
                    <a:pt x="583406" y="69653"/>
                    <a:pt x="583406" y="155575"/>
                  </a:cubicBezTo>
                  <a:cubicBezTo>
                    <a:pt x="583406" y="241496"/>
                    <a:pt x="513753" y="311150"/>
                    <a:pt x="427831" y="311150"/>
                  </a:cubicBezTo>
                  <a:cubicBezTo>
                    <a:pt x="341910" y="311150"/>
                    <a:pt x="272256" y="241496"/>
                    <a:pt x="272256" y="155575"/>
                  </a:cubicBezTo>
                  <a:cubicBezTo>
                    <a:pt x="272256" y="69653"/>
                    <a:pt x="341910" y="0"/>
                    <a:pt x="427831" y="0"/>
                  </a:cubicBezTo>
                  <a:close/>
                </a:path>
              </a:pathLst>
            </a:custGeom>
            <a:solidFill>
              <a:srgbClr val="296DC0"/>
            </a:solidFill>
            <a:ln w="1508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15" name="Freeform: Shape 46">
              <a:extLst>
                <a:ext uri="{FF2B5EF4-FFF2-40B4-BE49-F238E27FC236}">
                  <a16:creationId xmlns:a16="http://schemas.microsoft.com/office/drawing/2014/main" id="{398CC7CE-E349-47F6-A657-57A404826369}"/>
                </a:ext>
              </a:extLst>
            </p:cNvPr>
            <p:cNvSpPr/>
            <p:nvPr/>
          </p:nvSpPr>
          <p:spPr>
            <a:xfrm>
              <a:off x="424856" y="3187374"/>
              <a:ext cx="513284" cy="1049898"/>
            </a:xfrm>
            <a:custGeom>
              <a:avLst/>
              <a:gdLst>
                <a:gd name="connsiteX0" fmla="*/ 427832 w 855663"/>
                <a:gd name="connsiteY0" fmla="*/ 350043 h 1750218"/>
                <a:gd name="connsiteX1" fmla="*/ 556181 w 855663"/>
                <a:gd name="connsiteY1" fmla="*/ 365601 h 1750218"/>
                <a:gd name="connsiteX2" fmla="*/ 719535 w 855663"/>
                <a:gd name="connsiteY2" fmla="*/ 451168 h 1750218"/>
                <a:gd name="connsiteX3" fmla="*/ 742872 w 855663"/>
                <a:gd name="connsiteY3" fmla="*/ 493950 h 1750218"/>
                <a:gd name="connsiteX4" fmla="*/ 851774 w 855663"/>
                <a:gd name="connsiteY4" fmla="*/ 956786 h 1750218"/>
                <a:gd name="connsiteX5" fmla="*/ 855663 w 855663"/>
                <a:gd name="connsiteY5" fmla="*/ 976232 h 1750218"/>
                <a:gd name="connsiteX6" fmla="*/ 777876 w 855663"/>
                <a:gd name="connsiteY6" fmla="*/ 1054020 h 1750218"/>
                <a:gd name="connsiteX7" fmla="*/ 703977 w 855663"/>
                <a:gd name="connsiteY7" fmla="*/ 995680 h 1750218"/>
                <a:gd name="connsiteX8" fmla="*/ 622301 w 855663"/>
                <a:gd name="connsiteY8" fmla="*/ 657304 h 1750218"/>
                <a:gd name="connsiteX9" fmla="*/ 622301 w 855663"/>
                <a:gd name="connsiteY9" fmla="*/ 1750218 h 1750218"/>
                <a:gd name="connsiteX10" fmla="*/ 466726 w 855663"/>
                <a:gd name="connsiteY10" fmla="*/ 1750218 h 1750218"/>
                <a:gd name="connsiteX11" fmla="*/ 466726 w 855663"/>
                <a:gd name="connsiteY11" fmla="*/ 1050131 h 1750218"/>
                <a:gd name="connsiteX12" fmla="*/ 388938 w 855663"/>
                <a:gd name="connsiteY12" fmla="*/ 1050131 h 1750218"/>
                <a:gd name="connsiteX13" fmla="*/ 388938 w 855663"/>
                <a:gd name="connsiteY13" fmla="*/ 1750218 h 1750218"/>
                <a:gd name="connsiteX14" fmla="*/ 233363 w 855663"/>
                <a:gd name="connsiteY14" fmla="*/ 1750218 h 1750218"/>
                <a:gd name="connsiteX15" fmla="*/ 233363 w 855663"/>
                <a:gd name="connsiteY15" fmla="*/ 661193 h 1750218"/>
                <a:gd name="connsiteX16" fmla="*/ 151686 w 855663"/>
                <a:gd name="connsiteY16" fmla="*/ 999569 h 1750218"/>
                <a:gd name="connsiteX17" fmla="*/ 77788 w 855663"/>
                <a:gd name="connsiteY17" fmla="*/ 1057910 h 1750218"/>
                <a:gd name="connsiteX18" fmla="*/ 0 w 855663"/>
                <a:gd name="connsiteY18" fmla="*/ 980123 h 1750218"/>
                <a:gd name="connsiteX19" fmla="*/ 3889 w 855663"/>
                <a:gd name="connsiteY19" fmla="*/ 960675 h 1750218"/>
                <a:gd name="connsiteX20" fmla="*/ 112792 w 855663"/>
                <a:gd name="connsiteY20" fmla="*/ 497840 h 1750218"/>
                <a:gd name="connsiteX21" fmla="*/ 136129 w 855663"/>
                <a:gd name="connsiteY21" fmla="*/ 455057 h 1750218"/>
                <a:gd name="connsiteX22" fmla="*/ 299482 w 855663"/>
                <a:gd name="connsiteY22" fmla="*/ 369490 h 1750218"/>
                <a:gd name="connsiteX23" fmla="*/ 427832 w 855663"/>
                <a:gd name="connsiteY23" fmla="*/ 350043 h 1750218"/>
                <a:gd name="connsiteX24" fmla="*/ 427831 w 855663"/>
                <a:gd name="connsiteY24" fmla="*/ 0 h 1750218"/>
                <a:gd name="connsiteX25" fmla="*/ 583406 w 855663"/>
                <a:gd name="connsiteY25" fmla="*/ 155575 h 1750218"/>
                <a:gd name="connsiteX26" fmla="*/ 427831 w 855663"/>
                <a:gd name="connsiteY26" fmla="*/ 311150 h 1750218"/>
                <a:gd name="connsiteX27" fmla="*/ 272256 w 855663"/>
                <a:gd name="connsiteY27" fmla="*/ 155575 h 1750218"/>
                <a:gd name="connsiteX28" fmla="*/ 427831 w 855663"/>
                <a:gd name="connsiteY28" fmla="*/ 0 h 175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55663" h="1750218">
                  <a:moveTo>
                    <a:pt x="427832" y="350043"/>
                  </a:moveTo>
                  <a:cubicBezTo>
                    <a:pt x="470615" y="350043"/>
                    <a:pt x="513398" y="357821"/>
                    <a:pt x="556181" y="365601"/>
                  </a:cubicBezTo>
                  <a:cubicBezTo>
                    <a:pt x="618412" y="385047"/>
                    <a:pt x="672862" y="412273"/>
                    <a:pt x="719535" y="451168"/>
                  </a:cubicBezTo>
                  <a:cubicBezTo>
                    <a:pt x="731203" y="462835"/>
                    <a:pt x="738983" y="478392"/>
                    <a:pt x="742872" y="493950"/>
                  </a:cubicBezTo>
                  <a:lnTo>
                    <a:pt x="851774" y="956786"/>
                  </a:lnTo>
                  <a:cubicBezTo>
                    <a:pt x="851774" y="960675"/>
                    <a:pt x="855663" y="968454"/>
                    <a:pt x="855663" y="976232"/>
                  </a:cubicBezTo>
                  <a:cubicBezTo>
                    <a:pt x="855663" y="1019016"/>
                    <a:pt x="820659" y="1054020"/>
                    <a:pt x="777876" y="1054020"/>
                  </a:cubicBezTo>
                  <a:cubicBezTo>
                    <a:pt x="742872" y="1054020"/>
                    <a:pt x="711757" y="1026795"/>
                    <a:pt x="703977" y="995680"/>
                  </a:cubicBezTo>
                  <a:lnTo>
                    <a:pt x="622301" y="657304"/>
                  </a:lnTo>
                  <a:lnTo>
                    <a:pt x="622301" y="1750218"/>
                  </a:lnTo>
                  <a:lnTo>
                    <a:pt x="466726" y="1750218"/>
                  </a:lnTo>
                  <a:lnTo>
                    <a:pt x="466726" y="1050131"/>
                  </a:lnTo>
                  <a:lnTo>
                    <a:pt x="388938" y="1050131"/>
                  </a:lnTo>
                  <a:lnTo>
                    <a:pt x="388938" y="1750218"/>
                  </a:lnTo>
                  <a:lnTo>
                    <a:pt x="233363" y="1750218"/>
                  </a:lnTo>
                  <a:lnTo>
                    <a:pt x="233363" y="661193"/>
                  </a:lnTo>
                  <a:lnTo>
                    <a:pt x="151686" y="999569"/>
                  </a:lnTo>
                  <a:cubicBezTo>
                    <a:pt x="143907" y="1030684"/>
                    <a:pt x="112792" y="1057910"/>
                    <a:pt x="77788" y="1057910"/>
                  </a:cubicBezTo>
                  <a:cubicBezTo>
                    <a:pt x="35004" y="1057910"/>
                    <a:pt x="0" y="1022905"/>
                    <a:pt x="0" y="980123"/>
                  </a:cubicBezTo>
                  <a:cubicBezTo>
                    <a:pt x="0" y="972343"/>
                    <a:pt x="3889" y="964564"/>
                    <a:pt x="3889" y="960675"/>
                  </a:cubicBezTo>
                  <a:lnTo>
                    <a:pt x="112792" y="497840"/>
                  </a:lnTo>
                  <a:cubicBezTo>
                    <a:pt x="116682" y="482281"/>
                    <a:pt x="124460" y="466725"/>
                    <a:pt x="136129" y="455057"/>
                  </a:cubicBezTo>
                  <a:cubicBezTo>
                    <a:pt x="182801" y="416162"/>
                    <a:pt x="237252" y="385047"/>
                    <a:pt x="299482" y="369490"/>
                  </a:cubicBezTo>
                  <a:cubicBezTo>
                    <a:pt x="342265" y="357821"/>
                    <a:pt x="385049" y="350043"/>
                    <a:pt x="427832" y="350043"/>
                  </a:cubicBezTo>
                  <a:close/>
                  <a:moveTo>
                    <a:pt x="427831" y="0"/>
                  </a:moveTo>
                  <a:cubicBezTo>
                    <a:pt x="513753" y="0"/>
                    <a:pt x="583406" y="69653"/>
                    <a:pt x="583406" y="155575"/>
                  </a:cubicBezTo>
                  <a:cubicBezTo>
                    <a:pt x="583406" y="241496"/>
                    <a:pt x="513753" y="311150"/>
                    <a:pt x="427831" y="311150"/>
                  </a:cubicBezTo>
                  <a:cubicBezTo>
                    <a:pt x="341910" y="311150"/>
                    <a:pt x="272256" y="241496"/>
                    <a:pt x="272256" y="155575"/>
                  </a:cubicBezTo>
                  <a:cubicBezTo>
                    <a:pt x="272256" y="69653"/>
                    <a:pt x="341910" y="0"/>
                    <a:pt x="427831" y="0"/>
                  </a:cubicBezTo>
                  <a:close/>
                </a:path>
              </a:pathLst>
            </a:custGeom>
            <a:solidFill>
              <a:srgbClr val="AA0065"/>
            </a:solidFill>
            <a:ln w="1508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17" name="Freeform: Shape 46">
              <a:extLst>
                <a:ext uri="{FF2B5EF4-FFF2-40B4-BE49-F238E27FC236}">
                  <a16:creationId xmlns:a16="http://schemas.microsoft.com/office/drawing/2014/main" id="{398CC7CE-E349-47F6-A657-57A404826369}"/>
                </a:ext>
              </a:extLst>
            </p:cNvPr>
            <p:cNvSpPr/>
            <p:nvPr/>
          </p:nvSpPr>
          <p:spPr>
            <a:xfrm>
              <a:off x="630181" y="3061181"/>
              <a:ext cx="513284" cy="1049898"/>
            </a:xfrm>
            <a:custGeom>
              <a:avLst/>
              <a:gdLst>
                <a:gd name="connsiteX0" fmla="*/ 427832 w 855663"/>
                <a:gd name="connsiteY0" fmla="*/ 350043 h 1750218"/>
                <a:gd name="connsiteX1" fmla="*/ 556181 w 855663"/>
                <a:gd name="connsiteY1" fmla="*/ 365601 h 1750218"/>
                <a:gd name="connsiteX2" fmla="*/ 719535 w 855663"/>
                <a:gd name="connsiteY2" fmla="*/ 451168 h 1750218"/>
                <a:gd name="connsiteX3" fmla="*/ 742872 w 855663"/>
                <a:gd name="connsiteY3" fmla="*/ 493950 h 1750218"/>
                <a:gd name="connsiteX4" fmla="*/ 851774 w 855663"/>
                <a:gd name="connsiteY4" fmla="*/ 956786 h 1750218"/>
                <a:gd name="connsiteX5" fmla="*/ 855663 w 855663"/>
                <a:gd name="connsiteY5" fmla="*/ 976232 h 1750218"/>
                <a:gd name="connsiteX6" fmla="*/ 777876 w 855663"/>
                <a:gd name="connsiteY6" fmla="*/ 1054020 h 1750218"/>
                <a:gd name="connsiteX7" fmla="*/ 703977 w 855663"/>
                <a:gd name="connsiteY7" fmla="*/ 995680 h 1750218"/>
                <a:gd name="connsiteX8" fmla="*/ 622301 w 855663"/>
                <a:gd name="connsiteY8" fmla="*/ 657304 h 1750218"/>
                <a:gd name="connsiteX9" fmla="*/ 622301 w 855663"/>
                <a:gd name="connsiteY9" fmla="*/ 1750218 h 1750218"/>
                <a:gd name="connsiteX10" fmla="*/ 466726 w 855663"/>
                <a:gd name="connsiteY10" fmla="*/ 1750218 h 1750218"/>
                <a:gd name="connsiteX11" fmla="*/ 466726 w 855663"/>
                <a:gd name="connsiteY11" fmla="*/ 1050131 h 1750218"/>
                <a:gd name="connsiteX12" fmla="*/ 388938 w 855663"/>
                <a:gd name="connsiteY12" fmla="*/ 1050131 h 1750218"/>
                <a:gd name="connsiteX13" fmla="*/ 388938 w 855663"/>
                <a:gd name="connsiteY13" fmla="*/ 1750218 h 1750218"/>
                <a:gd name="connsiteX14" fmla="*/ 233363 w 855663"/>
                <a:gd name="connsiteY14" fmla="*/ 1750218 h 1750218"/>
                <a:gd name="connsiteX15" fmla="*/ 233363 w 855663"/>
                <a:gd name="connsiteY15" fmla="*/ 661193 h 1750218"/>
                <a:gd name="connsiteX16" fmla="*/ 151686 w 855663"/>
                <a:gd name="connsiteY16" fmla="*/ 999569 h 1750218"/>
                <a:gd name="connsiteX17" fmla="*/ 77788 w 855663"/>
                <a:gd name="connsiteY17" fmla="*/ 1057910 h 1750218"/>
                <a:gd name="connsiteX18" fmla="*/ 0 w 855663"/>
                <a:gd name="connsiteY18" fmla="*/ 980123 h 1750218"/>
                <a:gd name="connsiteX19" fmla="*/ 3889 w 855663"/>
                <a:gd name="connsiteY19" fmla="*/ 960675 h 1750218"/>
                <a:gd name="connsiteX20" fmla="*/ 112792 w 855663"/>
                <a:gd name="connsiteY20" fmla="*/ 497840 h 1750218"/>
                <a:gd name="connsiteX21" fmla="*/ 136129 w 855663"/>
                <a:gd name="connsiteY21" fmla="*/ 455057 h 1750218"/>
                <a:gd name="connsiteX22" fmla="*/ 299482 w 855663"/>
                <a:gd name="connsiteY22" fmla="*/ 369490 h 1750218"/>
                <a:gd name="connsiteX23" fmla="*/ 427832 w 855663"/>
                <a:gd name="connsiteY23" fmla="*/ 350043 h 1750218"/>
                <a:gd name="connsiteX24" fmla="*/ 427831 w 855663"/>
                <a:gd name="connsiteY24" fmla="*/ 0 h 1750218"/>
                <a:gd name="connsiteX25" fmla="*/ 583406 w 855663"/>
                <a:gd name="connsiteY25" fmla="*/ 155575 h 1750218"/>
                <a:gd name="connsiteX26" fmla="*/ 427831 w 855663"/>
                <a:gd name="connsiteY26" fmla="*/ 311150 h 1750218"/>
                <a:gd name="connsiteX27" fmla="*/ 272256 w 855663"/>
                <a:gd name="connsiteY27" fmla="*/ 155575 h 1750218"/>
                <a:gd name="connsiteX28" fmla="*/ 427831 w 855663"/>
                <a:gd name="connsiteY28" fmla="*/ 0 h 175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55663" h="1750218">
                  <a:moveTo>
                    <a:pt x="427832" y="350043"/>
                  </a:moveTo>
                  <a:cubicBezTo>
                    <a:pt x="470615" y="350043"/>
                    <a:pt x="513398" y="357821"/>
                    <a:pt x="556181" y="365601"/>
                  </a:cubicBezTo>
                  <a:cubicBezTo>
                    <a:pt x="618412" y="385047"/>
                    <a:pt x="672862" y="412273"/>
                    <a:pt x="719535" y="451168"/>
                  </a:cubicBezTo>
                  <a:cubicBezTo>
                    <a:pt x="731203" y="462835"/>
                    <a:pt x="738983" y="478392"/>
                    <a:pt x="742872" y="493950"/>
                  </a:cubicBezTo>
                  <a:lnTo>
                    <a:pt x="851774" y="956786"/>
                  </a:lnTo>
                  <a:cubicBezTo>
                    <a:pt x="851774" y="960675"/>
                    <a:pt x="855663" y="968454"/>
                    <a:pt x="855663" y="976232"/>
                  </a:cubicBezTo>
                  <a:cubicBezTo>
                    <a:pt x="855663" y="1019016"/>
                    <a:pt x="820659" y="1054020"/>
                    <a:pt x="777876" y="1054020"/>
                  </a:cubicBezTo>
                  <a:cubicBezTo>
                    <a:pt x="742872" y="1054020"/>
                    <a:pt x="711757" y="1026795"/>
                    <a:pt x="703977" y="995680"/>
                  </a:cubicBezTo>
                  <a:lnTo>
                    <a:pt x="622301" y="657304"/>
                  </a:lnTo>
                  <a:lnTo>
                    <a:pt x="622301" y="1750218"/>
                  </a:lnTo>
                  <a:lnTo>
                    <a:pt x="466726" y="1750218"/>
                  </a:lnTo>
                  <a:lnTo>
                    <a:pt x="466726" y="1050131"/>
                  </a:lnTo>
                  <a:lnTo>
                    <a:pt x="388938" y="1050131"/>
                  </a:lnTo>
                  <a:lnTo>
                    <a:pt x="388938" y="1750218"/>
                  </a:lnTo>
                  <a:lnTo>
                    <a:pt x="233363" y="1750218"/>
                  </a:lnTo>
                  <a:lnTo>
                    <a:pt x="233363" y="661193"/>
                  </a:lnTo>
                  <a:lnTo>
                    <a:pt x="151686" y="999569"/>
                  </a:lnTo>
                  <a:cubicBezTo>
                    <a:pt x="143907" y="1030684"/>
                    <a:pt x="112792" y="1057910"/>
                    <a:pt x="77788" y="1057910"/>
                  </a:cubicBezTo>
                  <a:cubicBezTo>
                    <a:pt x="35004" y="1057910"/>
                    <a:pt x="0" y="1022905"/>
                    <a:pt x="0" y="980123"/>
                  </a:cubicBezTo>
                  <a:cubicBezTo>
                    <a:pt x="0" y="972343"/>
                    <a:pt x="3889" y="964564"/>
                    <a:pt x="3889" y="960675"/>
                  </a:cubicBezTo>
                  <a:lnTo>
                    <a:pt x="112792" y="497840"/>
                  </a:lnTo>
                  <a:cubicBezTo>
                    <a:pt x="116682" y="482281"/>
                    <a:pt x="124460" y="466725"/>
                    <a:pt x="136129" y="455057"/>
                  </a:cubicBezTo>
                  <a:cubicBezTo>
                    <a:pt x="182801" y="416162"/>
                    <a:pt x="237252" y="385047"/>
                    <a:pt x="299482" y="369490"/>
                  </a:cubicBezTo>
                  <a:cubicBezTo>
                    <a:pt x="342265" y="357821"/>
                    <a:pt x="385049" y="350043"/>
                    <a:pt x="427832" y="350043"/>
                  </a:cubicBezTo>
                  <a:close/>
                  <a:moveTo>
                    <a:pt x="427831" y="0"/>
                  </a:moveTo>
                  <a:cubicBezTo>
                    <a:pt x="513753" y="0"/>
                    <a:pt x="583406" y="69653"/>
                    <a:pt x="583406" y="155575"/>
                  </a:cubicBezTo>
                  <a:cubicBezTo>
                    <a:pt x="583406" y="241496"/>
                    <a:pt x="513753" y="311150"/>
                    <a:pt x="427831" y="311150"/>
                  </a:cubicBezTo>
                  <a:cubicBezTo>
                    <a:pt x="341910" y="311150"/>
                    <a:pt x="272256" y="241496"/>
                    <a:pt x="272256" y="155575"/>
                  </a:cubicBezTo>
                  <a:cubicBezTo>
                    <a:pt x="272256" y="69653"/>
                    <a:pt x="341910" y="0"/>
                    <a:pt x="427831" y="0"/>
                  </a:cubicBezTo>
                  <a:close/>
                </a:path>
              </a:pathLst>
            </a:custGeom>
            <a:solidFill>
              <a:srgbClr val="296DC0"/>
            </a:solidFill>
            <a:ln w="1508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18" name="Freeform: Shape 46">
              <a:extLst>
                <a:ext uri="{FF2B5EF4-FFF2-40B4-BE49-F238E27FC236}">
                  <a16:creationId xmlns:a16="http://schemas.microsoft.com/office/drawing/2014/main" id="{398CC7CE-E349-47F6-A657-57A404826369}"/>
                </a:ext>
              </a:extLst>
            </p:cNvPr>
            <p:cNvSpPr/>
            <p:nvPr/>
          </p:nvSpPr>
          <p:spPr>
            <a:xfrm>
              <a:off x="946288" y="3187374"/>
              <a:ext cx="513284" cy="1049898"/>
            </a:xfrm>
            <a:custGeom>
              <a:avLst/>
              <a:gdLst>
                <a:gd name="connsiteX0" fmla="*/ 427832 w 855663"/>
                <a:gd name="connsiteY0" fmla="*/ 350043 h 1750218"/>
                <a:gd name="connsiteX1" fmla="*/ 556181 w 855663"/>
                <a:gd name="connsiteY1" fmla="*/ 365601 h 1750218"/>
                <a:gd name="connsiteX2" fmla="*/ 719535 w 855663"/>
                <a:gd name="connsiteY2" fmla="*/ 451168 h 1750218"/>
                <a:gd name="connsiteX3" fmla="*/ 742872 w 855663"/>
                <a:gd name="connsiteY3" fmla="*/ 493950 h 1750218"/>
                <a:gd name="connsiteX4" fmla="*/ 851774 w 855663"/>
                <a:gd name="connsiteY4" fmla="*/ 956786 h 1750218"/>
                <a:gd name="connsiteX5" fmla="*/ 855663 w 855663"/>
                <a:gd name="connsiteY5" fmla="*/ 976232 h 1750218"/>
                <a:gd name="connsiteX6" fmla="*/ 777876 w 855663"/>
                <a:gd name="connsiteY6" fmla="*/ 1054020 h 1750218"/>
                <a:gd name="connsiteX7" fmla="*/ 703977 w 855663"/>
                <a:gd name="connsiteY7" fmla="*/ 995680 h 1750218"/>
                <a:gd name="connsiteX8" fmla="*/ 622301 w 855663"/>
                <a:gd name="connsiteY8" fmla="*/ 657304 h 1750218"/>
                <a:gd name="connsiteX9" fmla="*/ 622301 w 855663"/>
                <a:gd name="connsiteY9" fmla="*/ 1750218 h 1750218"/>
                <a:gd name="connsiteX10" fmla="*/ 466726 w 855663"/>
                <a:gd name="connsiteY10" fmla="*/ 1750218 h 1750218"/>
                <a:gd name="connsiteX11" fmla="*/ 466726 w 855663"/>
                <a:gd name="connsiteY11" fmla="*/ 1050131 h 1750218"/>
                <a:gd name="connsiteX12" fmla="*/ 388938 w 855663"/>
                <a:gd name="connsiteY12" fmla="*/ 1050131 h 1750218"/>
                <a:gd name="connsiteX13" fmla="*/ 388938 w 855663"/>
                <a:gd name="connsiteY13" fmla="*/ 1750218 h 1750218"/>
                <a:gd name="connsiteX14" fmla="*/ 233363 w 855663"/>
                <a:gd name="connsiteY14" fmla="*/ 1750218 h 1750218"/>
                <a:gd name="connsiteX15" fmla="*/ 233363 w 855663"/>
                <a:gd name="connsiteY15" fmla="*/ 661193 h 1750218"/>
                <a:gd name="connsiteX16" fmla="*/ 151686 w 855663"/>
                <a:gd name="connsiteY16" fmla="*/ 999569 h 1750218"/>
                <a:gd name="connsiteX17" fmla="*/ 77788 w 855663"/>
                <a:gd name="connsiteY17" fmla="*/ 1057910 h 1750218"/>
                <a:gd name="connsiteX18" fmla="*/ 0 w 855663"/>
                <a:gd name="connsiteY18" fmla="*/ 980123 h 1750218"/>
                <a:gd name="connsiteX19" fmla="*/ 3889 w 855663"/>
                <a:gd name="connsiteY19" fmla="*/ 960675 h 1750218"/>
                <a:gd name="connsiteX20" fmla="*/ 112792 w 855663"/>
                <a:gd name="connsiteY20" fmla="*/ 497840 h 1750218"/>
                <a:gd name="connsiteX21" fmla="*/ 136129 w 855663"/>
                <a:gd name="connsiteY21" fmla="*/ 455057 h 1750218"/>
                <a:gd name="connsiteX22" fmla="*/ 299482 w 855663"/>
                <a:gd name="connsiteY22" fmla="*/ 369490 h 1750218"/>
                <a:gd name="connsiteX23" fmla="*/ 427832 w 855663"/>
                <a:gd name="connsiteY23" fmla="*/ 350043 h 1750218"/>
                <a:gd name="connsiteX24" fmla="*/ 427831 w 855663"/>
                <a:gd name="connsiteY24" fmla="*/ 0 h 1750218"/>
                <a:gd name="connsiteX25" fmla="*/ 583406 w 855663"/>
                <a:gd name="connsiteY25" fmla="*/ 155575 h 1750218"/>
                <a:gd name="connsiteX26" fmla="*/ 427831 w 855663"/>
                <a:gd name="connsiteY26" fmla="*/ 311150 h 1750218"/>
                <a:gd name="connsiteX27" fmla="*/ 272256 w 855663"/>
                <a:gd name="connsiteY27" fmla="*/ 155575 h 1750218"/>
                <a:gd name="connsiteX28" fmla="*/ 427831 w 855663"/>
                <a:gd name="connsiteY28" fmla="*/ 0 h 175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55663" h="1750218">
                  <a:moveTo>
                    <a:pt x="427832" y="350043"/>
                  </a:moveTo>
                  <a:cubicBezTo>
                    <a:pt x="470615" y="350043"/>
                    <a:pt x="513398" y="357821"/>
                    <a:pt x="556181" y="365601"/>
                  </a:cubicBezTo>
                  <a:cubicBezTo>
                    <a:pt x="618412" y="385047"/>
                    <a:pt x="672862" y="412273"/>
                    <a:pt x="719535" y="451168"/>
                  </a:cubicBezTo>
                  <a:cubicBezTo>
                    <a:pt x="731203" y="462835"/>
                    <a:pt x="738983" y="478392"/>
                    <a:pt x="742872" y="493950"/>
                  </a:cubicBezTo>
                  <a:lnTo>
                    <a:pt x="851774" y="956786"/>
                  </a:lnTo>
                  <a:cubicBezTo>
                    <a:pt x="851774" y="960675"/>
                    <a:pt x="855663" y="968454"/>
                    <a:pt x="855663" y="976232"/>
                  </a:cubicBezTo>
                  <a:cubicBezTo>
                    <a:pt x="855663" y="1019016"/>
                    <a:pt x="820659" y="1054020"/>
                    <a:pt x="777876" y="1054020"/>
                  </a:cubicBezTo>
                  <a:cubicBezTo>
                    <a:pt x="742872" y="1054020"/>
                    <a:pt x="711757" y="1026795"/>
                    <a:pt x="703977" y="995680"/>
                  </a:cubicBezTo>
                  <a:lnTo>
                    <a:pt x="622301" y="657304"/>
                  </a:lnTo>
                  <a:lnTo>
                    <a:pt x="622301" y="1750218"/>
                  </a:lnTo>
                  <a:lnTo>
                    <a:pt x="466726" y="1750218"/>
                  </a:lnTo>
                  <a:lnTo>
                    <a:pt x="466726" y="1050131"/>
                  </a:lnTo>
                  <a:lnTo>
                    <a:pt x="388938" y="1050131"/>
                  </a:lnTo>
                  <a:lnTo>
                    <a:pt x="388938" y="1750218"/>
                  </a:lnTo>
                  <a:lnTo>
                    <a:pt x="233363" y="1750218"/>
                  </a:lnTo>
                  <a:lnTo>
                    <a:pt x="233363" y="661193"/>
                  </a:lnTo>
                  <a:lnTo>
                    <a:pt x="151686" y="999569"/>
                  </a:lnTo>
                  <a:cubicBezTo>
                    <a:pt x="143907" y="1030684"/>
                    <a:pt x="112792" y="1057910"/>
                    <a:pt x="77788" y="1057910"/>
                  </a:cubicBezTo>
                  <a:cubicBezTo>
                    <a:pt x="35004" y="1057910"/>
                    <a:pt x="0" y="1022905"/>
                    <a:pt x="0" y="980123"/>
                  </a:cubicBezTo>
                  <a:cubicBezTo>
                    <a:pt x="0" y="972343"/>
                    <a:pt x="3889" y="964564"/>
                    <a:pt x="3889" y="960675"/>
                  </a:cubicBezTo>
                  <a:lnTo>
                    <a:pt x="112792" y="497840"/>
                  </a:lnTo>
                  <a:cubicBezTo>
                    <a:pt x="116682" y="482281"/>
                    <a:pt x="124460" y="466725"/>
                    <a:pt x="136129" y="455057"/>
                  </a:cubicBezTo>
                  <a:cubicBezTo>
                    <a:pt x="182801" y="416162"/>
                    <a:pt x="237252" y="385047"/>
                    <a:pt x="299482" y="369490"/>
                  </a:cubicBezTo>
                  <a:cubicBezTo>
                    <a:pt x="342265" y="357821"/>
                    <a:pt x="385049" y="350043"/>
                    <a:pt x="427832" y="350043"/>
                  </a:cubicBezTo>
                  <a:close/>
                  <a:moveTo>
                    <a:pt x="427831" y="0"/>
                  </a:moveTo>
                  <a:cubicBezTo>
                    <a:pt x="513753" y="0"/>
                    <a:pt x="583406" y="69653"/>
                    <a:pt x="583406" y="155575"/>
                  </a:cubicBezTo>
                  <a:cubicBezTo>
                    <a:pt x="583406" y="241496"/>
                    <a:pt x="513753" y="311150"/>
                    <a:pt x="427831" y="311150"/>
                  </a:cubicBezTo>
                  <a:cubicBezTo>
                    <a:pt x="341910" y="311150"/>
                    <a:pt x="272256" y="241496"/>
                    <a:pt x="272256" y="155575"/>
                  </a:cubicBezTo>
                  <a:cubicBezTo>
                    <a:pt x="272256" y="69653"/>
                    <a:pt x="341910" y="0"/>
                    <a:pt x="427831" y="0"/>
                  </a:cubicBezTo>
                  <a:close/>
                </a:path>
              </a:pathLst>
            </a:custGeom>
            <a:solidFill>
              <a:srgbClr val="AA0065"/>
            </a:solidFill>
            <a:ln w="15081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30" name="Rectangle 48"/>
          <p:cNvSpPr/>
          <p:nvPr/>
        </p:nvSpPr>
        <p:spPr>
          <a:xfrm>
            <a:off x="7507697" y="1760436"/>
            <a:ext cx="1915231" cy="1337134"/>
          </a:xfrm>
          <a:prstGeom prst="rect">
            <a:avLst/>
          </a:prstGeom>
          <a:noFill/>
          <a:ln w="41275">
            <a:solidFill>
              <a:srgbClr val="296DC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296DC0"/>
                </a:solidFill>
              </a:rPr>
              <a:t>Normalization of SCr using reference Q-age polynomials works very well in this cohort.</a:t>
            </a:r>
            <a:endParaRPr lang="en-GB" sz="1600" dirty="0">
              <a:solidFill>
                <a:srgbClr val="296DC0"/>
              </a:solidFill>
            </a:endParaRPr>
          </a:p>
        </p:txBody>
      </p:sp>
      <p:sp>
        <p:nvSpPr>
          <p:cNvPr id="31" name="Rectangle 48"/>
          <p:cNvSpPr/>
          <p:nvPr/>
        </p:nvSpPr>
        <p:spPr>
          <a:xfrm>
            <a:off x="7507697" y="3236280"/>
            <a:ext cx="1919513" cy="2215994"/>
          </a:xfrm>
          <a:prstGeom prst="rect">
            <a:avLst/>
          </a:prstGeom>
          <a:noFill/>
          <a:ln w="41275">
            <a:solidFill>
              <a:srgbClr val="296DC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296DC0"/>
                </a:solidFill>
              </a:rPr>
              <a:t>96.5% of the children have a SCr/Q within the reference band </a:t>
            </a:r>
            <a:endParaRPr lang="en-US" sz="1600" dirty="0" smtClean="0">
              <a:solidFill>
                <a:srgbClr val="296DC0"/>
              </a:solidFill>
            </a:endParaRPr>
          </a:p>
          <a:p>
            <a:r>
              <a:rPr lang="en-US" sz="1600" dirty="0" smtClean="0">
                <a:solidFill>
                  <a:srgbClr val="296DC0"/>
                </a:solidFill>
              </a:rPr>
              <a:t>[</a:t>
            </a:r>
            <a:r>
              <a:rPr lang="en-US" sz="1600" dirty="0">
                <a:solidFill>
                  <a:srgbClr val="296DC0"/>
                </a:solidFill>
              </a:rPr>
              <a:t>0.67 – 1.33], corresponding to the 2.5th and 97.5th percentile.</a:t>
            </a:r>
            <a:endParaRPr lang="en-GB" sz="1600" dirty="0">
              <a:solidFill>
                <a:srgbClr val="296DC0"/>
              </a:solidFill>
            </a:endParaRPr>
          </a:p>
        </p:txBody>
      </p:sp>
      <p:sp>
        <p:nvSpPr>
          <p:cNvPr id="32" name="Rectangle 48"/>
          <p:cNvSpPr/>
          <p:nvPr/>
        </p:nvSpPr>
        <p:spPr>
          <a:xfrm>
            <a:off x="9570100" y="1735437"/>
            <a:ext cx="2497175" cy="3703454"/>
          </a:xfrm>
          <a:prstGeom prst="rect">
            <a:avLst/>
          </a:prstGeom>
          <a:noFill/>
          <a:ln w="41275">
            <a:solidFill>
              <a:srgbClr val="296DC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r>
              <a:rPr lang="en-GB" sz="1600" b="1" dirty="0">
                <a:solidFill>
                  <a:srgbClr val="296DC0"/>
                </a:solidFill>
              </a:rPr>
              <a:t>Evaluated creatinine-based eGFR equations:</a:t>
            </a:r>
          </a:p>
          <a:p>
            <a:pPr marL="176213" indent="-176213">
              <a:buFontTx/>
              <a:buChar char="-"/>
            </a:pPr>
            <a:r>
              <a:rPr lang="en-GB" sz="1600" dirty="0">
                <a:solidFill>
                  <a:srgbClr val="296DC0"/>
                </a:solidFill>
              </a:rPr>
              <a:t>FAS age</a:t>
            </a:r>
          </a:p>
          <a:p>
            <a:pPr marL="176213" indent="-176213">
              <a:buFontTx/>
              <a:buChar char="-"/>
            </a:pPr>
            <a:r>
              <a:rPr lang="en-GB" sz="1600" dirty="0">
                <a:solidFill>
                  <a:srgbClr val="296DC0"/>
                </a:solidFill>
              </a:rPr>
              <a:t>FAS height</a:t>
            </a:r>
          </a:p>
          <a:p>
            <a:pPr marL="176213" indent="-176213">
              <a:buFontTx/>
              <a:buChar char="-"/>
            </a:pPr>
            <a:r>
              <a:rPr lang="en-GB" sz="1600" dirty="0">
                <a:solidFill>
                  <a:srgbClr val="296DC0"/>
                </a:solidFill>
              </a:rPr>
              <a:t>EKFC</a:t>
            </a:r>
          </a:p>
          <a:p>
            <a:pPr marL="176213" indent="-176213">
              <a:buFontTx/>
              <a:buChar char="-"/>
            </a:pPr>
            <a:r>
              <a:rPr lang="en-GB" sz="1600" dirty="0">
                <a:solidFill>
                  <a:srgbClr val="296DC0"/>
                </a:solidFill>
              </a:rPr>
              <a:t>CKiD (‘bedside Schwartz’)</a:t>
            </a:r>
          </a:p>
          <a:p>
            <a:pPr marL="176213" indent="-176213">
              <a:buFontTx/>
              <a:buChar char="-"/>
            </a:pPr>
            <a:r>
              <a:rPr lang="en-GB" sz="1600" dirty="0">
                <a:solidFill>
                  <a:srgbClr val="296DC0"/>
                </a:solidFill>
              </a:rPr>
              <a:t>Schwartz-Lyon</a:t>
            </a:r>
          </a:p>
          <a:p>
            <a:pPr marL="176213" indent="-176213">
              <a:buFontTx/>
              <a:buChar char="-"/>
            </a:pPr>
            <a:r>
              <a:rPr lang="en-GB" sz="1600" dirty="0">
                <a:solidFill>
                  <a:srgbClr val="296DC0"/>
                </a:solidFill>
              </a:rPr>
              <a:t>CKiDU25</a:t>
            </a:r>
          </a:p>
          <a:p>
            <a:pPr marL="176213" indent="-176213">
              <a:buFontTx/>
              <a:buChar char="-"/>
            </a:pPr>
            <a:r>
              <a:rPr lang="en-GB" sz="1600" dirty="0">
                <a:solidFill>
                  <a:srgbClr val="296DC0"/>
                </a:solidFill>
              </a:rPr>
              <a:t>Adjusted-creatinine revised Lund-Malmö (LMR18)</a:t>
            </a:r>
          </a:p>
          <a:p>
            <a:pPr marL="176213" indent="-176213">
              <a:buFontTx/>
              <a:buChar char="-"/>
            </a:pPr>
            <a:r>
              <a:rPr lang="en-GB" sz="1600" dirty="0">
                <a:solidFill>
                  <a:srgbClr val="296DC0"/>
                </a:solidFill>
              </a:rPr>
              <a:t>CKD-EPI with age-adjusted creatinine values</a:t>
            </a:r>
          </a:p>
          <a:p>
            <a:pPr marL="176213" indent="-176213">
              <a:buFontTx/>
              <a:buChar char="-"/>
            </a:pPr>
            <a:r>
              <a:rPr lang="en-GB" sz="1600" dirty="0">
                <a:solidFill>
                  <a:srgbClr val="296DC0"/>
                </a:solidFill>
              </a:rPr>
              <a:t>iCARE</a:t>
            </a:r>
          </a:p>
        </p:txBody>
      </p:sp>
      <p:pic>
        <p:nvPicPr>
          <p:cNvPr id="22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0BC51966-EE30-4118-AAB1-B794C6C4DC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124" y="1705827"/>
            <a:ext cx="2933513" cy="2200135"/>
          </a:xfrm>
          <a:prstGeom prst="rect">
            <a:avLst/>
          </a:prstGeom>
        </p:spPr>
      </p:pic>
      <p:pic>
        <p:nvPicPr>
          <p:cNvPr id="33" name="Picture 6">
            <a:extLst>
              <a:ext uri="{FF2B5EF4-FFF2-40B4-BE49-F238E27FC236}">
                <a16:creationId xmlns:a16="http://schemas.microsoft.com/office/drawing/2014/main" id="{1EBFC5F9-7CA1-4370-A523-D85CA2029F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675" y="3979447"/>
            <a:ext cx="2102181" cy="1576636"/>
          </a:xfrm>
          <a:prstGeom prst="rect">
            <a:avLst/>
          </a:prstGeom>
        </p:spPr>
      </p:pic>
      <p:pic>
        <p:nvPicPr>
          <p:cNvPr id="34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84D69B35-C115-4E60-982E-93CF1D179C7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964" y="3979447"/>
            <a:ext cx="2123673" cy="1592755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>
            <a:off x="180183" y="4626416"/>
            <a:ext cx="269475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296DC0"/>
                </a:solidFill>
              </a:rPr>
              <a:t>Q-age polynomials reference values were used to determine SCr/Q</a:t>
            </a:r>
          </a:p>
        </p:txBody>
      </p:sp>
    </p:spTree>
    <p:extLst>
      <p:ext uri="{BB962C8B-B14F-4D97-AF65-F5344CB8AC3E}">
        <p14:creationId xmlns:p14="http://schemas.microsoft.com/office/powerpoint/2010/main" val="286742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182</Words>
  <Application>Microsoft Office PowerPoint</Application>
  <PresentationFormat>Breedbeeld</PresentationFormat>
  <Paragraphs>23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PowerPoint-presentatie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/>
  <cp:lastModifiedBy/>
  <cp:revision>53</cp:revision>
  <dcterms:created xsi:type="dcterms:W3CDTF">2019-06-13T12:30:18Z</dcterms:created>
  <dcterms:modified xsi:type="dcterms:W3CDTF">2022-02-04T08:28:19Z</dcterms:modified>
</cp:coreProperties>
</file>