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89" r:id="rId2"/>
  </p:sldIdLst>
  <p:sldSz cx="12192000" cy="16256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864" userDrawn="1">
          <p15:clr>
            <a:srgbClr val="A4A3A4"/>
          </p15:clr>
        </p15:guide>
        <p15:guide id="6" pos="7680" userDrawn="1">
          <p15:clr>
            <a:srgbClr val="A4A3A4"/>
          </p15:clr>
        </p15:guide>
        <p15:guide id="7" orient="horz" pos="392" userDrawn="1">
          <p15:clr>
            <a:srgbClr val="A4A3A4"/>
          </p15:clr>
        </p15:guide>
        <p15:guide id="10" pos="600" userDrawn="1">
          <p15:clr>
            <a:srgbClr val="A4A3A4"/>
          </p15:clr>
        </p15:guide>
        <p15:guide id="13" orient="horz" pos="4736" userDrawn="1">
          <p15:clr>
            <a:srgbClr val="A4A3A4"/>
          </p15:clr>
        </p15:guide>
        <p15:guide id="14" orient="horz" pos="76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1" autoAdjust="0"/>
    <p:restoredTop sz="80087" autoAdjust="0"/>
  </p:normalViewPr>
  <p:slideViewPr>
    <p:cSldViewPr snapToGrid="0" showGuides="1">
      <p:cViewPr>
        <p:scale>
          <a:sx n="40" d="100"/>
          <a:sy n="40" d="100"/>
        </p:scale>
        <p:origin x="2146" y="86"/>
      </p:cViewPr>
      <p:guideLst>
        <p:guide pos="864"/>
        <p:guide pos="7680"/>
        <p:guide orient="horz" pos="392"/>
        <p:guide pos="600"/>
        <p:guide orient="horz" pos="4736"/>
        <p:guide orient="horz" pos="76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3" d="100"/>
        <a:sy n="83" d="100"/>
      </p:scale>
      <p:origin x="0" y="4560"/>
    </p:cViewPr>
  </p:sorterViewPr>
  <p:gridSpacing cx="38100" cy="3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1101FE7-E580-4757-9384-7E6E9296526F}" type="datetimeFigureOut">
              <a:rPr lang="en-US" smtClean="0"/>
              <a:t>8/6/2021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BFAD363-B090-4B24-9A00-394C310C7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98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E6A5-E20E-41F9-8CEF-3591371E270B}" type="datetimeFigureOut">
              <a:rPr lang="en-US" smtClean="0"/>
              <a:t>8/6/2021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63F00-D64C-463C-958F-2CF6F282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744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E6A5-E20E-41F9-8CEF-3591371E270B}" type="datetimeFigureOut">
              <a:rPr lang="en-US" smtClean="0"/>
              <a:t>8/6/2021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63F00-D64C-463C-958F-2CF6F282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265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E6A5-E20E-41F9-8CEF-3591371E270B}" type="datetimeFigureOut">
              <a:rPr lang="en-US" smtClean="0"/>
              <a:t>8/6/2021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63F00-D64C-463C-958F-2CF6F282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912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E6A5-E20E-41F9-8CEF-3591371E270B}" type="datetimeFigureOut">
              <a:rPr lang="en-US" smtClean="0"/>
              <a:t>8/6/2021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63F00-D64C-463C-958F-2CF6F282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87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E6A5-E20E-41F9-8CEF-3591371E270B}" type="datetimeFigureOut">
              <a:rPr lang="en-US" smtClean="0"/>
              <a:t>8/6/2021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63F00-D64C-463C-958F-2CF6F282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94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E6A5-E20E-41F9-8CEF-3591371E270B}" type="datetimeFigureOut">
              <a:rPr lang="en-US" smtClean="0"/>
              <a:t>8/6/2021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63F00-D64C-463C-958F-2CF6F282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082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E6A5-E20E-41F9-8CEF-3591371E270B}" type="datetimeFigureOut">
              <a:rPr lang="en-US" smtClean="0"/>
              <a:t>8/6/2021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63F00-D64C-463C-958F-2CF6F282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1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E6A5-E20E-41F9-8CEF-3591371E270B}" type="datetimeFigureOut">
              <a:rPr lang="en-US" smtClean="0"/>
              <a:t>8/6/2021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63F00-D64C-463C-958F-2CF6F282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13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E6A5-E20E-41F9-8CEF-3591371E270B}" type="datetimeFigureOut">
              <a:rPr lang="en-US" smtClean="0"/>
              <a:t>8/6/2021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63F00-D64C-463C-958F-2CF6F282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47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E6A5-E20E-41F9-8CEF-3591371E270B}" type="datetimeFigureOut">
              <a:rPr lang="en-US" smtClean="0"/>
              <a:t>8/6/2021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63F00-D64C-463C-958F-2CF6F282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3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E6A5-E20E-41F9-8CEF-3591371E270B}" type="datetimeFigureOut">
              <a:rPr lang="en-US" smtClean="0"/>
              <a:t>8/6/2021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63F00-D64C-463C-958F-2CF6F282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721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BE6A5-E20E-41F9-8CEF-3591371E270B}" type="datetimeFigureOut">
              <a:rPr lang="en-US" smtClean="0"/>
              <a:t>8/6/2021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63F00-D64C-463C-958F-2CF6F282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84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mp4"/><Relationship Id="rId13" Type="http://schemas.microsoft.com/office/2007/relationships/media" Target="../media/media7.mp4"/><Relationship Id="rId18" Type="http://schemas.openxmlformats.org/officeDocument/2006/relationships/video" Target="../media/media9.mp4"/><Relationship Id="rId26" Type="http://schemas.openxmlformats.org/officeDocument/2006/relationships/image" Target="../media/image7.png"/><Relationship Id="rId3" Type="http://schemas.microsoft.com/office/2007/relationships/media" Target="../media/media2.mp4"/><Relationship Id="rId21" Type="http://schemas.openxmlformats.org/officeDocument/2006/relationships/image" Target="../media/image2.png"/><Relationship Id="rId7" Type="http://schemas.microsoft.com/office/2007/relationships/media" Target="../media/media4.mp4"/><Relationship Id="rId12" Type="http://schemas.openxmlformats.org/officeDocument/2006/relationships/video" Target="../media/media6.mp4"/><Relationship Id="rId17" Type="http://schemas.microsoft.com/office/2007/relationships/media" Target="../media/media9.mp4"/><Relationship Id="rId25" Type="http://schemas.openxmlformats.org/officeDocument/2006/relationships/image" Target="../media/image6.png"/><Relationship Id="rId2" Type="http://schemas.openxmlformats.org/officeDocument/2006/relationships/video" Target="../media/media1.mp4"/><Relationship Id="rId16" Type="http://schemas.openxmlformats.org/officeDocument/2006/relationships/video" Target="../media/media8.mp4"/><Relationship Id="rId20" Type="http://schemas.openxmlformats.org/officeDocument/2006/relationships/image" Target="../media/image1.png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microsoft.com/office/2007/relationships/media" Target="../media/media6.mp4"/><Relationship Id="rId24" Type="http://schemas.openxmlformats.org/officeDocument/2006/relationships/image" Target="../media/image5.png"/><Relationship Id="rId5" Type="http://schemas.microsoft.com/office/2007/relationships/media" Target="../media/media3.mp4"/><Relationship Id="rId15" Type="http://schemas.microsoft.com/office/2007/relationships/media" Target="../media/media8.mp4"/><Relationship Id="rId23" Type="http://schemas.openxmlformats.org/officeDocument/2006/relationships/image" Target="../media/image4.png"/><Relationship Id="rId28" Type="http://schemas.openxmlformats.org/officeDocument/2006/relationships/image" Target="../media/image9.png"/><Relationship Id="rId10" Type="http://schemas.openxmlformats.org/officeDocument/2006/relationships/video" Target="../media/media5.mp4"/><Relationship Id="rId19" Type="http://schemas.openxmlformats.org/officeDocument/2006/relationships/slideLayout" Target="../slideLayouts/slideLayout1.xml"/><Relationship Id="rId4" Type="http://schemas.openxmlformats.org/officeDocument/2006/relationships/video" Target="../media/media2.mp4"/><Relationship Id="rId9" Type="http://schemas.microsoft.com/office/2007/relationships/media" Target="../media/media5.mp4"/><Relationship Id="rId14" Type="http://schemas.openxmlformats.org/officeDocument/2006/relationships/video" Target="../media/media7.mp4"/><Relationship Id="rId22" Type="http://schemas.openxmlformats.org/officeDocument/2006/relationships/image" Target="../media/image3.png"/><Relationship Id="rId27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Group 183"/>
          <p:cNvGrpSpPr/>
          <p:nvPr/>
        </p:nvGrpSpPr>
        <p:grpSpPr>
          <a:xfrm>
            <a:off x="952500" y="262668"/>
            <a:ext cx="2083586" cy="3678106"/>
            <a:chOff x="1287071" y="5575325"/>
            <a:chExt cx="2083586" cy="3678106"/>
          </a:xfrm>
        </p:grpSpPr>
        <p:grpSp>
          <p:nvGrpSpPr>
            <p:cNvPr id="185" name="Group 184"/>
            <p:cNvGrpSpPr/>
            <p:nvPr/>
          </p:nvGrpSpPr>
          <p:grpSpPr>
            <a:xfrm>
              <a:off x="1422620" y="5843715"/>
              <a:ext cx="1941384" cy="1645920"/>
              <a:chOff x="965479" y="1665569"/>
              <a:chExt cx="1941384" cy="1645920"/>
            </a:xfrm>
          </p:grpSpPr>
          <p:pic>
            <p:nvPicPr>
              <p:cNvPr id="190" name="f17_zstack_sequence_RGP">
                <a:hlinkClick r:id="" action="ppaction://media"/>
              </p:cNvPr>
              <p:cNvPicPr>
                <a:picLocks noChangeAspect="1"/>
              </p:cNvPicPr>
              <p:nvPr>
                <a:videoFile r:link="rId18"/>
                <p:extLst>
                  <p:ext uri="{DAA4B4D4-6D71-4841-9C94-3DE7FCFB9230}">
                    <p14:media xmlns:p14="http://schemas.microsoft.com/office/powerpoint/2010/main" r:embed="rId17"/>
                  </p:ext>
                </p:extLst>
              </p:nvPr>
            </p:nvPicPr>
            <p:blipFill>
              <a:blip r:embed="rId20"/>
              <a:stretch>
                <a:fillRect/>
              </a:stretch>
            </p:blipFill>
            <p:spPr>
              <a:xfrm>
                <a:off x="1260943" y="1665569"/>
                <a:ext cx="1645920" cy="1645920"/>
              </a:xfrm>
              <a:prstGeom prst="rect">
                <a:avLst/>
              </a:prstGeom>
            </p:spPr>
          </p:pic>
          <p:sp>
            <p:nvSpPr>
              <p:cNvPr id="191" name="TextBox 190"/>
              <p:cNvSpPr txBox="1"/>
              <p:nvPr/>
            </p:nvSpPr>
            <p:spPr>
              <a:xfrm rot="16200000">
                <a:off x="845456" y="2351598"/>
                <a:ext cx="5478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CTL</a:t>
                </a:r>
                <a:endParaRPr lang="en-US" sz="14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6" name="TextBox 185"/>
            <p:cNvSpPr txBox="1"/>
            <p:nvPr/>
          </p:nvSpPr>
          <p:spPr>
            <a:xfrm>
              <a:off x="1287071" y="5575325"/>
              <a:ext cx="29260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2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7" name="Group 186"/>
            <p:cNvGrpSpPr/>
            <p:nvPr/>
          </p:nvGrpSpPr>
          <p:grpSpPr>
            <a:xfrm>
              <a:off x="1431329" y="7607511"/>
              <a:ext cx="1939328" cy="1645920"/>
              <a:chOff x="1431329" y="7607511"/>
              <a:chExt cx="1939328" cy="1645920"/>
            </a:xfrm>
          </p:grpSpPr>
          <p:sp>
            <p:nvSpPr>
              <p:cNvPr id="188" name="TextBox 187"/>
              <p:cNvSpPr txBox="1"/>
              <p:nvPr/>
            </p:nvSpPr>
            <p:spPr>
              <a:xfrm rot="16200000">
                <a:off x="1008717" y="8276582"/>
                <a:ext cx="115300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FILIP1L KD</a:t>
                </a:r>
                <a:endParaRPr lang="en-US" sz="14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89" name="f21_zstacksequence_w.contrast_RGP">
                <a:hlinkClick r:id="" action="ppaction://media"/>
              </p:cNvPr>
              <p:cNvPicPr>
                <a:picLocks noChangeAspect="1"/>
              </p:cNvPicPr>
              <p:nvPr>
                <a:videoFile r:link="rId16"/>
                <p:extLst>
                  <p:ext uri="{DAA4B4D4-6D71-4841-9C94-3DE7FCFB9230}">
                    <p14:media xmlns:p14="http://schemas.microsoft.com/office/powerpoint/2010/main" r:embed="rId15"/>
                  </p:ext>
                </p:extLst>
              </p:nvPr>
            </p:nvPicPr>
            <p:blipFill>
              <a:blip r:embed="rId21"/>
              <a:stretch>
                <a:fillRect/>
              </a:stretch>
            </p:blipFill>
            <p:spPr>
              <a:xfrm>
                <a:off x="1724737" y="7607511"/>
                <a:ext cx="1645920" cy="1645920"/>
              </a:xfrm>
              <a:prstGeom prst="rect">
                <a:avLst/>
              </a:prstGeom>
            </p:spPr>
          </p:pic>
        </p:grpSp>
      </p:grpSp>
      <p:grpSp>
        <p:nvGrpSpPr>
          <p:cNvPr id="22" name="Group 21"/>
          <p:cNvGrpSpPr/>
          <p:nvPr/>
        </p:nvGrpSpPr>
        <p:grpSpPr>
          <a:xfrm>
            <a:off x="885791" y="4422780"/>
            <a:ext cx="6106086" cy="3821339"/>
            <a:chOff x="885791" y="5529678"/>
            <a:chExt cx="6106086" cy="3821339"/>
          </a:xfrm>
        </p:grpSpPr>
        <p:sp>
          <p:nvSpPr>
            <p:cNvPr id="199" name="TextBox 198"/>
            <p:cNvSpPr txBox="1"/>
            <p:nvPr/>
          </p:nvSpPr>
          <p:spPr>
            <a:xfrm>
              <a:off x="885791" y="5529678"/>
              <a:ext cx="960624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2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1387815" y="5685782"/>
              <a:ext cx="5604062" cy="3665235"/>
              <a:chOff x="497018" y="12195971"/>
              <a:chExt cx="5604062" cy="3665235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497018" y="12195971"/>
                <a:ext cx="1645921" cy="3664108"/>
                <a:chOff x="497018" y="12195971"/>
                <a:chExt cx="1645921" cy="3664108"/>
              </a:xfrm>
            </p:grpSpPr>
            <p:sp>
              <p:nvSpPr>
                <p:cNvPr id="252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773368" y="12195971"/>
                  <a:ext cx="1093221" cy="36686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143435" tIns="71718" rIns="143435" bIns="71718" anchor="t" anchorCtr="0"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1255"/>
                    </a:spcAft>
                  </a:pPr>
                  <a:r>
                    <a:rPr lang="en-US" sz="1400" b="1" dirty="0"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CTL</a:t>
                  </a:r>
                </a:p>
              </p:txBody>
            </p:sp>
            <p:grpSp>
              <p:nvGrpSpPr>
                <p:cNvPr id="253" name="Group 252"/>
                <p:cNvGrpSpPr/>
                <p:nvPr/>
              </p:nvGrpSpPr>
              <p:grpSpPr>
                <a:xfrm>
                  <a:off x="497018" y="12519496"/>
                  <a:ext cx="1645921" cy="3340583"/>
                  <a:chOff x="684199" y="9087540"/>
                  <a:chExt cx="1645921" cy="3340583"/>
                </a:xfrm>
              </p:grpSpPr>
              <p:pic>
                <p:nvPicPr>
                  <p:cNvPr id="254" name="112020_PM_CS3-1_f12_RG_videosequence">
                    <a:hlinkClick r:id="" action="ppaction://media"/>
                  </p:cNvPr>
                  <p:cNvPicPr>
                    <a:picLocks noChangeAspect="1"/>
                  </p:cNvPicPr>
                  <p:nvPr>
                    <a:videoFile r:link="rId12"/>
                    <p:extLst>
                      <p:ext uri="{DAA4B4D4-6D71-4841-9C94-3DE7FCFB9230}">
                        <p14:media xmlns:p14="http://schemas.microsoft.com/office/powerpoint/2010/main" r:embed="rId11"/>
                      </p:ext>
                    </p:extLst>
                  </p:nvPr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684200" y="9087540"/>
                    <a:ext cx="1645920" cy="1645920"/>
                  </a:xfrm>
                  <a:prstGeom prst="rect">
                    <a:avLst/>
                  </a:prstGeom>
                </p:spPr>
              </p:pic>
              <p:pic>
                <p:nvPicPr>
                  <p:cNvPr id="255" name="112020_PM_CS3-1_f12_RGP_videosequence">
                    <a:hlinkClick r:id="" action="ppaction://media"/>
                  </p:cNvPr>
                  <p:cNvPicPr>
                    <a:picLocks noChangeAspect="1"/>
                  </p:cNvPicPr>
                  <p:nvPr>
                    <a:videoFile r:link="rId14"/>
                    <p:extLst>
                      <p:ext uri="{DAA4B4D4-6D71-4841-9C94-3DE7FCFB9230}">
                        <p14:media xmlns:p14="http://schemas.microsoft.com/office/powerpoint/2010/main" r:embed="rId13"/>
                      </p:ext>
                    </p:extLst>
                  </p:nvPr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684199" y="10782203"/>
                    <a:ext cx="1645920" cy="164592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9" name="Group 38"/>
              <p:cNvGrpSpPr/>
              <p:nvPr/>
            </p:nvGrpSpPr>
            <p:grpSpPr>
              <a:xfrm>
                <a:off x="2229686" y="12202294"/>
                <a:ext cx="1840499" cy="3658912"/>
                <a:chOff x="2229686" y="12202294"/>
                <a:chExt cx="1840499" cy="3658912"/>
              </a:xfrm>
            </p:grpSpPr>
            <p:sp>
              <p:nvSpPr>
                <p:cNvPr id="24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229686" y="12202294"/>
                  <a:ext cx="1840499" cy="39444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143435" tIns="71718" rIns="143435" bIns="71718" anchor="t" anchorCtr="0"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1255"/>
                    </a:spcAft>
                  </a:pPr>
                  <a:r>
                    <a:rPr lang="en-US" sz="1400" b="1" dirty="0"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FILIP1L KD</a:t>
                  </a:r>
                </a:p>
              </p:txBody>
            </p:sp>
            <p:grpSp>
              <p:nvGrpSpPr>
                <p:cNvPr id="249" name="Group 248"/>
                <p:cNvGrpSpPr/>
                <p:nvPr/>
              </p:nvGrpSpPr>
              <p:grpSpPr>
                <a:xfrm>
                  <a:off x="2327459" y="12519496"/>
                  <a:ext cx="1645920" cy="3341710"/>
                  <a:chOff x="2514640" y="9087540"/>
                  <a:chExt cx="1645920" cy="3341710"/>
                </a:xfrm>
              </p:grpSpPr>
              <p:pic>
                <p:nvPicPr>
                  <p:cNvPr id="250" name="112520_AM_F6-2_f00_RG_videosequence">
                    <a:hlinkClick r:id="" action="ppaction://media"/>
                  </p:cNvPr>
                  <p:cNvPicPr>
                    <a:picLocks noChangeAspect="1"/>
                  </p:cNvPicPr>
                  <p:nvPr>
                    <a:videoFile r:link="rId8"/>
                    <p:extLst>
                      <p:ext uri="{DAA4B4D4-6D71-4841-9C94-3DE7FCFB9230}">
                        <p14:media xmlns:p14="http://schemas.microsoft.com/office/powerpoint/2010/main" r:embed="rId7"/>
                      </p:ext>
                    </p:extLst>
                  </p:nvPr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2514640" y="9087540"/>
                    <a:ext cx="1645920" cy="1645920"/>
                  </a:xfrm>
                  <a:prstGeom prst="rect">
                    <a:avLst/>
                  </a:prstGeom>
                </p:spPr>
              </p:pic>
              <p:pic>
                <p:nvPicPr>
                  <p:cNvPr id="251" name="112520_AM_F6-2_f00_RGP_videosequence">
                    <a:hlinkClick r:id="" action="ppaction://media"/>
                  </p:cNvPr>
                  <p:cNvPicPr>
                    <a:picLocks noChangeAspect="1"/>
                  </p:cNvPicPr>
                  <p:nvPr>
                    <a:videoFile r:link="rId10"/>
                    <p:extLst>
                      <p:ext uri="{DAA4B4D4-6D71-4841-9C94-3DE7FCFB9230}">
                        <p14:media xmlns:p14="http://schemas.microsoft.com/office/powerpoint/2010/main" r:embed="rId9"/>
                      </p:ext>
                    </p:extLst>
                  </p:nvPr>
                </p:nvPicPr>
                <p:blipFill>
                  <a:blip r:embed="rId25"/>
                  <a:stretch>
                    <a:fillRect/>
                  </a:stretch>
                </p:blipFill>
                <p:spPr>
                  <a:xfrm>
                    <a:off x="2514640" y="10783330"/>
                    <a:ext cx="1645920" cy="164592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40" name="Group 39"/>
              <p:cNvGrpSpPr/>
              <p:nvPr/>
            </p:nvGrpSpPr>
            <p:grpSpPr>
              <a:xfrm>
                <a:off x="3891526" y="12202146"/>
                <a:ext cx="2209554" cy="3659022"/>
                <a:chOff x="3891526" y="12202146"/>
                <a:chExt cx="2209554" cy="3659022"/>
              </a:xfrm>
            </p:grpSpPr>
            <p:sp>
              <p:nvSpPr>
                <p:cNvPr id="239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3891526" y="12202146"/>
                  <a:ext cx="2209554" cy="35965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143435" tIns="71718" rIns="143435" bIns="71718" anchor="t" anchorCtr="0"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1255"/>
                    </a:spcAft>
                  </a:pPr>
                  <a:r>
                    <a:rPr lang="en-US" sz="1400" b="1" dirty="0"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FILIP1L </a:t>
                  </a:r>
                  <a:r>
                    <a:rPr lang="en-US" sz="1400" b="1" dirty="0" smtClean="0"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KD-Prolonged</a:t>
                  </a:r>
                  <a:endParaRPr lang="en-US" sz="1400" b="1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45" name="Group 244"/>
                <p:cNvGrpSpPr/>
                <p:nvPr/>
              </p:nvGrpSpPr>
              <p:grpSpPr>
                <a:xfrm>
                  <a:off x="4172647" y="12517075"/>
                  <a:ext cx="1646486" cy="3344093"/>
                  <a:chOff x="4359828" y="9085119"/>
                  <a:chExt cx="1646486" cy="3344093"/>
                </a:xfrm>
              </p:grpSpPr>
              <p:pic>
                <p:nvPicPr>
                  <p:cNvPr id="246" name="112420_AM_f6-P_f37_videosequenceRG">
                    <a:hlinkClick r:id="" action="ppaction://media"/>
                  </p:cNvPr>
                  <p:cNvPicPr>
                    <a:picLocks noChangeAspect="1"/>
                  </p:cNvPicPr>
                  <p:nvPr>
                    <a:videoFile r:link="rId4"/>
                    <p:extLst>
                      <p:ext uri="{DAA4B4D4-6D71-4841-9C94-3DE7FCFB9230}">
                        <p14:media xmlns:p14="http://schemas.microsoft.com/office/powerpoint/2010/main" r:embed="rId3"/>
                      </p:ext>
                    </p:extLst>
                  </p:nvPr>
                </p:nvPicPr>
                <p:blipFill>
                  <a:blip r:embed="rId26"/>
                  <a:stretch>
                    <a:fillRect/>
                  </a:stretch>
                </p:blipFill>
                <p:spPr>
                  <a:xfrm>
                    <a:off x="4359828" y="9085119"/>
                    <a:ext cx="1645920" cy="1645920"/>
                  </a:xfrm>
                  <a:prstGeom prst="rect">
                    <a:avLst/>
                  </a:prstGeom>
                </p:spPr>
              </p:pic>
              <p:pic>
                <p:nvPicPr>
                  <p:cNvPr id="247" name="112420_AM_f6-P_f37_videosequenceRGP">
                    <a:hlinkClick r:id="" action="ppaction://media"/>
                  </p:cNvPr>
                  <p:cNvPicPr>
                    <a:picLocks noChangeAspect="1"/>
                  </p:cNvPicPr>
                  <p:nvPr>
                    <a:videoFile r:link="rId6"/>
                    <p:extLst>
                      <p:ext uri="{DAA4B4D4-6D71-4841-9C94-3DE7FCFB9230}">
                        <p14:media xmlns:p14="http://schemas.microsoft.com/office/powerpoint/2010/main" r:embed="rId5"/>
                      </p:ext>
                    </p:extLst>
                  </p:nvPr>
                </p:nvPicPr>
                <p:blipFill>
                  <a:blip r:embed="rId27"/>
                  <a:stretch>
                    <a:fillRect/>
                  </a:stretch>
                </p:blipFill>
                <p:spPr>
                  <a:xfrm>
                    <a:off x="4360394" y="10783292"/>
                    <a:ext cx="1645920" cy="1645920"/>
                  </a:xfrm>
                  <a:prstGeom prst="rect">
                    <a:avLst/>
                  </a:prstGeom>
                </p:spPr>
              </p:pic>
            </p:grpSp>
          </p:grpSp>
        </p:grpSp>
      </p:grpSp>
      <p:sp>
        <p:nvSpPr>
          <p:cNvPr id="257" name="TextBox 256"/>
          <p:cNvSpPr txBox="1"/>
          <p:nvPr/>
        </p:nvSpPr>
        <p:spPr>
          <a:xfrm>
            <a:off x="10274300" y="161948"/>
            <a:ext cx="1796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Videos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392015" y="13004747"/>
            <a:ext cx="11429869" cy="138499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(A-B)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Time-lapse imaging of Caco2 clones that were incubated with SPY-595 DNA and SPY-650-tubulin fluorescent dyes.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Videos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vertical z-stack images (from bottom to top of cell clusters) of control and FILIP1L knockdown clones are shown. A total of six z-stacks with a step size of 1.7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(total thickness=10.2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 was imaged. Scale bar = 50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Videos of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mitotic progression in control and FILIP1L knockdown clones. FILIP1L knockdown clones exhibiting prolonged cytokinesis are also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shown. The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lower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column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videos show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fluorescent images combined with phase contrast. Time is designated in the upper right (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hr:min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). Scale bar = 20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Time-lapse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imaging of HEK293 cells transfected with FILIP1L-eGFP and mCherry-PFDN1.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Merged video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shown. Time is designated in the upper left (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hr:min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Scale bar = 10 µm.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2" name="Group 331"/>
          <p:cNvGrpSpPr/>
          <p:nvPr/>
        </p:nvGrpSpPr>
        <p:grpSpPr>
          <a:xfrm>
            <a:off x="-48126" y="8367701"/>
            <a:ext cx="4451684" cy="3830680"/>
            <a:chOff x="2334688" y="7886198"/>
            <a:chExt cx="4451684" cy="3830680"/>
          </a:xfrm>
        </p:grpSpPr>
        <p:sp>
          <p:nvSpPr>
            <p:cNvPr id="334" name="TextBox 333">
              <a:extLst>
                <a:ext uri="{FF2B5EF4-FFF2-40B4-BE49-F238E27FC236}">
                  <a16:creationId xmlns:a16="http://schemas.microsoft.com/office/drawing/2014/main" id="{BC682132-D7BE-4064-B3E1-252FD61866CD}"/>
                </a:ext>
              </a:extLst>
            </p:cNvPr>
            <p:cNvSpPr txBox="1"/>
            <p:nvPr/>
          </p:nvSpPr>
          <p:spPr>
            <a:xfrm>
              <a:off x="3330515" y="8277543"/>
              <a:ext cx="27214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2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35" name="Straight Connector 334"/>
            <p:cNvCxnSpPr/>
            <p:nvPr/>
          </p:nvCxnSpPr>
          <p:spPr>
            <a:xfrm>
              <a:off x="2334688" y="7886198"/>
              <a:ext cx="530352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6" name="finalmergedsequence">
              <a:hlinkClick r:id="" action="ppaction://media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28"/>
            <a:stretch>
              <a:fillRect/>
            </a:stretch>
          </p:blipFill>
          <p:spPr>
            <a:xfrm>
              <a:off x="3776472" y="8706978"/>
              <a:ext cx="3009900" cy="3009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9034503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  <p:par>
              <p:cTn id="3"/>
            </p:par>
            <p:video>
              <p:cMediaNode vol="80000">
                <p:cTn id="4" fill="hold" display="0">
                  <p:stCondLst>
                    <p:cond delay="indefinite"/>
                  </p:stCondLst>
                </p:cTn>
                <p:tgtEl>
                  <p:spTgt spid="190"/>
                </p:tgtEl>
              </p:cMediaNode>
            </p:video>
            <p:video>
              <p:cMediaNode vol="80000">
                <p:cTn id="5" fill="hold" display="0">
                  <p:stCondLst>
                    <p:cond delay="indefinite"/>
                  </p:stCondLst>
                </p:cTn>
                <p:tgtEl>
                  <p:spTgt spid="189"/>
                </p:tgtEl>
              </p:cMediaNode>
            </p:video>
            <p:video>
              <p:cMediaNode vol="80000">
                <p:cTn id="6" fill="hold" display="0">
                  <p:stCondLst>
                    <p:cond delay="indefinite"/>
                  </p:stCondLst>
                </p:cTn>
                <p:tgtEl>
                  <p:spTgt spid="254"/>
                </p:tgtEl>
              </p:cMediaNode>
            </p:video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55"/>
                </p:tgtEl>
              </p:cMediaNode>
            </p:video>
            <p:video>
              <p:cMediaNode vol="80000">
                <p:cTn id="8" fill="hold" display="0">
                  <p:stCondLst>
                    <p:cond delay="indefinite"/>
                  </p:stCondLst>
                </p:cTn>
                <p:tgtEl>
                  <p:spTgt spid="250"/>
                </p:tgtEl>
              </p:cMediaNode>
            </p:video>
            <p:video>
              <p:cMediaNode vol="80000">
                <p:cTn id="9" fill="hold" display="0">
                  <p:stCondLst>
                    <p:cond delay="indefinite"/>
                  </p:stCondLst>
                </p:cTn>
                <p:tgtEl>
                  <p:spTgt spid="251"/>
                </p:tgtEl>
              </p:cMediaNode>
            </p:video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246"/>
                </p:tgtEl>
              </p:cMediaNode>
            </p:video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47"/>
                </p:tgtEl>
              </p:cMediaNode>
            </p:video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3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10038</TotalTime>
  <Words>171</Words>
  <Application>Microsoft Office PowerPoint</Application>
  <PresentationFormat>Custom</PresentationFormat>
  <Paragraphs>10</Paragraphs>
  <Slides>1</Slides>
  <Notes>0</Notes>
  <HiddenSlides>0</HiddenSlides>
  <MMClips>9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UMDNJ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Kwon, Mi Jung</dc:creator>
  <cp:lastModifiedBy>Kwon, Mi Jung</cp:lastModifiedBy>
  <cp:revision>331</cp:revision>
  <cp:lastPrinted>2021-06-16T13:50:42Z</cp:lastPrinted>
  <dcterms:created xsi:type="dcterms:W3CDTF">2020-03-05T15:28:10Z</dcterms:created>
  <dcterms:modified xsi:type="dcterms:W3CDTF">2021-08-06T16:34:25Z</dcterms:modified>
</cp:coreProperties>
</file>