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69" r:id="rId2"/>
    <p:sldId id="270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3" userDrawn="1">
          <p15:clr>
            <a:srgbClr val="A4A3A4"/>
          </p15:clr>
        </p15:guide>
        <p15:guide id="2" pos="1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1B931E"/>
    <a:srgbClr val="5CFF5B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42" autoAdjust="0"/>
    <p:restoredTop sz="94008"/>
  </p:normalViewPr>
  <p:slideViewPr>
    <p:cSldViewPr snapToGrid="0">
      <p:cViewPr>
        <p:scale>
          <a:sx n="400" d="100"/>
          <a:sy n="400" d="100"/>
        </p:scale>
        <p:origin x="396" y="-12372"/>
      </p:cViewPr>
      <p:guideLst>
        <p:guide orient="horz" pos="703"/>
        <p:guide pos="164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62" d="100"/>
          <a:sy n="162" d="100"/>
        </p:scale>
        <p:origin x="-3040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3DAB7-0CAD-3E4F-8154-074E7C2E5027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8BCA4B-DC4F-8249-BDB3-E42CF5ED4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9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889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224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719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899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735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63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62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46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73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380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652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18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png"/><Relationship Id="rId7" Type="http://schemas.openxmlformats.org/officeDocument/2006/relationships/image" Target="../media/image6.tif"/><Relationship Id="rId12" Type="http://schemas.openxmlformats.org/officeDocument/2006/relationships/image" Target="../media/image1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"/><Relationship Id="rId11" Type="http://schemas.openxmlformats.org/officeDocument/2006/relationships/image" Target="../media/image10.emf"/><Relationship Id="rId5" Type="http://schemas.openxmlformats.org/officeDocument/2006/relationships/image" Target="../media/image4.tif"/><Relationship Id="rId10" Type="http://schemas.openxmlformats.org/officeDocument/2006/relationships/image" Target="../media/image9.emf"/><Relationship Id="rId4" Type="http://schemas.openxmlformats.org/officeDocument/2006/relationships/image" Target="../media/image3.tif"/><Relationship Id="rId9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320" y="25767"/>
            <a:ext cx="3105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Arial"/>
                <a:cs typeface="Arial"/>
              </a:rPr>
              <a:t>Supplementary Figure 3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470319" y="2356930"/>
            <a:ext cx="24954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latin typeface="Arial"/>
                <a:cs typeface="Arial"/>
              </a:rPr>
              <a:t>*</a:t>
            </a:r>
          </a:p>
        </p:txBody>
      </p:sp>
      <p:pic>
        <p:nvPicPr>
          <p:cNvPr id="37" name="Picture 36" descr="Day13MorpheusJan2019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" t="809" r="25490" b="90549"/>
          <a:stretch/>
        </p:blipFill>
        <p:spPr>
          <a:xfrm>
            <a:off x="452407" y="4641908"/>
            <a:ext cx="1927778" cy="23801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2903005" y="-102438"/>
            <a:ext cx="654323" cy="5410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800" i="1" dirty="0">
                <a:solidFill>
                  <a:srgbClr val="FF0000"/>
                </a:solidFill>
                <a:latin typeface="Arial"/>
                <a:cs typeface="Arial"/>
              </a:rPr>
              <a:t>CXCL9</a:t>
            </a:r>
          </a:p>
          <a:p>
            <a:pPr>
              <a:lnSpc>
                <a:spcPct val="140000"/>
              </a:lnSpc>
            </a:pPr>
            <a:r>
              <a:rPr lang="en-US" sz="800" i="1" dirty="0">
                <a:latin typeface="Arial"/>
                <a:cs typeface="Arial"/>
              </a:rPr>
              <a:t>CXCL10</a:t>
            </a:r>
          </a:p>
          <a:p>
            <a:pPr>
              <a:lnSpc>
                <a:spcPct val="140000"/>
              </a:lnSpc>
            </a:pPr>
            <a:r>
              <a:rPr lang="en-US" sz="800" i="1" dirty="0">
                <a:latin typeface="Arial"/>
                <a:cs typeface="Arial"/>
              </a:rPr>
              <a:t>CXCL1</a:t>
            </a:r>
          </a:p>
          <a:p>
            <a:pPr>
              <a:lnSpc>
                <a:spcPct val="140000"/>
              </a:lnSpc>
            </a:pPr>
            <a:r>
              <a:rPr lang="en-US" sz="800" i="1" dirty="0">
                <a:latin typeface="Arial"/>
                <a:cs typeface="Arial"/>
              </a:rPr>
              <a:t>CCL2</a:t>
            </a:r>
          </a:p>
          <a:p>
            <a:pPr>
              <a:lnSpc>
                <a:spcPct val="140000"/>
              </a:lnSpc>
            </a:pPr>
            <a:r>
              <a:rPr lang="en-US" sz="800" i="1" dirty="0">
                <a:solidFill>
                  <a:srgbClr val="FF0000"/>
                </a:solidFill>
                <a:latin typeface="Arial"/>
                <a:cs typeface="Arial"/>
              </a:rPr>
              <a:t>CCL5</a:t>
            </a:r>
          </a:p>
          <a:p>
            <a:pPr>
              <a:lnSpc>
                <a:spcPct val="140000"/>
              </a:lnSpc>
            </a:pPr>
            <a:r>
              <a:rPr lang="en-US" sz="800" i="1" dirty="0">
                <a:solidFill>
                  <a:srgbClr val="000000"/>
                </a:solidFill>
                <a:latin typeface="Arial"/>
                <a:cs typeface="Arial"/>
              </a:rPr>
              <a:t>TGFB1</a:t>
            </a:r>
          </a:p>
          <a:p>
            <a:pPr>
              <a:lnSpc>
                <a:spcPct val="140000"/>
              </a:lnSpc>
            </a:pPr>
            <a:r>
              <a:rPr lang="en-US" sz="800" i="1" dirty="0">
                <a:solidFill>
                  <a:srgbClr val="000000"/>
                </a:solidFill>
                <a:latin typeface="Arial"/>
                <a:cs typeface="Arial"/>
              </a:rPr>
              <a:t>IL10</a:t>
            </a:r>
          </a:p>
          <a:p>
            <a:pPr>
              <a:lnSpc>
                <a:spcPct val="140000"/>
              </a:lnSpc>
            </a:pPr>
            <a:r>
              <a:rPr lang="en-US" sz="800" i="1" dirty="0">
                <a:latin typeface="Arial"/>
                <a:cs typeface="Arial"/>
              </a:rPr>
              <a:t>IL6</a:t>
            </a:r>
          </a:p>
          <a:p>
            <a:pPr>
              <a:lnSpc>
                <a:spcPct val="140000"/>
              </a:lnSpc>
            </a:pPr>
            <a:r>
              <a:rPr lang="en-US" sz="800" i="1" dirty="0">
                <a:latin typeface="Arial"/>
                <a:cs typeface="Arial"/>
              </a:rPr>
              <a:t>IFNG</a:t>
            </a:r>
          </a:p>
          <a:p>
            <a:pPr>
              <a:lnSpc>
                <a:spcPct val="140000"/>
              </a:lnSpc>
            </a:pPr>
            <a:r>
              <a:rPr lang="en-US" sz="800" i="1" dirty="0">
                <a:latin typeface="Arial"/>
                <a:cs typeface="Arial"/>
              </a:rPr>
              <a:t>TNFA</a:t>
            </a:r>
          </a:p>
          <a:p>
            <a:pPr>
              <a:lnSpc>
                <a:spcPct val="140000"/>
              </a:lnSpc>
            </a:pPr>
            <a:r>
              <a:rPr lang="en-US" sz="800" i="1" dirty="0">
                <a:latin typeface="Arial"/>
                <a:cs typeface="Arial"/>
              </a:rPr>
              <a:t>IRF7</a:t>
            </a:r>
          </a:p>
          <a:p>
            <a:pPr>
              <a:lnSpc>
                <a:spcPct val="140000"/>
              </a:lnSpc>
            </a:pPr>
            <a:r>
              <a:rPr lang="en-US" sz="800" i="1" dirty="0">
                <a:latin typeface="Arial"/>
                <a:cs typeface="Arial"/>
              </a:rPr>
              <a:t>MX1</a:t>
            </a:r>
          </a:p>
          <a:p>
            <a:pPr>
              <a:lnSpc>
                <a:spcPct val="140000"/>
              </a:lnSpc>
            </a:pPr>
            <a:r>
              <a:rPr lang="en-US" sz="800" i="1" dirty="0">
                <a:latin typeface="Arial"/>
                <a:cs typeface="Arial"/>
              </a:rPr>
              <a:t>ISG15</a:t>
            </a:r>
          </a:p>
          <a:p>
            <a:pPr>
              <a:lnSpc>
                <a:spcPct val="140000"/>
              </a:lnSpc>
            </a:pPr>
            <a:r>
              <a:rPr lang="en-US" sz="800" i="1" dirty="0">
                <a:latin typeface="Arial"/>
                <a:cs typeface="Arial"/>
              </a:rPr>
              <a:t>OASL</a:t>
            </a:r>
          </a:p>
          <a:p>
            <a:pPr>
              <a:lnSpc>
                <a:spcPct val="140000"/>
              </a:lnSpc>
            </a:pPr>
            <a:r>
              <a:rPr lang="en-US" sz="800" i="1" dirty="0">
                <a:latin typeface="Arial"/>
                <a:cs typeface="Arial"/>
              </a:rPr>
              <a:t>PDGF2</a:t>
            </a:r>
          </a:p>
          <a:p>
            <a:pPr>
              <a:lnSpc>
                <a:spcPct val="140000"/>
              </a:lnSpc>
            </a:pPr>
            <a:r>
              <a:rPr lang="en-US" sz="800" i="1" dirty="0">
                <a:solidFill>
                  <a:srgbClr val="000000"/>
                </a:solidFill>
                <a:latin typeface="Arial"/>
                <a:cs typeface="Arial"/>
              </a:rPr>
              <a:t>FGFR1</a:t>
            </a:r>
          </a:p>
          <a:p>
            <a:pPr>
              <a:lnSpc>
                <a:spcPct val="140000"/>
              </a:lnSpc>
            </a:pPr>
            <a:r>
              <a:rPr lang="en-US" sz="800" i="1" dirty="0">
                <a:latin typeface="Arial"/>
                <a:cs typeface="Arial"/>
              </a:rPr>
              <a:t>FGFR2</a:t>
            </a:r>
          </a:p>
          <a:p>
            <a:pPr>
              <a:lnSpc>
                <a:spcPct val="140000"/>
              </a:lnSpc>
            </a:pPr>
            <a:r>
              <a:rPr lang="en-US" sz="800" i="1" dirty="0">
                <a:latin typeface="Arial"/>
                <a:cs typeface="Arial"/>
              </a:rPr>
              <a:t>FGFR3</a:t>
            </a:r>
          </a:p>
          <a:p>
            <a:pPr>
              <a:lnSpc>
                <a:spcPct val="140000"/>
              </a:lnSpc>
            </a:pPr>
            <a:r>
              <a:rPr lang="en-US" sz="800" i="1" dirty="0">
                <a:latin typeface="Arial"/>
                <a:cs typeface="Arial"/>
              </a:rPr>
              <a:t>IGF1</a:t>
            </a:r>
          </a:p>
          <a:p>
            <a:pPr>
              <a:lnSpc>
                <a:spcPct val="140000"/>
              </a:lnSpc>
            </a:pPr>
            <a:r>
              <a:rPr lang="en-US" sz="800" i="1" dirty="0">
                <a:latin typeface="Arial"/>
                <a:cs typeface="Arial"/>
              </a:rPr>
              <a:t>FGF2</a:t>
            </a:r>
          </a:p>
          <a:p>
            <a:pPr>
              <a:lnSpc>
                <a:spcPct val="140000"/>
              </a:lnSpc>
            </a:pPr>
            <a:r>
              <a:rPr lang="en-US" sz="800" i="1" dirty="0">
                <a:latin typeface="Arial"/>
                <a:cs typeface="Arial"/>
              </a:rPr>
              <a:t>FAS</a:t>
            </a:r>
          </a:p>
          <a:p>
            <a:pPr>
              <a:lnSpc>
                <a:spcPct val="140000"/>
              </a:lnSpc>
            </a:pPr>
            <a:r>
              <a:rPr lang="en-US" sz="800" i="1" dirty="0">
                <a:latin typeface="Arial"/>
                <a:cs typeface="Arial"/>
              </a:rPr>
              <a:t>FASLG</a:t>
            </a:r>
          </a:p>
          <a:p>
            <a:pPr>
              <a:lnSpc>
                <a:spcPct val="140000"/>
              </a:lnSpc>
            </a:pPr>
            <a:r>
              <a:rPr lang="en-US" sz="800" i="1" dirty="0">
                <a:latin typeface="Arial"/>
                <a:cs typeface="Arial"/>
              </a:rPr>
              <a:t>TNFSF10</a:t>
            </a:r>
          </a:p>
          <a:p>
            <a:pPr>
              <a:lnSpc>
                <a:spcPct val="140000"/>
              </a:lnSpc>
            </a:pPr>
            <a:r>
              <a:rPr lang="en-US" sz="800" i="1" dirty="0">
                <a:solidFill>
                  <a:srgbClr val="FF0000"/>
                </a:solidFill>
                <a:latin typeface="Arial"/>
                <a:cs typeface="Arial"/>
              </a:rPr>
              <a:t>PD-L1</a:t>
            </a:r>
          </a:p>
          <a:p>
            <a:pPr>
              <a:lnSpc>
                <a:spcPct val="140000"/>
              </a:lnSpc>
            </a:pPr>
            <a:r>
              <a:rPr lang="en-US" sz="800" i="1" dirty="0">
                <a:latin typeface="Arial"/>
                <a:cs typeface="Arial"/>
              </a:rPr>
              <a:t>PD-L2</a:t>
            </a:r>
          </a:p>
          <a:p>
            <a:pPr>
              <a:lnSpc>
                <a:spcPct val="140000"/>
              </a:lnSpc>
            </a:pPr>
            <a:r>
              <a:rPr lang="en-US" sz="800" i="1" dirty="0">
                <a:latin typeface="Arial"/>
                <a:cs typeface="Arial"/>
              </a:rPr>
              <a:t>PDCD1</a:t>
            </a:r>
          </a:p>
          <a:p>
            <a:pPr>
              <a:lnSpc>
                <a:spcPct val="140000"/>
              </a:lnSpc>
            </a:pPr>
            <a:r>
              <a:rPr lang="en-US" sz="800" i="1" dirty="0">
                <a:latin typeface="Arial"/>
                <a:cs typeface="Arial"/>
              </a:rPr>
              <a:t>VEGFA</a:t>
            </a:r>
          </a:p>
          <a:p>
            <a:pPr>
              <a:lnSpc>
                <a:spcPct val="140000"/>
              </a:lnSpc>
            </a:pPr>
            <a:r>
              <a:rPr lang="en-US" sz="800" i="1" dirty="0">
                <a:latin typeface="Arial"/>
                <a:cs typeface="Arial"/>
              </a:rPr>
              <a:t>VEGFB</a:t>
            </a:r>
          </a:p>
          <a:p>
            <a:endParaRPr lang="en-US" sz="800" i="1" dirty="0">
              <a:latin typeface="Arial"/>
              <a:cs typeface="Arial"/>
            </a:endParaRPr>
          </a:p>
          <a:p>
            <a:endParaRPr lang="en-US" sz="800" i="1" dirty="0">
              <a:latin typeface="Arial"/>
              <a:cs typeface="Arial"/>
            </a:endParaRPr>
          </a:p>
          <a:p>
            <a:endParaRPr lang="en-US" sz="800" i="1" dirty="0">
              <a:latin typeface="Arial"/>
              <a:cs typeface="Arial"/>
            </a:endParaRPr>
          </a:p>
          <a:p>
            <a:endParaRPr lang="en-US" sz="800" i="1" dirty="0">
              <a:latin typeface="Arial"/>
              <a:cs typeface="Arial"/>
            </a:endParaRPr>
          </a:p>
        </p:txBody>
      </p:sp>
      <p:pic>
        <p:nvPicPr>
          <p:cNvPr id="2" name="Picture 1" descr="Day18Morpheu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40" r="2315"/>
          <a:stretch/>
        </p:blipFill>
        <p:spPr>
          <a:xfrm>
            <a:off x="524810" y="2874844"/>
            <a:ext cx="4880924" cy="163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 flipH="1" flipV="1">
            <a:off x="530762" y="2891559"/>
            <a:ext cx="1985" cy="1025456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200000">
            <a:off x="79654" y="3262792"/>
            <a:ext cx="6394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/>
                <a:cs typeface="Arial"/>
              </a:rPr>
              <a:t>Control</a:t>
            </a:r>
            <a:r>
              <a:rPr lang="en-US" sz="1200" dirty="0">
                <a:latin typeface="Arial"/>
                <a:cs typeface="Arial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 rot="16200000">
            <a:off x="130082" y="3949325"/>
            <a:ext cx="545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/>
                <a:cs typeface="Arial"/>
              </a:rPr>
              <a:t>BAFF</a:t>
            </a:r>
            <a:r>
              <a:rPr lang="en-US" sz="1400" dirty="0">
                <a:latin typeface="Arial"/>
                <a:cs typeface="Arial"/>
              </a:rPr>
              <a:t> 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H="1" flipV="1">
            <a:off x="532747" y="3929715"/>
            <a:ext cx="1" cy="59055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225469" y="2375980"/>
            <a:ext cx="24954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latin typeface="Arial"/>
                <a:cs typeface="Arial"/>
              </a:rPr>
              <a:t>*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52369" y="2344230"/>
            <a:ext cx="24954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latin typeface="Arial"/>
                <a:cs typeface="Arial"/>
              </a:rPr>
              <a:t>*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254" y="227947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B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182150A-524C-2C4B-917A-CE19B3EFDF51}"/>
              </a:ext>
            </a:extLst>
          </p:cNvPr>
          <p:cNvSpPr txBox="1"/>
          <p:nvPr/>
        </p:nvSpPr>
        <p:spPr>
          <a:xfrm>
            <a:off x="-18497" y="340212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A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01591E2-6B87-3A42-A420-D4C96F54A078}"/>
              </a:ext>
            </a:extLst>
          </p:cNvPr>
          <p:cNvSpPr txBox="1"/>
          <p:nvPr/>
        </p:nvSpPr>
        <p:spPr>
          <a:xfrm>
            <a:off x="341388" y="479949"/>
            <a:ext cx="984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Arial"/>
                <a:cs typeface="Arial"/>
              </a:rPr>
              <a:t>PDGFR𝜷 </a:t>
            </a:r>
          </a:p>
          <a:p>
            <a:endParaRPr lang="en-US" sz="1400" dirty="0">
              <a:latin typeface="Arial"/>
              <a:cs typeface="Arial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3A5F0B7-ECD5-42AD-BD4F-879845BF4E9E}"/>
              </a:ext>
            </a:extLst>
          </p:cNvPr>
          <p:cNvGrpSpPr/>
          <p:nvPr/>
        </p:nvGrpSpPr>
        <p:grpSpPr>
          <a:xfrm>
            <a:off x="1440875" y="1531642"/>
            <a:ext cx="954000" cy="765419"/>
            <a:chOff x="1440875" y="1531642"/>
            <a:chExt cx="954000" cy="76541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85E014B-70C5-5040-A0E7-F91BA2FC86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40875" y="1531642"/>
              <a:ext cx="954000" cy="765419"/>
            </a:xfrm>
            <a:prstGeom prst="rect">
              <a:avLst/>
            </a:prstGeom>
          </p:spPr>
        </p:pic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9C30178-3DF2-4041-B2BB-AC90EF673376}"/>
                </a:ext>
              </a:extLst>
            </p:cNvPr>
            <p:cNvCxnSpPr>
              <a:cxnSpLocks/>
            </p:cNvCxnSpPr>
            <p:nvPr/>
          </p:nvCxnSpPr>
          <p:spPr>
            <a:xfrm>
              <a:off x="2281193" y="2263528"/>
              <a:ext cx="83496" cy="0"/>
            </a:xfrm>
            <a:prstGeom prst="line">
              <a:avLst/>
            </a:prstGeom>
            <a:ln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664E231-9AC2-AB48-B85C-3CEB93E0B098}"/>
              </a:ext>
            </a:extLst>
          </p:cNvPr>
          <p:cNvCxnSpPr>
            <a:cxnSpLocks/>
          </p:cNvCxnSpPr>
          <p:nvPr/>
        </p:nvCxnSpPr>
        <p:spPr>
          <a:xfrm>
            <a:off x="1284419" y="2045547"/>
            <a:ext cx="75905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191A4E2D-94B7-474F-9C4D-EAFACB7CD7FF}"/>
              </a:ext>
            </a:extLst>
          </p:cNvPr>
          <p:cNvSpPr txBox="1"/>
          <p:nvPr/>
        </p:nvSpPr>
        <p:spPr>
          <a:xfrm>
            <a:off x="1227944" y="478489"/>
            <a:ext cx="15039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Arial"/>
                <a:cs typeface="Arial"/>
              </a:rPr>
              <a:t>PDGFR𝜷, </a:t>
            </a:r>
            <a:r>
              <a:rPr lang="en-US" sz="1400" dirty="0">
                <a:solidFill>
                  <a:srgbClr val="0432FF"/>
                </a:solidFill>
                <a:latin typeface="Arial"/>
                <a:cs typeface="Arial"/>
              </a:rPr>
              <a:t>DAPI</a:t>
            </a:r>
            <a:r>
              <a:rPr lang="en-US" sz="1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</a:p>
          <a:p>
            <a:endParaRPr lang="en-US" sz="1400" dirty="0">
              <a:latin typeface="Arial"/>
              <a:cs typeface="Arial"/>
            </a:endParaRP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D126B7D4-1385-404A-B985-DEFF034485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229" y="1531590"/>
            <a:ext cx="954000" cy="765419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762C19CD-563F-0B4C-862B-75308386BD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5537" y="748326"/>
            <a:ext cx="954000" cy="765419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0F9CDDE3-2642-8D45-B66A-54C4235D5F2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41059" y="748326"/>
            <a:ext cx="954000" cy="765419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947766FE-B4D7-2040-9010-C93856E90587}"/>
              </a:ext>
            </a:extLst>
          </p:cNvPr>
          <p:cNvSpPr txBox="1"/>
          <p:nvPr/>
        </p:nvSpPr>
        <p:spPr>
          <a:xfrm rot="16200000">
            <a:off x="138194" y="897723"/>
            <a:ext cx="6435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BAFF </a:t>
            </a:r>
          </a:p>
          <a:p>
            <a:endParaRPr lang="en-US" sz="1400" dirty="0">
              <a:latin typeface="Arial"/>
              <a:cs typeface="Arial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D2F2948-A54F-B444-8248-47FCB4D1E069}"/>
              </a:ext>
            </a:extLst>
          </p:cNvPr>
          <p:cNvSpPr txBox="1"/>
          <p:nvPr/>
        </p:nvSpPr>
        <p:spPr>
          <a:xfrm rot="16200000">
            <a:off x="73081" y="1657006"/>
            <a:ext cx="76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Control </a:t>
            </a:r>
          </a:p>
          <a:p>
            <a:endParaRPr lang="en-US" sz="1400" dirty="0">
              <a:latin typeface="Arial"/>
              <a:cs typeface="Arial"/>
            </a:endParaRP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EAB80911-F67F-4F40-BCED-CAF1A73720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95452" y="704250"/>
            <a:ext cx="1397673" cy="1686577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4ADECCCE-2C14-3446-BF01-D2E9E4FA55D7}"/>
              </a:ext>
            </a:extLst>
          </p:cNvPr>
          <p:cNvSpPr txBox="1"/>
          <p:nvPr/>
        </p:nvSpPr>
        <p:spPr>
          <a:xfrm rot="5400000">
            <a:off x="2183792" y="1345149"/>
            <a:ext cx="752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Day 13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622F5CCB-B16B-0C4F-9EA1-CE202227AF8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0171" y="5079498"/>
            <a:ext cx="3452276" cy="2288441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7564DFFC-0326-BD40-A08F-428C87803C0A}"/>
              </a:ext>
            </a:extLst>
          </p:cNvPr>
          <p:cNvSpPr txBox="1"/>
          <p:nvPr/>
        </p:nvSpPr>
        <p:spPr>
          <a:xfrm>
            <a:off x="12024" y="4763111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C</a:t>
            </a: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CE71C311-9970-F249-9990-1C13E25C8B0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4190" r="22111" b="8419"/>
          <a:stretch/>
        </p:blipFill>
        <p:spPr>
          <a:xfrm>
            <a:off x="5288786" y="5532653"/>
            <a:ext cx="1211552" cy="1538443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7666C86-0D82-5746-A737-AA3AD9C6E3E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23634"/>
          <a:stretch/>
        </p:blipFill>
        <p:spPr>
          <a:xfrm>
            <a:off x="3893284" y="5340254"/>
            <a:ext cx="1311091" cy="1852379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A8BCD0B2-319D-B349-9345-EB31F96F188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4751" t="85" b="82902"/>
          <a:stretch/>
        </p:blipFill>
        <p:spPr>
          <a:xfrm>
            <a:off x="4283816" y="4998072"/>
            <a:ext cx="1419361" cy="3872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095962-B3A3-9F4B-BD68-99D87A2DE90F}"/>
              </a:ext>
            </a:extLst>
          </p:cNvPr>
          <p:cNvSpPr txBox="1"/>
          <p:nvPr/>
        </p:nvSpPr>
        <p:spPr>
          <a:xfrm>
            <a:off x="4608793" y="6917208"/>
            <a:ext cx="639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TAMs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61BF4C3-11AA-774D-A916-505E0FDF5DB0}"/>
              </a:ext>
            </a:extLst>
          </p:cNvPr>
          <p:cNvSpPr txBox="1"/>
          <p:nvPr/>
        </p:nvSpPr>
        <p:spPr>
          <a:xfrm>
            <a:off x="3775789" y="477229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D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2C9D75AB-CFCB-864E-A6C3-3D1EC3DAD986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24826" t="1524" r="22418" b="85349"/>
          <a:stretch/>
        </p:blipFill>
        <p:spPr>
          <a:xfrm>
            <a:off x="645189" y="7298824"/>
            <a:ext cx="1075159" cy="287923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6416A402-8D51-204B-8B26-7BD5F442615B}"/>
              </a:ext>
            </a:extLst>
          </p:cNvPr>
          <p:cNvSpPr txBox="1"/>
          <p:nvPr/>
        </p:nvSpPr>
        <p:spPr>
          <a:xfrm>
            <a:off x="-16728" y="7042675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D8016C-0105-254E-9251-8E0433E89B06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t="15787" r="33676" b="14375"/>
          <a:stretch/>
        </p:blipFill>
        <p:spPr>
          <a:xfrm>
            <a:off x="286683" y="7632409"/>
            <a:ext cx="1311091" cy="148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074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E793B99-07CE-4175-BA7F-23E264816DBF}"/>
              </a:ext>
            </a:extLst>
          </p:cNvPr>
          <p:cNvSpPr txBox="1"/>
          <p:nvPr/>
        </p:nvSpPr>
        <p:spPr>
          <a:xfrm>
            <a:off x="385011" y="647849"/>
            <a:ext cx="6172199" cy="78483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Supplementary Figure 3. BAFF tumors are characterized by decreased expression of PD-L1.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C57BL/6 mice were inoculated subcutaneously with 5 x 10</a:t>
            </a:r>
            <a:r>
              <a:rPr lang="en-US" altLang="zh-CN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5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of BAFF-expressing or control cells and tumors were analyzed as indicated (A) PDGFR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β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 protein expression in BAFF and control tumors was assessed using fluorescent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immunohistochemistry at day 13 (a representative image of n = 3-4 mice is shown). Scale bar indicates 50 µm. </a:t>
            </a:r>
            <a:r>
              <a:rPr lang="en-US" altLang="zh-CN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B</a:t>
            </a:r>
            <a:r>
              <a:rPr lang="en-US" altLang="zh-CN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Gene expression level of various cytokines, growth factors and immunosuppressive and inflammatory regulators were determined in whole tumors harvested at Day 18 post tumor inoculation. Expression was normalized to </a:t>
            </a:r>
            <a:r>
              <a:rPr lang="en-US" altLang="zh-CN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GAPDH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and then to control tumors within each independent experiment (n = 7-12, pooled from two independent </a:t>
            </a:r>
            <a:r>
              <a:rPr lang="en-US" altLang="zh-CN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in vivo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experiments). (C) FACS Gating strategy for monocytes, granulocytes and TAMs is shown.  (D) PD-L1 expression was measured on tumor associated macrophages (TAMs) and CD19</a:t>
            </a:r>
            <a:r>
              <a:rPr lang="en-US" altLang="zh-CN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+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cells using FACS analysis (n = 3-6) harvested from BAFF-expressing and control tumors 13 days post inoculation. (E) BAFF-expressing or GFP expressing B16.F10 (BAFF and control respectively)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polyclonal cell population was re-generated using the pLenti-C-Myc-DDK-P2A-Puro vectors through lentiviral transduction followed by puromycin selection.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C57BL/6 mice were inoculated subcutaneously with 5 x10</a:t>
            </a:r>
            <a:r>
              <a:rPr lang="en-US" altLang="zh-CN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5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of BAFF-expressing or control cells. PD-L1 expression on monocytes harvested from tumors was assessed by FACS is shown 13 days post-tumor inoculation (n = 11-12, pooled form two independent </a:t>
            </a:r>
            <a:r>
              <a:rPr lang="en-US" altLang="zh-CN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in vivo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experiments.) Error bars in all experiments indicate SEM;  *P &lt; 0.05 as determined by a Student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´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 t-test (unpaired, 2 tailed).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60607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135602</TotalTime>
  <Words>339</Words>
  <Application>Microsoft Office PowerPoint</Application>
  <PresentationFormat>On-screen Show (4:3)</PresentationFormat>
  <Paragraphs>48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Cambria</vt:lpstr>
      <vt:lpstr>Times New Roman</vt:lpstr>
      <vt:lpstr>Office Theme</vt:lpstr>
      <vt:lpstr>PowerPoint Presentation</vt:lpstr>
      <vt:lpstr>PowerPoint Presentation</vt:lpstr>
    </vt:vector>
  </TitlesOfParts>
  <Company>UKD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 P</dc:creator>
  <cp:lastModifiedBy>Liu Wei</cp:lastModifiedBy>
  <cp:revision>596</cp:revision>
  <cp:lastPrinted>2019-08-27T11:51:21Z</cp:lastPrinted>
  <dcterms:created xsi:type="dcterms:W3CDTF">2017-05-05T14:44:48Z</dcterms:created>
  <dcterms:modified xsi:type="dcterms:W3CDTF">2021-10-12T10:18:17Z</dcterms:modified>
</cp:coreProperties>
</file>