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81" r:id="rId2"/>
    <p:sldId id="282" r:id="rId3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03" userDrawn="1">
          <p15:clr>
            <a:srgbClr val="A4A3A4"/>
          </p15:clr>
        </p15:guide>
        <p15:guide id="2" pos="16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32FF"/>
    <a:srgbClr val="1B931E"/>
    <a:srgbClr val="5CFF5B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342" autoAdjust="0"/>
    <p:restoredTop sz="94008"/>
  </p:normalViewPr>
  <p:slideViewPr>
    <p:cSldViewPr snapToGrid="0">
      <p:cViewPr varScale="1">
        <p:scale>
          <a:sx n="60" d="100"/>
          <a:sy n="60" d="100"/>
        </p:scale>
        <p:origin x="2364" y="84"/>
      </p:cViewPr>
      <p:guideLst>
        <p:guide orient="horz" pos="703"/>
        <p:guide pos="16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62" d="100"/>
          <a:sy n="162" d="100"/>
        </p:scale>
        <p:origin x="-3040" y="-10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13DAB7-0CAD-3E4F-8154-074E7C2E5027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8BCA4B-DC4F-8249-BDB3-E42CF5ED44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4971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8BCA4B-DC4F-8249-BDB3-E42CF5ED448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3880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A7E29-E52E-144F-9FD9-B74250EFF302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FC3B4-2572-6240-A6AB-978A22A73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8895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A7E29-E52E-144F-9FD9-B74250EFF302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FC3B4-2572-6240-A6AB-978A22A73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224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A7E29-E52E-144F-9FD9-B74250EFF302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FC3B4-2572-6240-A6AB-978A22A73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7197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A7E29-E52E-144F-9FD9-B74250EFF302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FC3B4-2572-6240-A6AB-978A22A73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8992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A7E29-E52E-144F-9FD9-B74250EFF302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FC3B4-2572-6240-A6AB-978A22A73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7351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A7E29-E52E-144F-9FD9-B74250EFF302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FC3B4-2572-6240-A6AB-978A22A73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8635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A7E29-E52E-144F-9FD9-B74250EFF302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FC3B4-2572-6240-A6AB-978A22A73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8625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A7E29-E52E-144F-9FD9-B74250EFF302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FC3B4-2572-6240-A6AB-978A22A73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467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A7E29-E52E-144F-9FD9-B74250EFF302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FC3B4-2572-6240-A6AB-978A22A73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7397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A7E29-E52E-144F-9FD9-B74250EFF302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FC3B4-2572-6240-A6AB-978A22A73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3801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A7E29-E52E-144F-9FD9-B74250EFF302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FC3B4-2572-6240-A6AB-978A22A73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26524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5A7E29-E52E-144F-9FD9-B74250EFF302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FC3B4-2572-6240-A6AB-978A22A73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18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emf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emf"/><Relationship Id="rId11" Type="http://schemas.openxmlformats.org/officeDocument/2006/relationships/image" Target="../media/image9.png"/><Relationship Id="rId5" Type="http://schemas.openxmlformats.org/officeDocument/2006/relationships/image" Target="../media/image3.emf"/><Relationship Id="rId10" Type="http://schemas.openxmlformats.org/officeDocument/2006/relationships/image" Target="../media/image8.png"/><Relationship Id="rId4" Type="http://schemas.openxmlformats.org/officeDocument/2006/relationships/image" Target="../media/image2.emf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8229" y="191022"/>
            <a:ext cx="31053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>
                <a:latin typeface="Arial"/>
                <a:cs typeface="Arial"/>
              </a:rPr>
              <a:t>Supplementary Figure 4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49128" y="5541547"/>
            <a:ext cx="2989672" cy="2171446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 flipV="1">
            <a:off x="1225424" y="8024497"/>
            <a:ext cx="361354" cy="10324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5886" y="5286700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>
                <a:latin typeface="Arial"/>
                <a:cs typeface="Arial"/>
              </a:rPr>
              <a:t>C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361350" y="5298335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>
                <a:latin typeface="Arial"/>
                <a:cs typeface="Arial"/>
              </a:rPr>
              <a:t>D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ABF83D93-2BB7-4245-B1E8-68747CE98B12}"/>
              </a:ext>
            </a:extLst>
          </p:cNvPr>
          <p:cNvSpPr txBox="1"/>
          <p:nvPr/>
        </p:nvSpPr>
        <p:spPr>
          <a:xfrm>
            <a:off x="-49614" y="429300"/>
            <a:ext cx="3603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>
                <a:latin typeface="Arial"/>
                <a:cs typeface="Arial"/>
              </a:rPr>
              <a:t>A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A80A83E-C3C7-3640-ABB4-175E462ACFCD}"/>
              </a:ext>
            </a:extLst>
          </p:cNvPr>
          <p:cNvSpPr txBox="1"/>
          <p:nvPr/>
        </p:nvSpPr>
        <p:spPr>
          <a:xfrm>
            <a:off x="-1307" y="3000993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>
                <a:latin typeface="Arial"/>
                <a:cs typeface="Arial"/>
              </a:rPr>
              <a:t>B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1F63D1C5-1F3D-7A42-92E7-E7A4B9E6579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6510" r="33697"/>
          <a:stretch/>
        </p:blipFill>
        <p:spPr>
          <a:xfrm>
            <a:off x="943864" y="5770968"/>
            <a:ext cx="1209644" cy="1810932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275BDC55-E25C-B74B-9566-07E64CAABD3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0037" t="1442" b="83270"/>
          <a:stretch/>
        </p:blipFill>
        <p:spPr>
          <a:xfrm>
            <a:off x="910756" y="5395455"/>
            <a:ext cx="1423250" cy="369762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C28A8AA7-B9DB-734C-82CB-F3ACA63C87A3}"/>
              </a:ext>
            </a:extLst>
          </p:cNvPr>
          <p:cNvSpPr txBox="1"/>
          <p:nvPr/>
        </p:nvSpPr>
        <p:spPr>
          <a:xfrm>
            <a:off x="1450730" y="7370098"/>
            <a:ext cx="9701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Monocytes 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489E76A7-BF83-654C-84B8-F11007C5119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3988" y="3108814"/>
            <a:ext cx="1811830" cy="1848958"/>
          </a:xfrm>
          <a:prstGeom prst="rect">
            <a:avLst/>
          </a:prstGeom>
        </p:spPr>
      </p:pic>
      <p:pic>
        <p:nvPicPr>
          <p:cNvPr id="9" name="Picture 8" descr="Chart, scatter chart&#10;&#10;Description automatically generated">
            <a:extLst>
              <a:ext uri="{FF2B5EF4-FFF2-40B4-BE49-F238E27FC236}">
                <a16:creationId xmlns:a16="http://schemas.microsoft.com/office/drawing/2014/main" id="{D8E178A8-0107-425D-9E41-BCD44FFE0482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b="26050"/>
          <a:stretch/>
        </p:blipFill>
        <p:spPr>
          <a:xfrm>
            <a:off x="170016" y="591132"/>
            <a:ext cx="2134773" cy="2140282"/>
          </a:xfrm>
          <a:prstGeom prst="rect">
            <a:avLst/>
          </a:prstGeom>
        </p:spPr>
      </p:pic>
      <p:pic>
        <p:nvPicPr>
          <p:cNvPr id="14" name="Picture 13" descr="Diagram&#10;&#10;Description automatically generated with low confidence">
            <a:extLst>
              <a:ext uri="{FF2B5EF4-FFF2-40B4-BE49-F238E27FC236}">
                <a16:creationId xmlns:a16="http://schemas.microsoft.com/office/drawing/2014/main" id="{F23F605A-9D44-4341-B640-8F46986EB98F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b="25150"/>
          <a:stretch/>
        </p:blipFill>
        <p:spPr>
          <a:xfrm>
            <a:off x="2216184" y="585381"/>
            <a:ext cx="2164200" cy="2196179"/>
          </a:xfrm>
          <a:prstGeom prst="rect">
            <a:avLst/>
          </a:prstGeom>
        </p:spPr>
      </p:pic>
      <p:pic>
        <p:nvPicPr>
          <p:cNvPr id="29" name="Picture 28" descr="Qr code&#10;&#10;Description automatically generated">
            <a:extLst>
              <a:ext uri="{FF2B5EF4-FFF2-40B4-BE49-F238E27FC236}">
                <a16:creationId xmlns:a16="http://schemas.microsoft.com/office/drawing/2014/main" id="{D047602E-3EDC-402D-8D0E-EED34BB51ADA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b="26344"/>
          <a:stretch/>
        </p:blipFill>
        <p:spPr>
          <a:xfrm>
            <a:off x="4380384" y="629355"/>
            <a:ext cx="2180717" cy="2177644"/>
          </a:xfrm>
          <a:prstGeom prst="rect">
            <a:avLst/>
          </a:prstGeom>
        </p:spPr>
      </p:pic>
      <p:pic>
        <p:nvPicPr>
          <p:cNvPr id="37" name="Picture 36" descr="Chart&#10;&#10;Description automatically generated with medium confidence">
            <a:extLst>
              <a:ext uri="{FF2B5EF4-FFF2-40B4-BE49-F238E27FC236}">
                <a16:creationId xmlns:a16="http://schemas.microsoft.com/office/drawing/2014/main" id="{E8DDACC3-701D-427C-8919-3DB255456D86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b="25883"/>
          <a:stretch/>
        </p:blipFill>
        <p:spPr>
          <a:xfrm>
            <a:off x="4396901" y="2924209"/>
            <a:ext cx="2164200" cy="2218168"/>
          </a:xfrm>
          <a:prstGeom prst="rect">
            <a:avLst/>
          </a:prstGeom>
        </p:spPr>
      </p:pic>
      <p:pic>
        <p:nvPicPr>
          <p:cNvPr id="45" name="Picture 44" descr="A screen shot of a map&#10;&#10;Description automatically generated with low confidence">
            <a:extLst>
              <a:ext uri="{FF2B5EF4-FFF2-40B4-BE49-F238E27FC236}">
                <a16:creationId xmlns:a16="http://schemas.microsoft.com/office/drawing/2014/main" id="{56FC665E-6567-442F-A9F5-144C5C394229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b="25883"/>
          <a:stretch/>
        </p:blipFill>
        <p:spPr>
          <a:xfrm>
            <a:off x="2261465" y="2926686"/>
            <a:ext cx="2164201" cy="2218169"/>
          </a:xfrm>
          <a:prstGeom prst="rect">
            <a:avLst/>
          </a:prstGeom>
        </p:spPr>
      </p:pic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D06E6920-769C-4F2B-96D0-F9CA12F65F54}"/>
              </a:ext>
            </a:extLst>
          </p:cNvPr>
          <p:cNvCxnSpPr/>
          <p:nvPr/>
        </p:nvCxnSpPr>
        <p:spPr>
          <a:xfrm>
            <a:off x="1598706" y="1987550"/>
            <a:ext cx="1000402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BFF1E1CB-3996-425E-B4BC-9A6DAEF0E84E}"/>
              </a:ext>
            </a:extLst>
          </p:cNvPr>
          <p:cNvCxnSpPr/>
          <p:nvPr/>
        </p:nvCxnSpPr>
        <p:spPr>
          <a:xfrm>
            <a:off x="4133379" y="2051050"/>
            <a:ext cx="90945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931FBB81-9BF1-4CC9-AA05-F3B4618D4F37}"/>
              </a:ext>
            </a:extLst>
          </p:cNvPr>
          <p:cNvCxnSpPr>
            <a:cxnSpLocks/>
          </p:cNvCxnSpPr>
          <p:nvPr/>
        </p:nvCxnSpPr>
        <p:spPr>
          <a:xfrm>
            <a:off x="5314950" y="2481317"/>
            <a:ext cx="44450" cy="62749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128F28AF-CA03-4F74-9BF5-D3F5BECE8EE5}"/>
              </a:ext>
            </a:extLst>
          </p:cNvPr>
          <p:cNvCxnSpPr/>
          <p:nvPr/>
        </p:nvCxnSpPr>
        <p:spPr>
          <a:xfrm flipH="1">
            <a:off x="4323715" y="3600450"/>
            <a:ext cx="991235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05383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B4402465-8CC4-4A45-A1A3-A0E73C0D6114}"/>
              </a:ext>
            </a:extLst>
          </p:cNvPr>
          <p:cNvSpPr txBox="1"/>
          <p:nvPr/>
        </p:nvSpPr>
        <p:spPr>
          <a:xfrm>
            <a:off x="350920" y="878681"/>
            <a:ext cx="6156160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b="1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Supplementary Figure 4. BAFF induces differential gene expression in tumor infiltrating monocytes</a:t>
            </a:r>
            <a:r>
              <a:rPr lang="en-US" altLang="zh-CN" sz="1800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. C57BL/6 mice were inoculated subcutaneously with 5 x 10</a:t>
            </a:r>
            <a:r>
              <a:rPr lang="en-US" altLang="zh-CN" sz="1800" baseline="30000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5</a:t>
            </a:r>
            <a:r>
              <a:rPr lang="en-US" altLang="zh-CN" sz="1800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of BAFF-expressing or control cells. 13 days post-inoculation, monocytes were sorted from BAFF and control tumors. Isolated monocytes were analyzed using RNA-Seq analysis. (A) Gating strategy of tumoral sorted monocytes is shown. (B) A PCA plot showing the distribution of the individual samples is shown. (C) PD-L1 gene expression level was determined in monocytes harvested from tumors at day 13. Expression was normalized to </a:t>
            </a:r>
            <a:r>
              <a:rPr lang="en-US" altLang="zh-CN" sz="1800" i="1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GAPDH </a:t>
            </a:r>
            <a:r>
              <a:rPr lang="en-US" altLang="zh-CN" sz="1800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and then to control monocytes (n = 3).  (D) Top upstream regulator as assessed by Ingenuity Pathway Analysis (IPA) in monocytes harvested form Control tumors are shown. (n = 3).  </a:t>
            </a:r>
            <a:endParaRPr lang="zh-CN" altLang="zh-CN" sz="1800" dirty="0"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Cambria" panose="02040503050406030204" pitchFamily="18" charset="0"/>
              <a:ea typeface="Cambria" panose="02040503050406030204" pitchFamily="18" charset="0"/>
              <a:cs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29183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135601</TotalTime>
  <Words>151</Words>
  <Application>Microsoft Office PowerPoint</Application>
  <PresentationFormat>On-screen Show (4:3)</PresentationFormat>
  <Paragraphs>8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Cambria</vt:lpstr>
      <vt:lpstr>Times New Roman</vt:lpstr>
      <vt:lpstr>Office Theme</vt:lpstr>
      <vt:lpstr>PowerPoint Presentation</vt:lpstr>
      <vt:lpstr>PowerPoint Presentation</vt:lpstr>
    </vt:vector>
  </TitlesOfParts>
  <Company>UKD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 P</dc:creator>
  <cp:lastModifiedBy>Liu Wei</cp:lastModifiedBy>
  <cp:revision>597</cp:revision>
  <cp:lastPrinted>2019-08-27T11:51:21Z</cp:lastPrinted>
  <dcterms:created xsi:type="dcterms:W3CDTF">2017-05-05T14:44:48Z</dcterms:created>
  <dcterms:modified xsi:type="dcterms:W3CDTF">2021-10-12T10:20:35Z</dcterms:modified>
</cp:coreProperties>
</file>