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3" userDrawn="1">
          <p15:clr>
            <a:srgbClr val="A4A3A4"/>
          </p15:clr>
        </p15:guide>
        <p15:guide id="2" pos="1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1B931E"/>
    <a:srgbClr val="5CFF5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2" autoAdjust="0"/>
    <p:restoredTop sz="94008"/>
  </p:normalViewPr>
  <p:slideViewPr>
    <p:cSldViewPr snapToGrid="0">
      <p:cViewPr varScale="1">
        <p:scale>
          <a:sx n="60" d="100"/>
          <a:sy n="60" d="100"/>
        </p:scale>
        <p:origin x="2364" y="90"/>
      </p:cViewPr>
      <p:guideLst>
        <p:guide orient="horz" pos="703"/>
        <p:guide pos="16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62" d="100"/>
          <a:sy n="162" d="100"/>
        </p:scale>
        <p:origin x="-30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3DAB7-0CAD-3E4F-8154-074E7C2E5027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8BCA4B-DC4F-8249-BDB3-E42CF5ED4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97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889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224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71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89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35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63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862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4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7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0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652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A7E29-E52E-144F-9FD9-B74250EFF302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FC3B4-2572-6240-A6AB-978A22A73B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6AEF5A61-7A4E-C440-9DA3-2CB44537B873}"/>
              </a:ext>
            </a:extLst>
          </p:cNvPr>
          <p:cNvSpPr txBox="1"/>
          <p:nvPr/>
        </p:nvSpPr>
        <p:spPr>
          <a:xfrm>
            <a:off x="72854" y="191022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Supplementary Figure 6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2AEB4F8-00BD-C54A-90B1-385FF136E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210" y="5243731"/>
            <a:ext cx="1126145" cy="151121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8971B19-8A19-AD46-B91E-FDD969819B2F}"/>
              </a:ext>
            </a:extLst>
          </p:cNvPr>
          <p:cNvSpPr txBox="1"/>
          <p:nvPr/>
        </p:nvSpPr>
        <p:spPr>
          <a:xfrm>
            <a:off x="217351" y="782501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FC891A-880F-8D46-8244-48ED39C9C0C4}"/>
              </a:ext>
            </a:extLst>
          </p:cNvPr>
          <p:cNvSpPr txBox="1"/>
          <p:nvPr/>
        </p:nvSpPr>
        <p:spPr>
          <a:xfrm>
            <a:off x="217351" y="487369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C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FE81B2E-D635-6B4C-8BE3-853C85CB2B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74" y="1105755"/>
            <a:ext cx="1526238" cy="161295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414F0DC-EBF3-6143-9020-7656C50AF9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643" y="1101786"/>
            <a:ext cx="1420635" cy="16210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04913F5-BFEF-E648-81D9-566B217A8D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766" y="2922590"/>
            <a:ext cx="2305991" cy="1748224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F34034AD-F367-FB4E-846D-D03FFE701F4B}"/>
              </a:ext>
            </a:extLst>
          </p:cNvPr>
          <p:cNvSpPr txBox="1"/>
          <p:nvPr/>
        </p:nvSpPr>
        <p:spPr>
          <a:xfrm>
            <a:off x="231829" y="2697993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/>
                <a:cs typeface="Arial"/>
              </a:rPr>
              <a:t>B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942372DC-FECF-0548-BC12-7154161DB62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9" y="2977560"/>
            <a:ext cx="2218587" cy="167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09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BA1AC52-4EFC-4DFA-B76F-987C3188F4C0}"/>
              </a:ext>
            </a:extLst>
          </p:cNvPr>
          <p:cNvSpPr txBox="1"/>
          <p:nvPr/>
        </p:nvSpPr>
        <p:spPr>
          <a:xfrm>
            <a:off x="429126" y="601682"/>
            <a:ext cx="599974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Supplementary Figure 6. Basal clinical parameters prior to immunotherapy treatment.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(A, left panel) BAFF plasma levels were measured in immunotherapy na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ï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ve patients prior to treatment (n = 44) and grouped according to best overall responses (R = responders to immunotherapy, NR = Non-responders). (A, right panel) S100  levels were similarly grouped (n = 37). S100 measurements were not available for every patient. (B) Probability of overall survival (OS) and progression free survival (PFS) was determined for the patient cohort (n = 44). (C) S100 levels are grouped according patients with high and low BAFF plasma levels. Error bars indicate SEM; *P &lt; 0.05 as determined by a Student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´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 t-test (unpaired, 2 tailed) or 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log-rank test for analysis of Kaplan Meier survival curves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9688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135601</TotalTime>
  <Words>163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Cambria</vt:lpstr>
      <vt:lpstr>Times New Roman</vt:lpstr>
      <vt:lpstr>Office Theme</vt:lpstr>
      <vt:lpstr>PowerPoint Presentation</vt:lpstr>
      <vt:lpstr>PowerPoint Presentation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P</dc:creator>
  <cp:lastModifiedBy>Liu Wei</cp:lastModifiedBy>
  <cp:revision>596</cp:revision>
  <cp:lastPrinted>2019-08-27T11:51:21Z</cp:lastPrinted>
  <dcterms:created xsi:type="dcterms:W3CDTF">2017-05-05T14:44:48Z</dcterms:created>
  <dcterms:modified xsi:type="dcterms:W3CDTF">2021-10-12T10:21:07Z</dcterms:modified>
</cp:coreProperties>
</file>