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1"/>
  </p:notesMasterIdLst>
  <p:sldIdLst>
    <p:sldId id="323" r:id="rId2"/>
    <p:sldId id="324" r:id="rId3"/>
    <p:sldId id="325" r:id="rId4"/>
    <p:sldId id="309" r:id="rId5"/>
    <p:sldId id="337" r:id="rId6"/>
    <p:sldId id="316" r:id="rId7"/>
    <p:sldId id="336" r:id="rId8"/>
    <p:sldId id="339" r:id="rId9"/>
    <p:sldId id="338" r:id="rId10"/>
  </p:sldIdLst>
  <p:sldSz cx="6858000" cy="9906000" type="A4"/>
  <p:notesSz cx="9144000" cy="6858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232" userDrawn="1">
          <p15:clr>
            <a:srgbClr val="A4A3A4"/>
          </p15:clr>
        </p15:guide>
        <p15:guide id="3" pos="4088" userDrawn="1">
          <p15:clr>
            <a:srgbClr val="A4A3A4"/>
          </p15:clr>
        </p15:guide>
        <p15:guide id="4" orient="horz" pos="259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062" autoAdjust="0"/>
    <p:restoredTop sz="93438" autoAdjust="0"/>
  </p:normalViewPr>
  <p:slideViewPr>
    <p:cSldViewPr snapToGrid="0">
      <p:cViewPr>
        <p:scale>
          <a:sx n="120" d="100"/>
          <a:sy n="120" d="100"/>
        </p:scale>
        <p:origin x="628" y="-1528"/>
      </p:cViewPr>
      <p:guideLst>
        <p:guide pos="232"/>
        <p:guide pos="4088"/>
        <p:guide orient="horz" pos="259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20AD12-FBD5-43D2-9EC2-2AB983C482CE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770313" y="857250"/>
            <a:ext cx="160337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914400" y="3300412"/>
            <a:ext cx="7315200" cy="27003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283F4-8840-4015-AA68-AC4630781E7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184000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/>
              <a:t>E</a:t>
            </a:r>
            <a:r>
              <a:rPr lang="zh-CN" altLang="en-US" dirty="0"/>
              <a:t>：</a:t>
            </a:r>
            <a:r>
              <a:rPr lang="en-US" altLang="zh-CN" dirty="0"/>
              <a:t>2021-10-15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7283F4-8840-4015-AA68-AC4630781E7F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82687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altLang="zh-CN" dirty="0"/>
              <a:t>A</a:t>
            </a:r>
            <a:r>
              <a:rPr lang="zh-CN" altLang="en-US" dirty="0"/>
              <a:t>：</a:t>
            </a:r>
            <a:r>
              <a:rPr lang="en-US" altLang="zh-CN" dirty="0"/>
              <a:t>WB</a:t>
            </a:r>
            <a:r>
              <a:rPr lang="zh-CN" altLang="en-US" dirty="0"/>
              <a:t>（</a:t>
            </a:r>
            <a:r>
              <a:rPr lang="en-US" altLang="zh-CN" dirty="0"/>
              <a:t>2021-06-12</a:t>
            </a:r>
            <a:r>
              <a:rPr lang="zh-CN" altLang="en-US" dirty="0"/>
              <a:t>）；</a:t>
            </a:r>
            <a:r>
              <a:rPr lang="en-US" altLang="zh-CN" dirty="0"/>
              <a:t>B</a:t>
            </a:r>
            <a:r>
              <a:rPr lang="zh-CN" altLang="en-US" dirty="0"/>
              <a:t>：</a:t>
            </a:r>
            <a:r>
              <a:rPr lang="en-US" altLang="zh-CN" dirty="0"/>
              <a:t>WB</a:t>
            </a:r>
            <a:r>
              <a:rPr lang="zh-CN" altLang="en-US" dirty="0"/>
              <a:t>（</a:t>
            </a:r>
            <a:r>
              <a:rPr lang="en-US" altLang="zh-CN" dirty="0"/>
              <a:t>2021-09-07+2021-09-10</a:t>
            </a:r>
            <a:r>
              <a:rPr lang="zh-CN" altLang="en-US" dirty="0"/>
              <a:t>）；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77283F4-8840-4015-AA68-AC4630781E7F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390573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4A150-99EE-44E7-9217-05F9A099EE99}" type="datetimeFigureOut">
              <a:rPr lang="zh-CN" altLang="en-US" smtClean="0"/>
              <a:t>2022/7/4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F5B91B-E68D-4216-94C2-822A1DF78045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9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9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6.png"/><Relationship Id="rId18" Type="http://schemas.openxmlformats.org/officeDocument/2006/relationships/image" Target="../media/image19.png"/><Relationship Id="rId26" Type="http://schemas.openxmlformats.org/officeDocument/2006/relationships/image" Target="../media/image23.jpeg"/><Relationship Id="rId3" Type="http://schemas.openxmlformats.org/officeDocument/2006/relationships/image" Target="../media/image11.png"/><Relationship Id="rId21" Type="http://schemas.microsoft.com/office/2007/relationships/hdphoto" Target="../media/hdphoto9.wdp"/><Relationship Id="rId7" Type="http://schemas.openxmlformats.org/officeDocument/2006/relationships/image" Target="../media/image13.png"/><Relationship Id="rId12" Type="http://schemas.microsoft.com/office/2007/relationships/hdphoto" Target="../media/hdphoto5.wdp"/><Relationship Id="rId17" Type="http://schemas.microsoft.com/office/2007/relationships/hdphoto" Target="../media/hdphoto7.wdp"/><Relationship Id="rId25" Type="http://schemas.microsoft.com/office/2007/relationships/hdphoto" Target="../media/hdphoto11.wdp"/><Relationship Id="rId33" Type="http://schemas.openxmlformats.org/officeDocument/2006/relationships/image" Target="../media/image30.jp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8.png"/><Relationship Id="rId20" Type="http://schemas.openxmlformats.org/officeDocument/2006/relationships/image" Target="../media/image20.png"/><Relationship Id="rId29" Type="http://schemas.openxmlformats.org/officeDocument/2006/relationships/image" Target="../media/image26.jpg"/><Relationship Id="rId1" Type="http://schemas.openxmlformats.org/officeDocument/2006/relationships/slideLayout" Target="../slideLayouts/slideLayout2.xml"/><Relationship Id="rId6" Type="http://schemas.microsoft.com/office/2007/relationships/hdphoto" Target="../media/hdphoto2.wdp"/><Relationship Id="rId11" Type="http://schemas.openxmlformats.org/officeDocument/2006/relationships/image" Target="../media/image15.png"/><Relationship Id="rId24" Type="http://schemas.openxmlformats.org/officeDocument/2006/relationships/image" Target="../media/image22.png"/><Relationship Id="rId32" Type="http://schemas.openxmlformats.org/officeDocument/2006/relationships/image" Target="../media/image29.jpg"/><Relationship Id="rId5" Type="http://schemas.openxmlformats.org/officeDocument/2006/relationships/image" Target="../media/image12.png"/><Relationship Id="rId15" Type="http://schemas.openxmlformats.org/officeDocument/2006/relationships/image" Target="../media/image17.png"/><Relationship Id="rId23" Type="http://schemas.microsoft.com/office/2007/relationships/hdphoto" Target="../media/hdphoto10.wdp"/><Relationship Id="rId28" Type="http://schemas.openxmlformats.org/officeDocument/2006/relationships/image" Target="../media/image25.jpg"/><Relationship Id="rId10" Type="http://schemas.microsoft.com/office/2007/relationships/hdphoto" Target="../media/hdphoto4.wdp"/><Relationship Id="rId19" Type="http://schemas.microsoft.com/office/2007/relationships/hdphoto" Target="../media/hdphoto8.wdp"/><Relationship Id="rId31" Type="http://schemas.openxmlformats.org/officeDocument/2006/relationships/image" Target="../media/image28.jpg"/><Relationship Id="rId4" Type="http://schemas.microsoft.com/office/2007/relationships/hdphoto" Target="../media/hdphoto1.wdp"/><Relationship Id="rId9" Type="http://schemas.openxmlformats.org/officeDocument/2006/relationships/image" Target="../media/image14.png"/><Relationship Id="rId14" Type="http://schemas.microsoft.com/office/2007/relationships/hdphoto" Target="../media/hdphoto6.wdp"/><Relationship Id="rId22" Type="http://schemas.openxmlformats.org/officeDocument/2006/relationships/image" Target="../media/image21.png"/><Relationship Id="rId27" Type="http://schemas.openxmlformats.org/officeDocument/2006/relationships/image" Target="../media/image24.jpg"/><Relationship Id="rId30" Type="http://schemas.openxmlformats.org/officeDocument/2006/relationships/image" Target="../media/image27.jpg"/><Relationship Id="rId8" Type="http://schemas.microsoft.com/office/2007/relationships/hdphoto" Target="../media/hdphoto3.wdp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1.png"/><Relationship Id="rId7" Type="http://schemas.microsoft.com/office/2007/relationships/hdphoto" Target="../media/hdphoto12.wdp"/><Relationship Id="rId12" Type="http://schemas.openxmlformats.org/officeDocument/2006/relationships/image" Target="../media/image38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11" Type="http://schemas.openxmlformats.org/officeDocument/2006/relationships/image" Target="../media/image37.jpg"/><Relationship Id="rId5" Type="http://schemas.openxmlformats.org/officeDocument/2006/relationships/image" Target="../media/image33.png"/><Relationship Id="rId10" Type="http://schemas.openxmlformats.org/officeDocument/2006/relationships/image" Target="../media/image36.png"/><Relationship Id="rId4" Type="http://schemas.openxmlformats.org/officeDocument/2006/relationships/image" Target="../media/image32.png"/><Relationship Id="rId9" Type="http://schemas.microsoft.com/office/2007/relationships/hdphoto" Target="../media/hdphoto13.wdp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g"/><Relationship Id="rId13" Type="http://schemas.openxmlformats.org/officeDocument/2006/relationships/image" Target="../media/image49.jpeg"/><Relationship Id="rId3" Type="http://schemas.openxmlformats.org/officeDocument/2006/relationships/image" Target="../media/image41.png"/><Relationship Id="rId7" Type="http://schemas.microsoft.com/office/2007/relationships/hdphoto" Target="../media/hdphoto15.wdp"/><Relationship Id="rId12" Type="http://schemas.openxmlformats.org/officeDocument/2006/relationships/image" Target="../media/image48.jpeg"/><Relationship Id="rId2" Type="http://schemas.openxmlformats.org/officeDocument/2006/relationships/image" Target="../media/image40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3.png"/><Relationship Id="rId11" Type="http://schemas.openxmlformats.org/officeDocument/2006/relationships/image" Target="../media/image47.jpeg"/><Relationship Id="rId5" Type="http://schemas.microsoft.com/office/2007/relationships/hdphoto" Target="../media/hdphoto14.wdp"/><Relationship Id="rId10" Type="http://schemas.openxmlformats.org/officeDocument/2006/relationships/image" Target="../media/image46.jpeg"/><Relationship Id="rId4" Type="http://schemas.openxmlformats.org/officeDocument/2006/relationships/image" Target="../media/image42.png"/><Relationship Id="rId9" Type="http://schemas.openxmlformats.org/officeDocument/2006/relationships/image" Target="../media/image45.jpeg"/><Relationship Id="rId14" Type="http://schemas.openxmlformats.org/officeDocument/2006/relationships/image" Target="../media/image5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g"/><Relationship Id="rId2" Type="http://schemas.openxmlformats.org/officeDocument/2006/relationships/image" Target="../media/image5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8" t="6619" r="9918" b="6752"/>
          <a:stretch/>
        </p:blipFill>
        <p:spPr>
          <a:xfrm>
            <a:off x="2009774" y="2409825"/>
            <a:ext cx="1600201" cy="1552576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7" t="5935" r="11419" b="6904"/>
          <a:stretch/>
        </p:blipFill>
        <p:spPr>
          <a:xfrm>
            <a:off x="2009774" y="4276725"/>
            <a:ext cx="1571625" cy="1562100"/>
          </a:xfrm>
          <a:prstGeom prst="rect">
            <a:avLst/>
          </a:prstGeom>
        </p:spPr>
      </p:pic>
      <p:sp>
        <p:nvSpPr>
          <p:cNvPr id="19" name="文本框 18"/>
          <p:cNvSpPr txBox="1"/>
          <p:nvPr/>
        </p:nvSpPr>
        <p:spPr>
          <a:xfrm>
            <a:off x="1899807" y="2135152"/>
            <a:ext cx="355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A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565956" y="2135152"/>
            <a:ext cx="355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C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1899807" y="3991774"/>
            <a:ext cx="36468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B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3565956" y="3991774"/>
            <a:ext cx="355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D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AA719930-2CC0-492C-87C0-8B5FA4AD1021}"/>
              </a:ext>
            </a:extLst>
          </p:cNvPr>
          <p:cNvSpPr txBox="1"/>
          <p:nvPr/>
        </p:nvSpPr>
        <p:spPr>
          <a:xfrm>
            <a:off x="1331118" y="5901499"/>
            <a:ext cx="4500562" cy="1452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Figure S1.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VC deprivation decreased body weights and water intake in both female and male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pups. (</a:t>
            </a: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 and B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Body weights in male or female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pups after VC deprivation for the indicated weeks. (</a:t>
            </a: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C and D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Average water intake of 24 h relative to body weight in per pups was calculated during the period of VC deprivation for 3 weeks. VC+: VC supplement, VC-: VC deprivation; Welch's t-test, n=6, mean SD; *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&lt;0.05, **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&lt;0.01 versus VC+.</a:t>
            </a:r>
            <a:endParaRPr lang="zh-CN" altLang="zh-CN" sz="10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id="{5D9EAC2B-C76C-032A-8474-3B4998F6762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43" t="6316" r="20856" b="7219"/>
          <a:stretch/>
        </p:blipFill>
        <p:spPr>
          <a:xfrm>
            <a:off x="3725332" y="2409824"/>
            <a:ext cx="1072093" cy="1446883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B5ECB561-9AE4-FC18-BA41-AECC94AE0CED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41" t="6899" r="21195" b="6478"/>
          <a:stretch/>
        </p:blipFill>
        <p:spPr>
          <a:xfrm>
            <a:off x="3788832" y="4300669"/>
            <a:ext cx="1008593" cy="1446883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33931" y="2823490"/>
            <a:ext cx="355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A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403406" y="2823490"/>
            <a:ext cx="355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B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AB167F37-79CC-4671-9907-60BEA37E8414}"/>
              </a:ext>
            </a:extLst>
          </p:cNvPr>
          <p:cNvSpPr txBox="1"/>
          <p:nvPr/>
        </p:nvSpPr>
        <p:spPr>
          <a:xfrm>
            <a:off x="1180896" y="4680965"/>
            <a:ext cx="4620898" cy="16836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Fig. S2.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The hypoglycemia in female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pups was not related to the genetic manipulation or knockout of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gene. (</a:t>
            </a: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Fasting serum glucose levels in female WT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pups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or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pups supplemented with 3.3 g/L of VC at week 3, 4, and 5 post-weaning. (</a:t>
            </a: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Body weights in female WT pups or female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pups supplemented with 3.3 g/L of VC at week 3, 4, and 5 post-weaning. VC+: VC supplement, WT: wild-type; Welch's t-test, n=7, mean SD; *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p&lt;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0.05 versus wild-type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pups.</a:t>
            </a:r>
            <a:endParaRPr lang="zh-CN" altLang="zh-CN" sz="10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385A925-BDBE-A5C6-9B84-2F6FBF1E37F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70" t="7018" r="17593" b="8054"/>
          <a:stretch/>
        </p:blipFill>
        <p:spPr>
          <a:xfrm>
            <a:off x="1804351" y="3095624"/>
            <a:ext cx="1372237" cy="1403027"/>
          </a:xfrm>
          <a:prstGeom prst="rect">
            <a:avLst/>
          </a:prstGeom>
        </p:spPr>
      </p:pic>
      <p:pic>
        <p:nvPicPr>
          <p:cNvPr id="5" name="图片 4">
            <a:extLst>
              <a:ext uri="{FF2B5EF4-FFF2-40B4-BE49-F238E27FC236}">
                <a16:creationId xmlns:a16="http://schemas.microsoft.com/office/drawing/2014/main" id="{60CCF721-1748-8CC9-228B-54F0E32A152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63" t="7344" r="16057" b="8504"/>
          <a:stretch/>
        </p:blipFill>
        <p:spPr>
          <a:xfrm>
            <a:off x="3491345" y="3095624"/>
            <a:ext cx="1432723" cy="1403027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2055241" y="2956506"/>
            <a:ext cx="355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A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699970" y="2956506"/>
            <a:ext cx="35522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B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E46ADFAE-59DC-4682-82AE-D44A71E79313}"/>
              </a:ext>
            </a:extLst>
          </p:cNvPr>
          <p:cNvSpPr txBox="1"/>
          <p:nvPr/>
        </p:nvSpPr>
        <p:spPr>
          <a:xfrm>
            <a:off x="1460801" y="4750157"/>
            <a:ext cx="4478337" cy="14487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000" b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Fig. S3. 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VC deprivation for 4 weeks didn’t affect serum insulin or glucagon level in female </a:t>
            </a:r>
            <a:r>
              <a:rPr lang="en-US" altLang="zh-CN" sz="1000" i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Gulo</a:t>
            </a:r>
            <a:r>
              <a:rPr lang="en-US" altLang="zh-CN" sz="1000" i="1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-/- 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pups. (</a:t>
            </a:r>
            <a:r>
              <a:rPr lang="en-US" altLang="zh-CN" sz="1000" b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A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) Fasting serum insulin levels in female </a:t>
            </a:r>
            <a:r>
              <a:rPr lang="en-US" altLang="zh-CN" sz="1000" i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Gulo</a:t>
            </a:r>
            <a:r>
              <a:rPr lang="en-US" altLang="zh-CN" sz="1000" i="1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-/-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 pups supplemented with or without 3.3 g/L of VC for 4 weeks post-weaning. (</a:t>
            </a:r>
            <a:r>
              <a:rPr lang="en-US" altLang="zh-CN" sz="1000" b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B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) Fasting serum glucagon levels in female </a:t>
            </a:r>
            <a:r>
              <a:rPr lang="en-US" altLang="zh-CN" sz="1000" i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Gulo</a:t>
            </a:r>
            <a:r>
              <a:rPr lang="en-US" altLang="zh-CN" sz="1000" i="1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-/- 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pups supplemented with or without 3.3 g/L of VC for 4 weeks post-weaning. VC+: VC supplement, VC-: VC deprivation; Welch's t-test, n=7, mean SD. </a:t>
            </a:r>
            <a:endParaRPr lang="zh-CN" altLang="en-US" sz="10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CAAC8C10-C05F-3145-CD71-3F479E79B49C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993" t="8155" r="20524" b="3536"/>
          <a:stretch/>
        </p:blipFill>
        <p:spPr>
          <a:xfrm>
            <a:off x="2154767" y="3280832"/>
            <a:ext cx="1003264" cy="1367367"/>
          </a:xfrm>
          <a:prstGeom prst="rect">
            <a:avLst/>
          </a:prstGeom>
        </p:spPr>
      </p:pic>
      <p:pic>
        <p:nvPicPr>
          <p:cNvPr id="8" name="图片 7">
            <a:extLst>
              <a:ext uri="{FF2B5EF4-FFF2-40B4-BE49-F238E27FC236}">
                <a16:creationId xmlns:a16="http://schemas.microsoft.com/office/drawing/2014/main" id="{53E4BF4A-F454-CF47-70FC-5340B343DB7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159" t="7774" r="19822" b="3568"/>
          <a:stretch/>
        </p:blipFill>
        <p:spPr>
          <a:xfrm>
            <a:off x="3793067" y="3280832"/>
            <a:ext cx="1049866" cy="1367367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文本框 14"/>
          <p:cNvSpPr txBox="1"/>
          <p:nvPr/>
        </p:nvSpPr>
        <p:spPr>
          <a:xfrm>
            <a:off x="2055813" y="2675254"/>
            <a:ext cx="1454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A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608511" y="2667630"/>
            <a:ext cx="1454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B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1C16CF75-7890-4818-96E4-0E5E39030C65}"/>
              </a:ext>
            </a:extLst>
          </p:cNvPr>
          <p:cNvSpPr txBox="1"/>
          <p:nvPr/>
        </p:nvSpPr>
        <p:spPr>
          <a:xfrm>
            <a:off x="1386072" y="4630790"/>
            <a:ext cx="45049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Fig. S4.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VC deprivation for 5 weeks decreased liver coefficient in both female and male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pups. (</a:t>
            </a: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Liver coefficient in female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pups supplemented with or without 3.3 g/L of VC for 5 weeks post-weaning. (</a:t>
            </a: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Liver coefficient in male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pups supplemented with or without 3.3 g/L of VC for 5 weeks post-weaning. VC+: VC supplement, VC-: VC deprivation; Welch's t-test, n=6, mean SD; **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&lt;0.01 versus VC+.</a:t>
            </a:r>
            <a:endParaRPr lang="zh-CN" altLang="zh-CN" sz="10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  <a:p>
            <a:endParaRPr lang="zh-CN" altLang="en-US" sz="10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D4576D34-9E1F-7795-95E5-F668DFD7A338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06" t="9151" r="19363" b="2138"/>
          <a:stretch/>
        </p:blipFill>
        <p:spPr>
          <a:xfrm>
            <a:off x="2099733" y="3098799"/>
            <a:ext cx="1119720" cy="1354667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32966E9D-A09D-EE31-08D2-DBB7191A9D3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924" t="9017" r="20044" b="2272"/>
          <a:stretch/>
        </p:blipFill>
        <p:spPr>
          <a:xfrm>
            <a:off x="3638549" y="3098798"/>
            <a:ext cx="1119720" cy="1354668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2" name="直接连接符 71"/>
          <p:cNvCxnSpPr/>
          <p:nvPr/>
        </p:nvCxnSpPr>
        <p:spPr>
          <a:xfrm flipV="1">
            <a:off x="888994" y="2996599"/>
            <a:ext cx="396000" cy="0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3" name="直接连接符 72"/>
          <p:cNvCxnSpPr/>
          <p:nvPr/>
        </p:nvCxnSpPr>
        <p:spPr>
          <a:xfrm flipV="1">
            <a:off x="1338168" y="2996599"/>
            <a:ext cx="396000" cy="0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4" name="文本框 73"/>
          <p:cNvSpPr txBox="1"/>
          <p:nvPr/>
        </p:nvSpPr>
        <p:spPr>
          <a:xfrm>
            <a:off x="864633" y="2800355"/>
            <a:ext cx="56953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VC+5w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75" name="文本框 74"/>
          <p:cNvSpPr txBox="1"/>
          <p:nvPr/>
        </p:nvSpPr>
        <p:spPr>
          <a:xfrm>
            <a:off x="1330562" y="2800355"/>
            <a:ext cx="52737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VC-5w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76" name="文本框 75"/>
          <p:cNvSpPr txBox="1"/>
          <p:nvPr/>
        </p:nvSpPr>
        <p:spPr>
          <a:xfrm>
            <a:off x="472260" y="3028825"/>
            <a:ext cx="45825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Pck1</a:t>
            </a:r>
            <a:endParaRPr lang="zh-CN" altLang="en-US" sz="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77" name="文本框 76"/>
          <p:cNvSpPr txBox="1"/>
          <p:nvPr/>
        </p:nvSpPr>
        <p:spPr>
          <a:xfrm>
            <a:off x="496333" y="3211727"/>
            <a:ext cx="43418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Pck2</a:t>
            </a:r>
            <a:endParaRPr lang="zh-CN" altLang="en-US" sz="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390387" y="3404162"/>
            <a:ext cx="54013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 err="1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Gapdh</a:t>
            </a:r>
            <a:endParaRPr lang="zh-CN" altLang="en-US" sz="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4" name="图片 3"/>
          <p:cNvPicPr preferRelativeResize="0">
            <a:picLocks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rightnessContrast bright="18000" contrast="8000"/>
                    </a14:imgEffect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40" y="3057775"/>
            <a:ext cx="863996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8" name="图片 7"/>
          <p:cNvPicPr preferRelativeResize="0">
            <a:picLocks/>
          </p:cNvPicPr>
          <p:nvPr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bright="52000"/>
                    </a14:imgEffect>
                    <a14:imgEffect>
                      <a14:sharpenSoften amount="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40" y="3244485"/>
            <a:ext cx="863996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0" name="图片 9"/>
          <p:cNvPicPr preferRelativeResize="0">
            <a:picLocks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rightnessContrast bright="12000"/>
                    </a14:imgEffect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1940" y="3434841"/>
            <a:ext cx="863996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cxnSp>
        <p:nvCxnSpPr>
          <p:cNvPr id="23" name="直接连接符 22"/>
          <p:cNvCxnSpPr/>
          <p:nvPr/>
        </p:nvCxnSpPr>
        <p:spPr>
          <a:xfrm flipV="1">
            <a:off x="872100" y="1831314"/>
            <a:ext cx="396000" cy="0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852225" y="1644267"/>
            <a:ext cx="653495" cy="200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VC+3w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338659" y="1644267"/>
            <a:ext cx="590104" cy="200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VC-3w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26" name="文本框 25"/>
          <p:cNvSpPr txBox="1"/>
          <p:nvPr/>
        </p:nvSpPr>
        <p:spPr>
          <a:xfrm>
            <a:off x="435142" y="1854373"/>
            <a:ext cx="48975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Arial Unicode MS" panose="020B0604020202020204" pitchFamily="34" charset="-122"/>
                <a:cs typeface="Arial" panose="020B0604020202090204" pitchFamily="34" charset="0"/>
              </a:rPr>
              <a:t>Pck1</a:t>
            </a:r>
            <a:endParaRPr lang="zh-CN" altLang="en-US" sz="800" dirty="0">
              <a:latin typeface="Arial" panose="020B0604020202090204" pitchFamily="34" charset="0"/>
              <a:ea typeface="Arial Unicode MS" panose="020B0604020202020204" pitchFamily="34" charset="-122"/>
              <a:cs typeface="Arial" panose="020B060402020209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24754" y="2052983"/>
            <a:ext cx="50014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Pck2</a:t>
            </a:r>
            <a:endParaRPr lang="zh-CN" altLang="en-US" sz="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51095" y="2224866"/>
            <a:ext cx="47379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 err="1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Gapdh</a:t>
            </a:r>
            <a:endParaRPr lang="zh-CN" altLang="en-US" sz="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41" name="图片 40"/>
          <p:cNvPicPr preferRelativeResize="0">
            <a:picLocks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rightnessContrast bright="10000"/>
                    </a14:imgEffect>
                    <a14:imgEffect>
                      <a14:sharpenSoften amount="8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97" y="1886180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2" name="图片 41"/>
          <p:cNvPicPr preferRelativeResize="0">
            <a:picLocks/>
          </p:cNvPicPr>
          <p:nvPr/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brightnessContrast bright="1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97" y="2069852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3" name="图片 42"/>
          <p:cNvPicPr preferRelativeResize="0">
            <a:picLocks/>
          </p:cNvPicPr>
          <p:nvPr/>
        </p:nvPicPr>
        <p:blipFill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brightnessContrast bright="18000" contrast="4000"/>
                    </a14:imgEffect>
                    <a14:imgEffect>
                      <a14:sharpenSoften amoun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4597" y="2258686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cxnSp>
        <p:nvCxnSpPr>
          <p:cNvPr id="97" name="直接连接符 96"/>
          <p:cNvCxnSpPr/>
          <p:nvPr/>
        </p:nvCxnSpPr>
        <p:spPr>
          <a:xfrm flipV="1">
            <a:off x="1337875" y="1831314"/>
            <a:ext cx="396000" cy="0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0" name="文本框 139"/>
          <p:cNvSpPr txBox="1"/>
          <p:nvPr/>
        </p:nvSpPr>
        <p:spPr>
          <a:xfrm>
            <a:off x="5090844" y="2588757"/>
            <a:ext cx="216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H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06" name="文本框 105"/>
          <p:cNvSpPr txBox="1"/>
          <p:nvPr/>
        </p:nvSpPr>
        <p:spPr>
          <a:xfrm>
            <a:off x="5090844" y="1418264"/>
            <a:ext cx="216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D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02" name="文本框 101"/>
          <p:cNvSpPr txBox="1"/>
          <p:nvPr/>
        </p:nvSpPr>
        <p:spPr>
          <a:xfrm>
            <a:off x="2010984" y="1418264"/>
            <a:ext cx="233834" cy="2753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B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cxnSp>
        <p:nvCxnSpPr>
          <p:cNvPr id="57" name="直接连接符 56"/>
          <p:cNvCxnSpPr/>
          <p:nvPr/>
        </p:nvCxnSpPr>
        <p:spPr>
          <a:xfrm>
            <a:off x="3926897" y="1839916"/>
            <a:ext cx="396000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8" name="文本框 57"/>
          <p:cNvSpPr txBox="1"/>
          <p:nvPr/>
        </p:nvSpPr>
        <p:spPr>
          <a:xfrm>
            <a:off x="3903082" y="1652092"/>
            <a:ext cx="51925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VC+4w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4371749" y="1652092"/>
            <a:ext cx="47126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VC-4w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3528168" y="1839055"/>
            <a:ext cx="45572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Pck1</a:t>
            </a:r>
            <a:endParaRPr lang="zh-CN" altLang="en-US" sz="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569629" y="2022061"/>
            <a:ext cx="414259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Pck2</a:t>
            </a:r>
            <a:endParaRPr lang="zh-CN" altLang="en-US" sz="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62" name="文本框 61"/>
          <p:cNvSpPr txBox="1"/>
          <p:nvPr/>
        </p:nvSpPr>
        <p:spPr>
          <a:xfrm>
            <a:off x="3406496" y="2197443"/>
            <a:ext cx="57739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 err="1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Gapdh</a:t>
            </a:r>
            <a:endParaRPr lang="zh-CN" altLang="en-US" sz="8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cxnSp>
        <p:nvCxnSpPr>
          <p:cNvPr id="54" name="直接连接符 53"/>
          <p:cNvCxnSpPr/>
          <p:nvPr/>
        </p:nvCxnSpPr>
        <p:spPr>
          <a:xfrm>
            <a:off x="4378823" y="1839399"/>
            <a:ext cx="396000" cy="0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49" name="图片 48"/>
          <p:cNvPicPr preferRelativeResize="0">
            <a:picLocks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327" y="1887931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0" name="图片 49"/>
          <p:cNvPicPr preferRelativeResize="0">
            <a:picLocks/>
          </p:cNvPicPr>
          <p:nvPr/>
        </p:nvPicPr>
        <p:blipFill>
          <a:blip r:embed="rId16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rightnessContrast bright="11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272" y="2071230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51" name="图片 50"/>
          <p:cNvPicPr preferRelativeResize="0">
            <a:picLocks/>
          </p:cNvPicPr>
          <p:nvPr/>
        </p:nvPicPr>
        <p:blipFill>
          <a:blip r:embed="rId18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rightnessContrast bright="2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8272" y="2257086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88" name="文本框 87"/>
          <p:cNvSpPr txBox="1"/>
          <p:nvPr/>
        </p:nvSpPr>
        <p:spPr>
          <a:xfrm>
            <a:off x="3382759" y="1418264"/>
            <a:ext cx="23383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C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120" name="文本框 119"/>
          <p:cNvSpPr txBox="1"/>
          <p:nvPr/>
        </p:nvSpPr>
        <p:spPr>
          <a:xfrm>
            <a:off x="2027932" y="2588757"/>
            <a:ext cx="216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F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cxnSp>
        <p:nvCxnSpPr>
          <p:cNvPr id="129" name="直接连接符 128"/>
          <p:cNvCxnSpPr/>
          <p:nvPr/>
        </p:nvCxnSpPr>
        <p:spPr>
          <a:xfrm flipV="1">
            <a:off x="3912709" y="2980768"/>
            <a:ext cx="396000" cy="0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0" name="直接连接符 129"/>
          <p:cNvCxnSpPr/>
          <p:nvPr/>
        </p:nvCxnSpPr>
        <p:spPr>
          <a:xfrm flipV="1">
            <a:off x="4362051" y="2980768"/>
            <a:ext cx="396000" cy="0"/>
          </a:xfrm>
          <a:prstGeom prst="line">
            <a:avLst/>
          </a:prstGeom>
          <a:ln w="635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3" name="文本框 132"/>
          <p:cNvSpPr txBox="1"/>
          <p:nvPr/>
        </p:nvSpPr>
        <p:spPr>
          <a:xfrm>
            <a:off x="3408021" y="3206491"/>
            <a:ext cx="575101" cy="200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FoxO1a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134" name="文本框 133"/>
          <p:cNvSpPr txBox="1"/>
          <p:nvPr/>
        </p:nvSpPr>
        <p:spPr>
          <a:xfrm>
            <a:off x="3463661" y="3390274"/>
            <a:ext cx="519461" cy="200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 err="1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Gapdh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135" name="文本框 134"/>
          <p:cNvSpPr txBox="1"/>
          <p:nvPr/>
        </p:nvSpPr>
        <p:spPr>
          <a:xfrm>
            <a:off x="3900433" y="2785518"/>
            <a:ext cx="579518" cy="200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VC+5w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136" name="文本框 135"/>
          <p:cNvSpPr txBox="1"/>
          <p:nvPr/>
        </p:nvSpPr>
        <p:spPr>
          <a:xfrm>
            <a:off x="4339876" y="2785518"/>
            <a:ext cx="503327" cy="200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VC-5w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132" name="文本框 131"/>
          <p:cNvSpPr txBox="1"/>
          <p:nvPr/>
        </p:nvSpPr>
        <p:spPr>
          <a:xfrm>
            <a:off x="3316758" y="3009659"/>
            <a:ext cx="66636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p-FoxO1a</a:t>
            </a:r>
          </a:p>
        </p:txBody>
      </p:sp>
      <p:pic>
        <p:nvPicPr>
          <p:cNvPr id="126" name="图片 125"/>
          <p:cNvPicPr preferRelativeResize="0">
            <a:picLocks/>
          </p:cNvPicPr>
          <p:nvPr/>
        </p:nvPicPr>
        <p:blipFill>
          <a:blip r:embed="rId20" cstate="print">
            <a:extLst>
              <a:ext uri="{BEBA8EAE-BF5A-486C-A8C5-ECC9F3942E4B}">
                <a14:imgProps xmlns:a14="http://schemas.microsoft.com/office/drawing/2010/main">
                  <a14:imgLayer r:embed="rId21">
                    <a14:imgEffect>
                      <a14:brightnessContrast bright="28000"/>
                    </a14:imgEffect>
                    <a14:imgEffect>
                      <a14:sharpenSoften amount="1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888" y="3038722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27" name="图片 126"/>
          <p:cNvPicPr preferRelativeResize="0">
            <a:picLocks/>
          </p:cNvPicPr>
          <p:nvPr/>
        </p:nvPicPr>
        <p:blipFill>
          <a:blip r:embed="rId22"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brightnessContrast bright="2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888" y="3225431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28" name="图片 127"/>
          <p:cNvPicPr preferRelativeResize="0">
            <a:picLocks/>
          </p:cNvPicPr>
          <p:nvPr/>
        </p:nvPicPr>
        <p:blipFill>
          <a:blip r:embed="rId24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brightnessContrast bright="17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31888" y="3431712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123" name="文本框 122"/>
          <p:cNvSpPr txBox="1"/>
          <p:nvPr/>
        </p:nvSpPr>
        <p:spPr>
          <a:xfrm>
            <a:off x="3399707" y="2588757"/>
            <a:ext cx="216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G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91" name="文本框 90"/>
          <p:cNvSpPr txBox="1"/>
          <p:nvPr/>
        </p:nvSpPr>
        <p:spPr>
          <a:xfrm>
            <a:off x="2027932" y="3677165"/>
            <a:ext cx="216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J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2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4469" y="3888292"/>
            <a:ext cx="1734312" cy="1533144"/>
          </a:xfrm>
          <a:prstGeom prst="rect">
            <a:avLst/>
          </a:prstGeom>
        </p:spPr>
      </p:pic>
      <p:sp>
        <p:nvSpPr>
          <p:cNvPr id="86" name="文本框 85"/>
          <p:cNvSpPr txBox="1"/>
          <p:nvPr/>
        </p:nvSpPr>
        <p:spPr>
          <a:xfrm>
            <a:off x="353785" y="2588757"/>
            <a:ext cx="18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E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87" name="文本框 86"/>
          <p:cNvSpPr txBox="1"/>
          <p:nvPr/>
        </p:nvSpPr>
        <p:spPr>
          <a:xfrm>
            <a:off x="353785" y="1418264"/>
            <a:ext cx="18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A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90" name="文本框 89"/>
          <p:cNvSpPr txBox="1"/>
          <p:nvPr/>
        </p:nvSpPr>
        <p:spPr>
          <a:xfrm>
            <a:off x="353785" y="3677165"/>
            <a:ext cx="18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I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68" name="文本框 67">
            <a:extLst>
              <a:ext uri="{FF2B5EF4-FFF2-40B4-BE49-F238E27FC236}">
                <a16:creationId xmlns:a16="http://schemas.microsoft.com/office/drawing/2014/main" id="{07A349C8-1FB9-4555-BD02-D22548A64920}"/>
              </a:ext>
            </a:extLst>
          </p:cNvPr>
          <p:cNvSpPr txBox="1"/>
          <p:nvPr/>
        </p:nvSpPr>
        <p:spPr>
          <a:xfrm>
            <a:off x="3407898" y="3702000"/>
            <a:ext cx="216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K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70" name="文本框 69">
            <a:extLst>
              <a:ext uri="{FF2B5EF4-FFF2-40B4-BE49-F238E27FC236}">
                <a16:creationId xmlns:a16="http://schemas.microsoft.com/office/drawing/2014/main" id="{1DBE8256-142D-4CD1-B632-F27A99E726A9}"/>
              </a:ext>
            </a:extLst>
          </p:cNvPr>
          <p:cNvSpPr txBox="1"/>
          <p:nvPr/>
        </p:nvSpPr>
        <p:spPr>
          <a:xfrm>
            <a:off x="5081306" y="3677165"/>
            <a:ext cx="21688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L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13" name="图片 12">
            <a:extLst>
              <a:ext uri="{FF2B5EF4-FFF2-40B4-BE49-F238E27FC236}">
                <a16:creationId xmlns:a16="http://schemas.microsoft.com/office/drawing/2014/main" id="{D0B554D8-F0EF-41E0-849F-1A8306AE6B37}"/>
              </a:ext>
            </a:extLst>
          </p:cNvPr>
          <p:cNvPicPr>
            <a:picLocks noChangeAspect="1"/>
          </p:cNvPicPr>
          <p:nvPr/>
        </p:nvPicPr>
        <p:blipFill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9629" y="3890928"/>
            <a:ext cx="1652016" cy="1527048"/>
          </a:xfrm>
          <a:prstGeom prst="rect">
            <a:avLst/>
          </a:prstGeom>
        </p:spPr>
      </p:pic>
      <p:sp>
        <p:nvSpPr>
          <p:cNvPr id="71" name="TextBox 4">
            <a:extLst>
              <a:ext uri="{FF2B5EF4-FFF2-40B4-BE49-F238E27FC236}">
                <a16:creationId xmlns:a16="http://schemas.microsoft.com/office/drawing/2014/main" id="{7CF7B7AE-8207-4571-84B3-9E172D6EA3B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03421" y="5417135"/>
            <a:ext cx="5908498" cy="306462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altLang="zh-CN" sz="1000" b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Fig. S5. 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VC deprivation didn’t affect gluconeogenesis or peripheral glucose uptake in female </a:t>
            </a:r>
            <a:r>
              <a:rPr lang="en-US" altLang="zh-CN" sz="1000" i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Gulo</a:t>
            </a:r>
            <a:r>
              <a:rPr lang="en-US" altLang="zh-CN" sz="1000" i="1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-/- 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pups. (</a:t>
            </a:r>
            <a:r>
              <a:rPr lang="en-US" altLang="zh-CN" sz="1000" b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A-F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) Western analyses and their semi-quantification for Pck1 and Pck2 in livers of female </a:t>
            </a:r>
            <a:r>
              <a:rPr lang="en-US" altLang="zh-CN" sz="1000" i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Gulo</a:t>
            </a:r>
            <a:r>
              <a:rPr lang="en-US" altLang="zh-CN" sz="1000" i="1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-/- 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pups with supplement or deprivation of VC for 3, 4 or 5 weeks. </a:t>
            </a:r>
            <a:r>
              <a:rPr lang="en-US" altLang="zh-CN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Welch's t-test, n=3, mean SD.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 (</a:t>
            </a:r>
            <a:r>
              <a:rPr lang="en-US" altLang="zh-CN" sz="1000" b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G and H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) Western analyses and their semi-quantification for p-FoxO1(Ser256) and FoxO1 in livers of female </a:t>
            </a:r>
            <a:r>
              <a:rPr lang="en-US" altLang="zh-CN" sz="1000" i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Gulo</a:t>
            </a:r>
            <a:r>
              <a:rPr lang="en-US" altLang="zh-CN" sz="1000" i="1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-/- 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pups with supplement or deprivation of VC for 5 weeks. </a:t>
            </a:r>
            <a:r>
              <a:rPr lang="en-US" altLang="zh-CN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Welch's t-test, n=3, mean SD.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 (</a:t>
            </a:r>
            <a:r>
              <a:rPr lang="en-US" altLang="zh-CN" sz="1000" b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I and J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) Female </a:t>
            </a:r>
            <a:r>
              <a:rPr lang="en-US" altLang="zh-CN" sz="1000" i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Gulo</a:t>
            </a:r>
            <a:r>
              <a:rPr lang="en-US" altLang="zh-CN" sz="1000" i="1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-/- 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pups with supplement or deprivation of VC for 5 weeks. After starvation for 16 h, pups were intraperitoneally injected with 1.5 g/kg body weight of sodium pyruvate, and blood glucose concentrations were then measured at the indicated time points. Blood glucose values for the area under the curve (AUC) were calculated. </a:t>
            </a:r>
            <a:r>
              <a:rPr lang="en-US" altLang="zh-CN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Welch's t-test, n=10, mean SD;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 *</a:t>
            </a:r>
            <a:r>
              <a:rPr lang="en-US" altLang="zh-CN" sz="1000" i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p&lt;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0.05 versus VC+5w. (</a:t>
            </a:r>
            <a:r>
              <a:rPr lang="en-US" altLang="zh-CN" sz="1000" b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K and L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) Female </a:t>
            </a:r>
            <a:r>
              <a:rPr lang="en-US" altLang="zh-CN" sz="1000" i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Gulo</a:t>
            </a:r>
            <a:r>
              <a:rPr lang="en-US" altLang="zh-CN" sz="1000" i="1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-/- 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pups with supplement or deprivation of VC for 3 weeks. After starvation for 16 h, pups were intraperitoneally injected with 1 g/kg body weight of D-glucose, and blood glucose concentrations were then measured at the indicated time points. Blood glucose values for AUC were calculated. </a:t>
            </a:r>
            <a:r>
              <a:rPr lang="en-US" altLang="zh-CN" sz="1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Welch's t-test, n=5, mean SD;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 **</a:t>
            </a:r>
            <a:r>
              <a:rPr lang="en-US" altLang="zh-CN" sz="1000" i="1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p&lt;</a:t>
            </a:r>
            <a:r>
              <a:rPr lang="en-US" altLang="zh-CN" sz="1000" dirty="0">
                <a:effectLst/>
                <a:latin typeface="Arial" panose="020B0604020202020204" pitchFamily="34" charset="0"/>
                <a:ea typeface="等线" panose="02010600030101010101" pitchFamily="2" charset="-122"/>
              </a:rPr>
              <a:t>0.05 versus VC+3w. </a:t>
            </a:r>
            <a:endParaRPr lang="zh-CN" altLang="zh-CN" sz="1000" kern="100" dirty="0">
              <a:latin typeface="Arial" panose="020B0604020202020204" pitchFamily="34" charset="0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79" name="直接连接符 78">
            <a:extLst>
              <a:ext uri="{FF2B5EF4-FFF2-40B4-BE49-F238E27FC236}">
                <a16:creationId xmlns:a16="http://schemas.microsoft.com/office/drawing/2014/main" id="{6316F1F3-D5ED-4A35-B376-9CB1F407FF36}"/>
              </a:ext>
            </a:extLst>
          </p:cNvPr>
          <p:cNvCxnSpPr/>
          <p:nvPr/>
        </p:nvCxnSpPr>
        <p:spPr>
          <a:xfrm>
            <a:off x="1756571" y="1940905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0" name="直接连接符 79">
            <a:extLst>
              <a:ext uri="{FF2B5EF4-FFF2-40B4-BE49-F238E27FC236}">
                <a16:creationId xmlns:a16="http://schemas.microsoft.com/office/drawing/2014/main" id="{C5ECBC3C-E2B3-4AEB-BA0B-4AFC9ACB4D07}"/>
              </a:ext>
            </a:extLst>
          </p:cNvPr>
          <p:cNvCxnSpPr/>
          <p:nvPr/>
        </p:nvCxnSpPr>
        <p:spPr>
          <a:xfrm>
            <a:off x="1756571" y="2146219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1" name="直接连接符 80">
            <a:extLst>
              <a:ext uri="{FF2B5EF4-FFF2-40B4-BE49-F238E27FC236}">
                <a16:creationId xmlns:a16="http://schemas.microsoft.com/office/drawing/2014/main" id="{A2A6EF70-2598-44BE-8619-356A671286BE}"/>
              </a:ext>
            </a:extLst>
          </p:cNvPr>
          <p:cNvCxnSpPr/>
          <p:nvPr/>
        </p:nvCxnSpPr>
        <p:spPr>
          <a:xfrm>
            <a:off x="1756571" y="2312395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82" name="文本框 9">
            <a:extLst>
              <a:ext uri="{FF2B5EF4-FFF2-40B4-BE49-F238E27FC236}">
                <a16:creationId xmlns:a16="http://schemas.microsoft.com/office/drawing/2014/main" id="{F9890E44-FCB8-435B-A25E-6377EF509ACD}"/>
              </a:ext>
            </a:extLst>
          </p:cNvPr>
          <p:cNvSpPr txBox="1"/>
          <p:nvPr/>
        </p:nvSpPr>
        <p:spPr>
          <a:xfrm>
            <a:off x="1657320" y="1722207"/>
            <a:ext cx="426720" cy="28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Mr</a:t>
            </a:r>
            <a:r>
              <a:rPr lang="en-US" sz="7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(K)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83" name="文本框 82">
            <a:extLst>
              <a:ext uri="{FF2B5EF4-FFF2-40B4-BE49-F238E27FC236}">
                <a16:creationId xmlns:a16="http://schemas.microsoft.com/office/drawing/2014/main" id="{22C21BC9-3D57-4B32-AFDB-2BE60D61D369}"/>
              </a:ext>
            </a:extLst>
          </p:cNvPr>
          <p:cNvSpPr txBox="1"/>
          <p:nvPr/>
        </p:nvSpPr>
        <p:spPr>
          <a:xfrm>
            <a:off x="1770904" y="1857878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4" name="文本框 83">
            <a:extLst>
              <a:ext uri="{FF2B5EF4-FFF2-40B4-BE49-F238E27FC236}">
                <a16:creationId xmlns:a16="http://schemas.microsoft.com/office/drawing/2014/main" id="{52031487-12B7-4C42-9BC4-FDC493FD3ECB}"/>
              </a:ext>
            </a:extLst>
          </p:cNvPr>
          <p:cNvSpPr txBox="1"/>
          <p:nvPr/>
        </p:nvSpPr>
        <p:spPr>
          <a:xfrm>
            <a:off x="1777145" y="2053712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8C6719BF-D412-4DD4-BA04-962EB450717D}"/>
              </a:ext>
            </a:extLst>
          </p:cNvPr>
          <p:cNvSpPr txBox="1"/>
          <p:nvPr/>
        </p:nvSpPr>
        <p:spPr>
          <a:xfrm>
            <a:off x="1773245" y="2232179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89" name="直接连接符 88">
            <a:extLst>
              <a:ext uri="{FF2B5EF4-FFF2-40B4-BE49-F238E27FC236}">
                <a16:creationId xmlns:a16="http://schemas.microsoft.com/office/drawing/2014/main" id="{6316F1F3-D5ED-4A35-B376-9CB1F407FF36}"/>
              </a:ext>
            </a:extLst>
          </p:cNvPr>
          <p:cNvCxnSpPr/>
          <p:nvPr/>
        </p:nvCxnSpPr>
        <p:spPr>
          <a:xfrm>
            <a:off x="4804571" y="1940905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2" name="直接连接符 91">
            <a:extLst>
              <a:ext uri="{FF2B5EF4-FFF2-40B4-BE49-F238E27FC236}">
                <a16:creationId xmlns:a16="http://schemas.microsoft.com/office/drawing/2014/main" id="{C5ECBC3C-E2B3-4AEB-BA0B-4AFC9ACB4D07}"/>
              </a:ext>
            </a:extLst>
          </p:cNvPr>
          <p:cNvCxnSpPr/>
          <p:nvPr/>
        </p:nvCxnSpPr>
        <p:spPr>
          <a:xfrm>
            <a:off x="4804571" y="2146219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3" name="直接连接符 92">
            <a:extLst>
              <a:ext uri="{FF2B5EF4-FFF2-40B4-BE49-F238E27FC236}">
                <a16:creationId xmlns:a16="http://schemas.microsoft.com/office/drawing/2014/main" id="{A2A6EF70-2598-44BE-8619-356A671286BE}"/>
              </a:ext>
            </a:extLst>
          </p:cNvPr>
          <p:cNvCxnSpPr/>
          <p:nvPr/>
        </p:nvCxnSpPr>
        <p:spPr>
          <a:xfrm>
            <a:off x="4804571" y="2312395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94" name="文本框 9">
            <a:extLst>
              <a:ext uri="{FF2B5EF4-FFF2-40B4-BE49-F238E27FC236}">
                <a16:creationId xmlns:a16="http://schemas.microsoft.com/office/drawing/2014/main" id="{F9890E44-FCB8-435B-A25E-6377EF509ACD}"/>
              </a:ext>
            </a:extLst>
          </p:cNvPr>
          <p:cNvSpPr txBox="1"/>
          <p:nvPr/>
        </p:nvSpPr>
        <p:spPr>
          <a:xfrm>
            <a:off x="4705320" y="1722207"/>
            <a:ext cx="426720" cy="28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Mr</a:t>
            </a:r>
            <a:r>
              <a:rPr lang="en-US" sz="7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(K)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95" name="文本框 94">
            <a:extLst>
              <a:ext uri="{FF2B5EF4-FFF2-40B4-BE49-F238E27FC236}">
                <a16:creationId xmlns:a16="http://schemas.microsoft.com/office/drawing/2014/main" id="{22C21BC9-3D57-4B32-AFDB-2BE60D61D369}"/>
              </a:ext>
            </a:extLst>
          </p:cNvPr>
          <p:cNvSpPr txBox="1"/>
          <p:nvPr/>
        </p:nvSpPr>
        <p:spPr>
          <a:xfrm>
            <a:off x="4818904" y="1857878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52031487-12B7-4C42-9BC4-FDC493FD3ECB}"/>
              </a:ext>
            </a:extLst>
          </p:cNvPr>
          <p:cNvSpPr txBox="1"/>
          <p:nvPr/>
        </p:nvSpPr>
        <p:spPr>
          <a:xfrm>
            <a:off x="4825145" y="2053712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8C6719BF-D412-4DD4-BA04-962EB450717D}"/>
              </a:ext>
            </a:extLst>
          </p:cNvPr>
          <p:cNvSpPr txBox="1"/>
          <p:nvPr/>
        </p:nvSpPr>
        <p:spPr>
          <a:xfrm>
            <a:off x="4821245" y="2232179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99" name="直接连接符 98">
            <a:extLst>
              <a:ext uri="{FF2B5EF4-FFF2-40B4-BE49-F238E27FC236}">
                <a16:creationId xmlns:a16="http://schemas.microsoft.com/office/drawing/2014/main" id="{6316F1F3-D5ED-4A35-B376-9CB1F407FF36}"/>
              </a:ext>
            </a:extLst>
          </p:cNvPr>
          <p:cNvCxnSpPr/>
          <p:nvPr/>
        </p:nvCxnSpPr>
        <p:spPr>
          <a:xfrm>
            <a:off x="1756571" y="3122005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0" name="直接连接符 99">
            <a:extLst>
              <a:ext uri="{FF2B5EF4-FFF2-40B4-BE49-F238E27FC236}">
                <a16:creationId xmlns:a16="http://schemas.microsoft.com/office/drawing/2014/main" id="{C5ECBC3C-E2B3-4AEB-BA0B-4AFC9ACB4D07}"/>
              </a:ext>
            </a:extLst>
          </p:cNvPr>
          <p:cNvCxnSpPr/>
          <p:nvPr/>
        </p:nvCxnSpPr>
        <p:spPr>
          <a:xfrm>
            <a:off x="1756571" y="3327319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1" name="直接连接符 100">
            <a:extLst>
              <a:ext uri="{FF2B5EF4-FFF2-40B4-BE49-F238E27FC236}">
                <a16:creationId xmlns:a16="http://schemas.microsoft.com/office/drawing/2014/main" id="{A2A6EF70-2598-44BE-8619-356A671286BE}"/>
              </a:ext>
            </a:extLst>
          </p:cNvPr>
          <p:cNvCxnSpPr/>
          <p:nvPr/>
        </p:nvCxnSpPr>
        <p:spPr>
          <a:xfrm>
            <a:off x="1756571" y="3493495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03" name="文本框 9">
            <a:extLst>
              <a:ext uri="{FF2B5EF4-FFF2-40B4-BE49-F238E27FC236}">
                <a16:creationId xmlns:a16="http://schemas.microsoft.com/office/drawing/2014/main" id="{F9890E44-FCB8-435B-A25E-6377EF509ACD}"/>
              </a:ext>
            </a:extLst>
          </p:cNvPr>
          <p:cNvSpPr txBox="1"/>
          <p:nvPr/>
        </p:nvSpPr>
        <p:spPr>
          <a:xfrm>
            <a:off x="1657320" y="2903307"/>
            <a:ext cx="426720" cy="28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Mr</a:t>
            </a:r>
            <a:r>
              <a:rPr lang="en-US" sz="7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(K)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04" name="文本框 103">
            <a:extLst>
              <a:ext uri="{FF2B5EF4-FFF2-40B4-BE49-F238E27FC236}">
                <a16:creationId xmlns:a16="http://schemas.microsoft.com/office/drawing/2014/main" id="{22C21BC9-3D57-4B32-AFDB-2BE60D61D369}"/>
              </a:ext>
            </a:extLst>
          </p:cNvPr>
          <p:cNvSpPr txBox="1"/>
          <p:nvPr/>
        </p:nvSpPr>
        <p:spPr>
          <a:xfrm>
            <a:off x="1770904" y="3038978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5" name="文本框 104">
            <a:extLst>
              <a:ext uri="{FF2B5EF4-FFF2-40B4-BE49-F238E27FC236}">
                <a16:creationId xmlns:a16="http://schemas.microsoft.com/office/drawing/2014/main" id="{52031487-12B7-4C42-9BC4-FDC493FD3ECB}"/>
              </a:ext>
            </a:extLst>
          </p:cNvPr>
          <p:cNvSpPr txBox="1"/>
          <p:nvPr/>
        </p:nvSpPr>
        <p:spPr>
          <a:xfrm>
            <a:off x="1777145" y="3234812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7" name="文本框 106">
            <a:extLst>
              <a:ext uri="{FF2B5EF4-FFF2-40B4-BE49-F238E27FC236}">
                <a16:creationId xmlns:a16="http://schemas.microsoft.com/office/drawing/2014/main" id="{8C6719BF-D412-4DD4-BA04-962EB450717D}"/>
              </a:ext>
            </a:extLst>
          </p:cNvPr>
          <p:cNvSpPr txBox="1"/>
          <p:nvPr/>
        </p:nvSpPr>
        <p:spPr>
          <a:xfrm>
            <a:off x="1773245" y="3413279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08" name="直接连接符 107">
            <a:extLst>
              <a:ext uri="{FF2B5EF4-FFF2-40B4-BE49-F238E27FC236}">
                <a16:creationId xmlns:a16="http://schemas.microsoft.com/office/drawing/2014/main" id="{6316F1F3-D5ED-4A35-B376-9CB1F407FF36}"/>
              </a:ext>
            </a:extLst>
          </p:cNvPr>
          <p:cNvCxnSpPr/>
          <p:nvPr/>
        </p:nvCxnSpPr>
        <p:spPr>
          <a:xfrm>
            <a:off x="4804571" y="3122005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9" name="直接连接符 108">
            <a:extLst>
              <a:ext uri="{FF2B5EF4-FFF2-40B4-BE49-F238E27FC236}">
                <a16:creationId xmlns:a16="http://schemas.microsoft.com/office/drawing/2014/main" id="{C5ECBC3C-E2B3-4AEB-BA0B-4AFC9ACB4D07}"/>
              </a:ext>
            </a:extLst>
          </p:cNvPr>
          <p:cNvCxnSpPr/>
          <p:nvPr/>
        </p:nvCxnSpPr>
        <p:spPr>
          <a:xfrm>
            <a:off x="4804571" y="3327319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0" name="直接连接符 109">
            <a:extLst>
              <a:ext uri="{FF2B5EF4-FFF2-40B4-BE49-F238E27FC236}">
                <a16:creationId xmlns:a16="http://schemas.microsoft.com/office/drawing/2014/main" id="{A2A6EF70-2598-44BE-8619-356A671286BE}"/>
              </a:ext>
            </a:extLst>
          </p:cNvPr>
          <p:cNvCxnSpPr/>
          <p:nvPr/>
        </p:nvCxnSpPr>
        <p:spPr>
          <a:xfrm>
            <a:off x="4804571" y="3493495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1" name="文本框 9">
            <a:extLst>
              <a:ext uri="{FF2B5EF4-FFF2-40B4-BE49-F238E27FC236}">
                <a16:creationId xmlns:a16="http://schemas.microsoft.com/office/drawing/2014/main" id="{F9890E44-FCB8-435B-A25E-6377EF509ACD}"/>
              </a:ext>
            </a:extLst>
          </p:cNvPr>
          <p:cNvSpPr txBox="1"/>
          <p:nvPr/>
        </p:nvSpPr>
        <p:spPr>
          <a:xfrm>
            <a:off x="4705320" y="2903307"/>
            <a:ext cx="426720" cy="28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Mr</a:t>
            </a:r>
            <a:r>
              <a:rPr lang="en-US" sz="7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(K)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112" name="文本框 111">
            <a:extLst>
              <a:ext uri="{FF2B5EF4-FFF2-40B4-BE49-F238E27FC236}">
                <a16:creationId xmlns:a16="http://schemas.microsoft.com/office/drawing/2014/main" id="{22C21BC9-3D57-4B32-AFDB-2BE60D61D369}"/>
              </a:ext>
            </a:extLst>
          </p:cNvPr>
          <p:cNvSpPr txBox="1"/>
          <p:nvPr/>
        </p:nvSpPr>
        <p:spPr>
          <a:xfrm>
            <a:off x="4818904" y="3038978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69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3" name="文本框 112">
            <a:extLst>
              <a:ext uri="{FF2B5EF4-FFF2-40B4-BE49-F238E27FC236}">
                <a16:creationId xmlns:a16="http://schemas.microsoft.com/office/drawing/2014/main" id="{52031487-12B7-4C42-9BC4-FDC493FD3ECB}"/>
              </a:ext>
            </a:extLst>
          </p:cNvPr>
          <p:cNvSpPr txBox="1"/>
          <p:nvPr/>
        </p:nvSpPr>
        <p:spPr>
          <a:xfrm>
            <a:off x="4825145" y="3234812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71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4" name="文本框 113">
            <a:extLst>
              <a:ext uri="{FF2B5EF4-FFF2-40B4-BE49-F238E27FC236}">
                <a16:creationId xmlns:a16="http://schemas.microsoft.com/office/drawing/2014/main" id="{8C6719BF-D412-4DD4-BA04-962EB450717D}"/>
              </a:ext>
            </a:extLst>
          </p:cNvPr>
          <p:cNvSpPr txBox="1"/>
          <p:nvPr/>
        </p:nvSpPr>
        <p:spPr>
          <a:xfrm>
            <a:off x="4821245" y="3413279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id="{2EBBF914-4F22-B0DE-4275-93D87F154A2D}"/>
              </a:ext>
            </a:extLst>
          </p:cNvPr>
          <p:cNvPicPr>
            <a:picLocks noChangeAspect="1"/>
          </p:cNvPicPr>
          <p:nvPr/>
        </p:nvPicPr>
        <p:blipFill rotWithShape="1"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87" t="10048" r="21681" b="8464"/>
          <a:stretch/>
        </p:blipFill>
        <p:spPr>
          <a:xfrm>
            <a:off x="2318475" y="1552572"/>
            <a:ext cx="926711" cy="981077"/>
          </a:xfrm>
          <a:prstGeom prst="rect">
            <a:avLst/>
          </a:prstGeom>
        </p:spPr>
      </p:pic>
      <p:pic>
        <p:nvPicPr>
          <p:cNvPr id="11" name="图片 10">
            <a:extLst>
              <a:ext uri="{FF2B5EF4-FFF2-40B4-BE49-F238E27FC236}">
                <a16:creationId xmlns:a16="http://schemas.microsoft.com/office/drawing/2014/main" id="{3594D018-1DDC-8BD3-317B-E0944A6120B8}"/>
              </a:ext>
            </a:extLst>
          </p:cNvPr>
          <p:cNvPicPr>
            <a:picLocks noChangeAspect="1"/>
          </p:cNvPicPr>
          <p:nvPr/>
        </p:nvPicPr>
        <p:blipFill rotWithShape="1"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02" t="12664" r="20862" b="8399"/>
          <a:stretch/>
        </p:blipFill>
        <p:spPr>
          <a:xfrm>
            <a:off x="5379681" y="1583267"/>
            <a:ext cx="942975" cy="950382"/>
          </a:xfrm>
          <a:prstGeom prst="rect">
            <a:avLst/>
          </a:prstGeom>
        </p:spPr>
      </p:pic>
      <p:pic>
        <p:nvPicPr>
          <p:cNvPr id="14" name="图片 13">
            <a:extLst>
              <a:ext uri="{FF2B5EF4-FFF2-40B4-BE49-F238E27FC236}">
                <a16:creationId xmlns:a16="http://schemas.microsoft.com/office/drawing/2014/main" id="{FD92C73F-84EA-3855-6476-59D4F98F6F59}"/>
              </a:ext>
            </a:extLst>
          </p:cNvPr>
          <p:cNvPicPr>
            <a:picLocks noChangeAspect="1"/>
          </p:cNvPicPr>
          <p:nvPr/>
        </p:nvPicPr>
        <p:blipFill rotWithShape="1">
          <a:blip r:embed="rId3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97" t="11392" r="20267" b="8228"/>
          <a:stretch/>
        </p:blipFill>
        <p:spPr>
          <a:xfrm>
            <a:off x="2323868" y="2743199"/>
            <a:ext cx="942975" cy="967744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id="{05BF24AF-882B-74F0-806C-9BAF931C340F}"/>
              </a:ext>
            </a:extLst>
          </p:cNvPr>
          <p:cNvPicPr>
            <a:picLocks noChangeAspect="1"/>
          </p:cNvPicPr>
          <p:nvPr/>
        </p:nvPicPr>
        <p:blipFill rotWithShape="1"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79" t="12200" r="21485" b="10069"/>
          <a:stretch/>
        </p:blipFill>
        <p:spPr>
          <a:xfrm>
            <a:off x="5368944" y="2679699"/>
            <a:ext cx="942975" cy="997465"/>
          </a:xfrm>
          <a:prstGeom prst="rect">
            <a:avLst/>
          </a:prstGeom>
        </p:spPr>
      </p:pic>
      <p:pic>
        <p:nvPicPr>
          <p:cNvPr id="21" name="图片 20">
            <a:extLst>
              <a:ext uri="{FF2B5EF4-FFF2-40B4-BE49-F238E27FC236}">
                <a16:creationId xmlns:a16="http://schemas.microsoft.com/office/drawing/2014/main" id="{51B8993E-D10E-E15B-71D6-83DA394DD3CD}"/>
              </a:ext>
            </a:extLst>
          </p:cNvPr>
          <p:cNvPicPr>
            <a:picLocks noChangeAspect="1"/>
          </p:cNvPicPr>
          <p:nvPr/>
        </p:nvPicPr>
        <p:blipFill rotWithShape="1">
          <a:blip r:embed="rId3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524" t="9935" r="22040" b="8893"/>
          <a:stretch/>
        </p:blipFill>
        <p:spPr>
          <a:xfrm>
            <a:off x="2220512" y="4149075"/>
            <a:ext cx="992588" cy="1056458"/>
          </a:xfrm>
          <a:prstGeom prst="rect">
            <a:avLst/>
          </a:prstGeom>
        </p:spPr>
      </p:pic>
      <p:pic>
        <p:nvPicPr>
          <p:cNvPr id="29" name="图片 28">
            <a:extLst>
              <a:ext uri="{FF2B5EF4-FFF2-40B4-BE49-F238E27FC236}">
                <a16:creationId xmlns:a16="http://schemas.microsoft.com/office/drawing/2014/main" id="{EE6C743F-DF8C-77F3-9FE4-A635D8D5F31B}"/>
              </a:ext>
            </a:extLst>
          </p:cNvPr>
          <p:cNvPicPr>
            <a:picLocks noChangeAspect="1"/>
          </p:cNvPicPr>
          <p:nvPr/>
        </p:nvPicPr>
        <p:blipFill rotWithShape="1">
          <a:blip r:embed="rId3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325" t="9545" r="5475" b="11864"/>
          <a:stretch/>
        </p:blipFill>
        <p:spPr>
          <a:xfrm>
            <a:off x="5298192" y="4135828"/>
            <a:ext cx="1013728" cy="1068383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" name="图片 401"/>
          <p:cNvPicPr preferRelativeResize="0"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856" y="4682303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03" name="图片 402"/>
          <p:cNvPicPr preferRelativeResize="0"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" b="68916"/>
          <a:stretch>
            <a:fillRect/>
          </a:stretch>
        </p:blipFill>
        <p:spPr>
          <a:xfrm>
            <a:off x="2265856" y="4863484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04" name="图片 403"/>
          <p:cNvPicPr preferRelativeResize="0">
            <a:picLocks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5856" y="4500243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05" name="文本框 404"/>
          <p:cNvSpPr txBox="1"/>
          <p:nvPr/>
        </p:nvSpPr>
        <p:spPr>
          <a:xfrm>
            <a:off x="2228240" y="4280209"/>
            <a:ext cx="1065859" cy="2000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0   5  10  15   20  30</a:t>
            </a:r>
            <a:endParaRPr lang="zh-CN" altLang="en-US" sz="7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398" name="文本框 397"/>
          <p:cNvSpPr txBox="1"/>
          <p:nvPr/>
        </p:nvSpPr>
        <p:spPr>
          <a:xfrm>
            <a:off x="1722637" y="4438236"/>
            <a:ext cx="59285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p-GSK3β</a:t>
            </a:r>
          </a:p>
        </p:txBody>
      </p:sp>
      <p:sp>
        <p:nvSpPr>
          <p:cNvPr id="399" name="文本框 398"/>
          <p:cNvSpPr txBox="1"/>
          <p:nvPr/>
        </p:nvSpPr>
        <p:spPr>
          <a:xfrm>
            <a:off x="1778653" y="4622113"/>
            <a:ext cx="5368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宋体" panose="02010600030101010101" pitchFamily="2" charset="-122"/>
                <a:cs typeface="Arial" panose="020B0604020202090204" pitchFamily="34" charset="0"/>
              </a:rPr>
              <a:t>GSK3β</a:t>
            </a:r>
            <a:endParaRPr lang="zh-CN" altLang="en-US" sz="700" dirty="0">
              <a:latin typeface="Arial" panose="020B0604020202090204" pitchFamily="34" charset="0"/>
              <a:ea typeface="宋体" panose="02010600030101010101" pitchFamily="2" charset="-122"/>
              <a:cs typeface="Arial" panose="020B0604020202090204" pitchFamily="34" charset="0"/>
            </a:endParaRPr>
          </a:p>
        </p:txBody>
      </p:sp>
      <p:sp>
        <p:nvSpPr>
          <p:cNvPr id="400" name="文本框 399"/>
          <p:cNvSpPr txBox="1"/>
          <p:nvPr/>
        </p:nvSpPr>
        <p:spPr>
          <a:xfrm>
            <a:off x="1819898" y="4795922"/>
            <a:ext cx="49559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 err="1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Gapdh</a:t>
            </a:r>
            <a:endParaRPr lang="zh-CN" altLang="en-US" sz="7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401" name="文本框 400"/>
          <p:cNvSpPr txBox="1"/>
          <p:nvPr/>
        </p:nvSpPr>
        <p:spPr>
          <a:xfrm>
            <a:off x="1664610" y="4280211"/>
            <a:ext cx="65088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Time(min)</a:t>
            </a:r>
            <a:endParaRPr lang="zh-CN" altLang="en-US" sz="7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480" name="文本框 479"/>
          <p:cNvSpPr txBox="1"/>
          <p:nvPr/>
        </p:nvSpPr>
        <p:spPr>
          <a:xfrm>
            <a:off x="1749079" y="4000132"/>
            <a:ext cx="193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C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413" name="文本框 412"/>
          <p:cNvSpPr txBox="1"/>
          <p:nvPr/>
        </p:nvSpPr>
        <p:spPr>
          <a:xfrm>
            <a:off x="1820022" y="3075981"/>
            <a:ext cx="49080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VC(</a:t>
            </a:r>
            <a:r>
              <a:rPr lang="en-US" altLang="zh-CN" sz="700" dirty="0" err="1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μM</a:t>
            </a:r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)</a:t>
            </a:r>
            <a:endParaRPr lang="zh-CN" altLang="en-US" sz="7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414" name="文本框 413"/>
          <p:cNvSpPr txBox="1"/>
          <p:nvPr/>
        </p:nvSpPr>
        <p:spPr>
          <a:xfrm>
            <a:off x="1713215" y="3231704"/>
            <a:ext cx="59761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p-GSK3β</a:t>
            </a:r>
          </a:p>
        </p:txBody>
      </p:sp>
      <p:sp>
        <p:nvSpPr>
          <p:cNvPr id="415" name="文本框 414"/>
          <p:cNvSpPr txBox="1"/>
          <p:nvPr/>
        </p:nvSpPr>
        <p:spPr>
          <a:xfrm>
            <a:off x="1773992" y="3404644"/>
            <a:ext cx="5368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GSK3β</a:t>
            </a:r>
            <a:endParaRPr lang="zh-CN" altLang="en-US" sz="7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416" name="文本框 415"/>
          <p:cNvSpPr txBox="1"/>
          <p:nvPr/>
        </p:nvSpPr>
        <p:spPr>
          <a:xfrm>
            <a:off x="1773992" y="3566863"/>
            <a:ext cx="5368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 err="1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Gapdh</a:t>
            </a:r>
            <a:endParaRPr lang="zh-CN" altLang="en-US" sz="7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409" name="图片 408"/>
          <p:cNvPicPr preferRelativeResize="0"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8000" contrast="3000"/>
                    </a14:imgEffect>
                    <a14:imgEffect>
                      <a14:sharpenSoften amount="4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841" y="3296758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10" name="图片 409"/>
          <p:cNvPicPr preferRelativeResize="0">
            <a:picLocks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brightnessContrast bright="3000" contrast="3000"/>
                    </a14:imgEffect>
                    <a14:imgEffect>
                      <a14:sharpenSoften amount="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841" y="3465728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11" name="文本框 410"/>
          <p:cNvSpPr txBox="1"/>
          <p:nvPr/>
        </p:nvSpPr>
        <p:spPr>
          <a:xfrm>
            <a:off x="2217620" y="3076334"/>
            <a:ext cx="1057557" cy="2000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0  15  30  60  90 120</a:t>
            </a:r>
            <a:endParaRPr lang="zh-CN" altLang="en-US" sz="7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pic>
        <p:nvPicPr>
          <p:cNvPr id="412" name="图片 411"/>
          <p:cNvPicPr preferRelativeResize="0">
            <a:picLocks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8841" y="3636231"/>
            <a:ext cx="864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sp>
        <p:nvSpPr>
          <p:cNvPr id="481" name="文本框 480"/>
          <p:cNvSpPr txBox="1"/>
          <p:nvPr/>
        </p:nvSpPr>
        <p:spPr>
          <a:xfrm>
            <a:off x="1749079" y="2698363"/>
            <a:ext cx="193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A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3451118" y="2698363"/>
            <a:ext cx="193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B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3446230" y="4000132"/>
            <a:ext cx="193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D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32" name="TextBox 4">
            <a:extLst>
              <a:ext uri="{FF2B5EF4-FFF2-40B4-BE49-F238E27FC236}">
                <a16:creationId xmlns:a16="http://schemas.microsoft.com/office/drawing/2014/main" id="{97DACAE6-88FD-41FA-BF72-3445D0602A1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78341" y="5225196"/>
            <a:ext cx="4697157" cy="99110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Fig. S6.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VC inactivated GSK3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. (</a:t>
            </a: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A-D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Western analyses and their semi-quantification for p-Ser9-GSK3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等线" panose="02010600030101010101" pitchFamily="2" charset="-122"/>
                <a:ea typeface="等线" panose="02010600030101010101" pitchFamily="2" charset="-122"/>
                <a:cs typeface="Arial" panose="020B0604020202020204" pitchFamily="34" charset="0"/>
                <a:sym typeface="Symbol" panose="05050102010706020507" pitchFamily="18" charset="2"/>
              </a:rPr>
              <a:t>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in L02 cells after treatment with VC at the indicated concentrations for 30 min (</a:t>
            </a: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 and B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or at 60 µM (</a:t>
            </a: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C and D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for the indicated times. 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Welch's t-test, n=3, mean SD;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*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p&lt;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0.05, **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&lt;0.01 versus Lane 1.</a:t>
            </a:r>
            <a:endParaRPr lang="zh-CN" altLang="zh-CN" sz="10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cxnSp>
        <p:nvCxnSpPr>
          <p:cNvPr id="28" name="直接连接符 27">
            <a:extLst>
              <a:ext uri="{FF2B5EF4-FFF2-40B4-BE49-F238E27FC236}">
                <a16:creationId xmlns:a16="http://schemas.microsoft.com/office/drawing/2014/main" id="{6316F1F3-D5ED-4A35-B376-9CB1F407FF36}"/>
              </a:ext>
            </a:extLst>
          </p:cNvPr>
          <p:cNvCxnSpPr/>
          <p:nvPr/>
        </p:nvCxnSpPr>
        <p:spPr>
          <a:xfrm>
            <a:off x="3137696" y="3350605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9" name="直接连接符 28">
            <a:extLst>
              <a:ext uri="{FF2B5EF4-FFF2-40B4-BE49-F238E27FC236}">
                <a16:creationId xmlns:a16="http://schemas.microsoft.com/office/drawing/2014/main" id="{C5ECBC3C-E2B3-4AEB-BA0B-4AFC9ACB4D07}"/>
              </a:ext>
            </a:extLst>
          </p:cNvPr>
          <p:cNvCxnSpPr/>
          <p:nvPr/>
        </p:nvCxnSpPr>
        <p:spPr>
          <a:xfrm>
            <a:off x="3137696" y="3536869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直接连接符 29">
            <a:extLst>
              <a:ext uri="{FF2B5EF4-FFF2-40B4-BE49-F238E27FC236}">
                <a16:creationId xmlns:a16="http://schemas.microsoft.com/office/drawing/2014/main" id="{A2A6EF70-2598-44BE-8619-356A671286BE}"/>
              </a:ext>
            </a:extLst>
          </p:cNvPr>
          <p:cNvCxnSpPr/>
          <p:nvPr/>
        </p:nvCxnSpPr>
        <p:spPr>
          <a:xfrm>
            <a:off x="3137696" y="3693520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31" name="文本框 9">
            <a:extLst>
              <a:ext uri="{FF2B5EF4-FFF2-40B4-BE49-F238E27FC236}">
                <a16:creationId xmlns:a16="http://schemas.microsoft.com/office/drawing/2014/main" id="{F9890E44-FCB8-435B-A25E-6377EF509ACD}"/>
              </a:ext>
            </a:extLst>
          </p:cNvPr>
          <p:cNvSpPr txBox="1"/>
          <p:nvPr/>
        </p:nvSpPr>
        <p:spPr>
          <a:xfrm>
            <a:off x="3038445" y="3131907"/>
            <a:ext cx="426720" cy="28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Mr</a:t>
            </a:r>
            <a:r>
              <a:rPr lang="en-US" sz="7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(K)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:a16="http://schemas.microsoft.com/office/drawing/2014/main" id="{22C21BC9-3D57-4B32-AFDB-2BE60D61D369}"/>
              </a:ext>
            </a:extLst>
          </p:cNvPr>
          <p:cNvSpPr txBox="1"/>
          <p:nvPr/>
        </p:nvSpPr>
        <p:spPr>
          <a:xfrm>
            <a:off x="3152029" y="3267578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4" name="文本框 33">
            <a:extLst>
              <a:ext uri="{FF2B5EF4-FFF2-40B4-BE49-F238E27FC236}">
                <a16:creationId xmlns:a16="http://schemas.microsoft.com/office/drawing/2014/main" id="{52031487-12B7-4C42-9BC4-FDC493FD3ECB}"/>
              </a:ext>
            </a:extLst>
          </p:cNvPr>
          <p:cNvSpPr txBox="1"/>
          <p:nvPr/>
        </p:nvSpPr>
        <p:spPr>
          <a:xfrm>
            <a:off x="3158270" y="3444362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7" name="文本框 36">
            <a:extLst>
              <a:ext uri="{FF2B5EF4-FFF2-40B4-BE49-F238E27FC236}">
                <a16:creationId xmlns:a16="http://schemas.microsoft.com/office/drawing/2014/main" id="{8C6719BF-D412-4DD4-BA04-962EB450717D}"/>
              </a:ext>
            </a:extLst>
          </p:cNvPr>
          <p:cNvSpPr txBox="1"/>
          <p:nvPr/>
        </p:nvSpPr>
        <p:spPr>
          <a:xfrm>
            <a:off x="3154370" y="3613304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6316F1F3-D5ED-4A35-B376-9CB1F407FF36}"/>
              </a:ext>
            </a:extLst>
          </p:cNvPr>
          <p:cNvCxnSpPr/>
          <p:nvPr/>
        </p:nvCxnSpPr>
        <p:spPr>
          <a:xfrm>
            <a:off x="3137696" y="4560280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C5ECBC3C-E2B3-4AEB-BA0B-4AFC9ACB4D07}"/>
              </a:ext>
            </a:extLst>
          </p:cNvPr>
          <p:cNvCxnSpPr/>
          <p:nvPr/>
        </p:nvCxnSpPr>
        <p:spPr>
          <a:xfrm>
            <a:off x="3137696" y="4756069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直接连接符 39">
            <a:extLst>
              <a:ext uri="{FF2B5EF4-FFF2-40B4-BE49-F238E27FC236}">
                <a16:creationId xmlns:a16="http://schemas.microsoft.com/office/drawing/2014/main" id="{A2A6EF70-2598-44BE-8619-356A671286BE}"/>
              </a:ext>
            </a:extLst>
          </p:cNvPr>
          <p:cNvCxnSpPr/>
          <p:nvPr/>
        </p:nvCxnSpPr>
        <p:spPr>
          <a:xfrm>
            <a:off x="3137696" y="4931770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文本框 9">
            <a:extLst>
              <a:ext uri="{FF2B5EF4-FFF2-40B4-BE49-F238E27FC236}">
                <a16:creationId xmlns:a16="http://schemas.microsoft.com/office/drawing/2014/main" id="{F9890E44-FCB8-435B-A25E-6377EF509ACD}"/>
              </a:ext>
            </a:extLst>
          </p:cNvPr>
          <p:cNvSpPr txBox="1"/>
          <p:nvPr/>
        </p:nvSpPr>
        <p:spPr>
          <a:xfrm>
            <a:off x="3038445" y="4341582"/>
            <a:ext cx="426720" cy="28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Mr</a:t>
            </a:r>
            <a:r>
              <a:rPr lang="en-US" sz="7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(K)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22C21BC9-3D57-4B32-AFDB-2BE60D61D369}"/>
              </a:ext>
            </a:extLst>
          </p:cNvPr>
          <p:cNvSpPr txBox="1"/>
          <p:nvPr/>
        </p:nvSpPr>
        <p:spPr>
          <a:xfrm>
            <a:off x="3152029" y="4477253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:a16="http://schemas.microsoft.com/office/drawing/2014/main" id="{52031487-12B7-4C42-9BC4-FDC493FD3ECB}"/>
              </a:ext>
            </a:extLst>
          </p:cNvPr>
          <p:cNvSpPr txBox="1"/>
          <p:nvPr/>
        </p:nvSpPr>
        <p:spPr>
          <a:xfrm>
            <a:off x="3158270" y="4663562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47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8C6719BF-D412-4DD4-BA04-962EB450717D}"/>
              </a:ext>
            </a:extLst>
          </p:cNvPr>
          <p:cNvSpPr txBox="1"/>
          <p:nvPr/>
        </p:nvSpPr>
        <p:spPr>
          <a:xfrm>
            <a:off x="3154370" y="4851554"/>
            <a:ext cx="2880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9C3F4479-DC8E-733B-71F1-AB3A86DB9DD7}"/>
              </a:ext>
            </a:extLst>
          </p:cNvPr>
          <p:cNvPicPr>
            <a:picLocks noChangeAspect="1"/>
          </p:cNvPicPr>
          <p:nvPr/>
        </p:nvPicPr>
        <p:blipFill rotWithShape="1"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56" t="10002" r="17499" b="11171"/>
          <a:stretch/>
        </p:blipFill>
        <p:spPr>
          <a:xfrm>
            <a:off x="3627689" y="2960188"/>
            <a:ext cx="1170311" cy="893789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id="{C8AB0459-559C-DD31-F750-B5998FD504D3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480" t="11220" r="17428" b="11204"/>
          <a:stretch/>
        </p:blipFill>
        <p:spPr>
          <a:xfrm>
            <a:off x="3641179" y="4185782"/>
            <a:ext cx="1158520" cy="893789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EEE265E6-8ECF-444C-A113-C1B6B084A350}"/>
              </a:ext>
            </a:extLst>
          </p:cNvPr>
          <p:cNvSpPr txBox="1"/>
          <p:nvPr/>
        </p:nvSpPr>
        <p:spPr>
          <a:xfrm>
            <a:off x="1404236" y="4663128"/>
            <a:ext cx="4049528" cy="529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Fig. S7.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The root-mean-square deviations (RMSDs) of all the atoms of GSK3β with respect to its initial structure as function of time.</a:t>
            </a:r>
            <a:endParaRPr lang="zh-CN" altLang="zh-CN" sz="10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F8745F79-F9C6-212B-E28B-7E0717C907F8}"/>
              </a:ext>
            </a:extLst>
          </p:cNvPr>
          <p:cNvGrpSpPr/>
          <p:nvPr/>
        </p:nvGrpSpPr>
        <p:grpSpPr>
          <a:xfrm>
            <a:off x="1750667" y="2390776"/>
            <a:ext cx="2915392" cy="2201730"/>
            <a:chOff x="1750667" y="2390776"/>
            <a:chExt cx="2915392" cy="2201730"/>
          </a:xfrm>
        </p:grpSpPr>
        <p:pic>
          <p:nvPicPr>
            <p:cNvPr id="4" name="图片 3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8804" r="2828"/>
            <a:stretch>
              <a:fillRect/>
            </a:stretch>
          </p:blipFill>
          <p:spPr>
            <a:xfrm>
              <a:off x="1750667" y="2390776"/>
              <a:ext cx="2915392" cy="2201730"/>
            </a:xfrm>
            <a:prstGeom prst="rect">
              <a:avLst/>
            </a:prstGeom>
          </p:spPr>
        </p:pic>
        <p:cxnSp>
          <p:nvCxnSpPr>
            <p:cNvPr id="3" name="直接连接符 2">
              <a:extLst>
                <a:ext uri="{FF2B5EF4-FFF2-40B4-BE49-F238E27FC236}">
                  <a16:creationId xmlns:a16="http://schemas.microsoft.com/office/drawing/2014/main" id="{89B443A3-20A0-6E72-55D5-679F2B6382C5}"/>
                </a:ext>
              </a:extLst>
            </p:cNvPr>
            <p:cNvCxnSpPr/>
            <p:nvPr/>
          </p:nvCxnSpPr>
          <p:spPr>
            <a:xfrm>
              <a:off x="4201609" y="3281423"/>
              <a:ext cx="109959" cy="109959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2992D6D7-9C77-32E3-46DA-0D0DB5A30263}"/>
                </a:ext>
              </a:extLst>
            </p:cNvPr>
            <p:cNvSpPr txBox="1"/>
            <p:nvPr/>
          </p:nvSpPr>
          <p:spPr>
            <a:xfrm>
              <a:off x="3839900" y="3057362"/>
              <a:ext cx="723417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1000" dirty="0">
                  <a:latin typeface="Arial" panose="020B0604020202090204" pitchFamily="34" charset="0"/>
                  <a:ea typeface="微软雅黑" panose="020B0503020204020204" pitchFamily="34" charset="-122"/>
                  <a:cs typeface="Arial" panose="020B0604020202090204" pitchFamily="34" charset="0"/>
                </a:rPr>
                <a:t>balanced</a:t>
              </a:r>
              <a:endParaRPr lang="zh-CN" altLang="en-US" sz="10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EEE265E6-8ECF-444C-A113-C1B6B084A350}"/>
              </a:ext>
            </a:extLst>
          </p:cNvPr>
          <p:cNvSpPr txBox="1"/>
          <p:nvPr/>
        </p:nvSpPr>
        <p:spPr>
          <a:xfrm>
            <a:off x="1371192" y="4547993"/>
            <a:ext cx="4184320" cy="2376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>
              <a:lnSpc>
                <a:spcPct val="150000"/>
              </a:lnSpc>
              <a:spcBef>
                <a:spcPts val="600"/>
              </a:spcBef>
            </a:pP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Fig. S8.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L-NAME did not affect the decrease in p-Ser15-PYGL levels in response to VC deprivation. 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Female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pups were given tap water with or without 3.3 g/L of VC at three weeks of age and were injected peritoneally with or without L-NAME at 0.8 mg/10g body weight once daily for five weeks.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Western analyses and semi-quantification (</a:t>
            </a: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 and B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and 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immunohistochemistry staining and semi-quantification for p-Ser15-PYGL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(</a:t>
            </a: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C and D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in livers of female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pups of each group 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at the end of week 5.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Mean SD, n=3, one-way ANOVA and Dunnett's multiple comparison tests; *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p&lt;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0.05, **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p&lt;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0.01 versus VC+/Vehicle; Square frames define the magnified regions.</a:t>
            </a:r>
            <a:endParaRPr lang="zh-CN" altLang="zh-CN" sz="10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8" name="图片 7">
            <a:extLst>
              <a:ext uri="{FF2B5EF4-FFF2-40B4-BE49-F238E27FC236}">
                <a16:creationId xmlns:a16="http://schemas.microsoft.com/office/drawing/2014/main" id="{B50BF217-CC38-90B4-C159-5C567421929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7807" t="8144" r="10452" b="9710"/>
          <a:stretch/>
        </p:blipFill>
        <p:spPr>
          <a:xfrm>
            <a:off x="3766183" y="957532"/>
            <a:ext cx="1108726" cy="1189300"/>
          </a:xfrm>
          <a:prstGeom prst="rect">
            <a:avLst/>
          </a:prstGeom>
        </p:spPr>
      </p:pic>
      <p:sp>
        <p:nvSpPr>
          <p:cNvPr id="10" name="文本框 9">
            <a:extLst>
              <a:ext uri="{FF2B5EF4-FFF2-40B4-BE49-F238E27FC236}">
                <a16:creationId xmlns:a16="http://schemas.microsoft.com/office/drawing/2014/main" id="{F7173F9F-2BD8-DEF5-48E9-B117DD1373A4}"/>
              </a:ext>
            </a:extLst>
          </p:cNvPr>
          <p:cNvSpPr txBox="1"/>
          <p:nvPr/>
        </p:nvSpPr>
        <p:spPr>
          <a:xfrm>
            <a:off x="1342514" y="785026"/>
            <a:ext cx="193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A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id="{571720A5-0AE5-E62B-9FB7-38492984A17F}"/>
              </a:ext>
            </a:extLst>
          </p:cNvPr>
          <p:cNvSpPr txBox="1"/>
          <p:nvPr/>
        </p:nvSpPr>
        <p:spPr>
          <a:xfrm>
            <a:off x="1348120" y="1352127"/>
            <a:ext cx="5559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宋体" panose="02010600030101010101" pitchFamily="2" charset="-122"/>
                <a:cs typeface="Arial" panose="020B0604020202090204" pitchFamily="34" charset="0"/>
              </a:rPr>
              <a:t>p-PYGL</a:t>
            </a:r>
          </a:p>
        </p:txBody>
      </p:sp>
      <p:sp>
        <p:nvSpPr>
          <p:cNvPr id="23" name="文本框 22">
            <a:extLst>
              <a:ext uri="{FF2B5EF4-FFF2-40B4-BE49-F238E27FC236}">
                <a16:creationId xmlns:a16="http://schemas.microsoft.com/office/drawing/2014/main" id="{88167B9B-7686-B8FC-C076-422B985DD0CD}"/>
              </a:ext>
            </a:extLst>
          </p:cNvPr>
          <p:cNvSpPr txBox="1"/>
          <p:nvPr/>
        </p:nvSpPr>
        <p:spPr>
          <a:xfrm>
            <a:off x="1336842" y="1554103"/>
            <a:ext cx="55593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宋体" panose="02010600030101010101" pitchFamily="2" charset="-122"/>
                <a:cs typeface="Arial" panose="020B0604020202090204" pitchFamily="34" charset="0"/>
              </a:rPr>
              <a:t>PYGL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:a16="http://schemas.microsoft.com/office/drawing/2014/main" id="{8F0F4C8F-0EA2-975E-2FE6-35F4A4CB6F92}"/>
              </a:ext>
            </a:extLst>
          </p:cNvPr>
          <p:cNvSpPr txBox="1"/>
          <p:nvPr/>
        </p:nvSpPr>
        <p:spPr>
          <a:xfrm>
            <a:off x="1359956" y="1749034"/>
            <a:ext cx="51979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 err="1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Gapdh</a:t>
            </a:r>
            <a:endParaRPr lang="zh-CN" altLang="en-US" sz="7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:a16="http://schemas.microsoft.com/office/drawing/2014/main" id="{A7495EBE-3B05-C338-9C95-B33A71F1E9B8}"/>
              </a:ext>
            </a:extLst>
          </p:cNvPr>
          <p:cNvSpPr txBox="1"/>
          <p:nvPr/>
        </p:nvSpPr>
        <p:spPr>
          <a:xfrm>
            <a:off x="1592798" y="1138003"/>
            <a:ext cx="7625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VC+/Vehicle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19F12936-688E-CE0D-21A3-65C651443B0F}"/>
              </a:ext>
            </a:extLst>
          </p:cNvPr>
          <p:cNvSpPr txBox="1"/>
          <p:nvPr/>
        </p:nvSpPr>
        <p:spPr>
          <a:xfrm>
            <a:off x="2138203" y="1138003"/>
            <a:ext cx="7625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VC-/Vehicle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821F9A9D-ABC4-0E17-DCF9-62E8CE12199A}"/>
              </a:ext>
            </a:extLst>
          </p:cNvPr>
          <p:cNvSpPr txBox="1"/>
          <p:nvPr/>
        </p:nvSpPr>
        <p:spPr>
          <a:xfrm>
            <a:off x="2666495" y="1138198"/>
            <a:ext cx="76250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VC-/L-NAME</a:t>
            </a:r>
            <a:endParaRPr lang="zh-CN" altLang="en-US" sz="800" dirty="0">
              <a:latin typeface="Arial" panose="020B0604020202090204" pitchFamily="34" charset="0"/>
              <a:ea typeface="微软雅黑" panose="020B0503020204020204" pitchFamily="34" charset="-122"/>
              <a:cs typeface="Arial" panose="020B0604020202090204" pitchFamily="34" charset="0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:a16="http://schemas.microsoft.com/office/drawing/2014/main" id="{509097DD-45BC-D26F-C403-5669F3C417D6}"/>
              </a:ext>
            </a:extLst>
          </p:cNvPr>
          <p:cNvGrpSpPr/>
          <p:nvPr/>
        </p:nvGrpSpPr>
        <p:grpSpPr>
          <a:xfrm>
            <a:off x="1857760" y="1332789"/>
            <a:ext cx="1258725" cy="2539"/>
            <a:chOff x="4982113" y="6518356"/>
            <a:chExt cx="1258725" cy="2539"/>
          </a:xfrm>
        </p:grpSpPr>
        <p:cxnSp>
          <p:nvCxnSpPr>
            <p:cNvPr id="19" name="直接连接符 18">
              <a:extLst>
                <a:ext uri="{FF2B5EF4-FFF2-40B4-BE49-F238E27FC236}">
                  <a16:creationId xmlns:a16="http://schemas.microsoft.com/office/drawing/2014/main" id="{5B50AF1D-2A7D-B5D6-8521-D92F3C74DF7B}"/>
                </a:ext>
              </a:extLst>
            </p:cNvPr>
            <p:cNvCxnSpPr/>
            <p:nvPr/>
          </p:nvCxnSpPr>
          <p:spPr>
            <a:xfrm>
              <a:off x="4982113" y="6518356"/>
              <a:ext cx="396000" cy="0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直接连接符 19">
              <a:extLst>
                <a:ext uri="{FF2B5EF4-FFF2-40B4-BE49-F238E27FC236}">
                  <a16:creationId xmlns:a16="http://schemas.microsoft.com/office/drawing/2014/main" id="{7ECADA9E-5D92-65B1-19C9-05970D19735F}"/>
                </a:ext>
              </a:extLst>
            </p:cNvPr>
            <p:cNvCxnSpPr/>
            <p:nvPr/>
          </p:nvCxnSpPr>
          <p:spPr>
            <a:xfrm flipV="1">
              <a:off x="5411246" y="6518356"/>
              <a:ext cx="396000" cy="0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直接连接符 20">
              <a:extLst>
                <a:ext uri="{FF2B5EF4-FFF2-40B4-BE49-F238E27FC236}">
                  <a16:creationId xmlns:a16="http://schemas.microsoft.com/office/drawing/2014/main" id="{639CF64B-26BB-2036-FA3D-DAEB7F2B4402}"/>
                </a:ext>
              </a:extLst>
            </p:cNvPr>
            <p:cNvCxnSpPr/>
            <p:nvPr/>
          </p:nvCxnSpPr>
          <p:spPr>
            <a:xfrm flipV="1">
              <a:off x="5844838" y="6520895"/>
              <a:ext cx="396000" cy="0"/>
            </a:xfrm>
            <a:prstGeom prst="line">
              <a:avLst/>
            </a:prstGeom>
            <a:ln w="6350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pic>
        <p:nvPicPr>
          <p:cNvPr id="14" name="图片 13">
            <a:extLst>
              <a:ext uri="{FF2B5EF4-FFF2-40B4-BE49-F238E27FC236}">
                <a16:creationId xmlns:a16="http://schemas.microsoft.com/office/drawing/2014/main" id="{DE021299-C71C-5EC5-5A17-585E1274C32E}"/>
              </a:ext>
            </a:extLst>
          </p:cNvPr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841027" y="1396034"/>
            <a:ext cx="1296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5" name="图片 14">
            <a:extLst>
              <a:ext uri="{FF2B5EF4-FFF2-40B4-BE49-F238E27FC236}">
                <a16:creationId xmlns:a16="http://schemas.microsoft.com/office/drawing/2014/main" id="{21689CBC-CA50-28B2-E97D-A58C349F8805}"/>
              </a:ext>
            </a:extLst>
          </p:cNvPr>
          <p:cNvPicPr>
            <a:picLocks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61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1027" y="1582664"/>
            <a:ext cx="1296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16" name="图片 15">
            <a:extLst>
              <a:ext uri="{FF2B5EF4-FFF2-40B4-BE49-F238E27FC236}">
                <a16:creationId xmlns:a16="http://schemas.microsoft.com/office/drawing/2014/main" id="{A7D9E9D3-35A0-EEDC-1326-1F9C8157AC7C}"/>
              </a:ext>
            </a:extLst>
          </p:cNvPr>
          <p:cNvPicPr>
            <a:picLocks/>
          </p:cNvPicPr>
          <p:nvPr/>
        </p:nvPicPr>
        <p:blipFill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25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841126" y="1756595"/>
            <a:ext cx="1296000" cy="126000"/>
          </a:xfrm>
          <a:prstGeom prst="rect">
            <a:avLst/>
          </a:prstGeom>
          <a:ln w="6350">
            <a:solidFill>
              <a:schemeClr val="tx1"/>
            </a:solidFill>
          </a:ln>
        </p:spPr>
      </p:pic>
      <p:pic>
        <p:nvPicPr>
          <p:cNvPr id="42" name="图片 41">
            <a:extLst>
              <a:ext uri="{FF2B5EF4-FFF2-40B4-BE49-F238E27FC236}">
                <a16:creationId xmlns:a16="http://schemas.microsoft.com/office/drawing/2014/main" id="{9920C93C-6E69-78AF-9C82-595E553FA450}"/>
              </a:ext>
            </a:extLst>
          </p:cNvPr>
          <p:cNvPicPr>
            <a:picLocks noChangeAspect="1"/>
          </p:cNvPicPr>
          <p:nvPr/>
        </p:nvPicPr>
        <p:blipFill rotWithShape="1">
          <a:blip r:embed="rId8"/>
          <a:srcRect l="9139" t="8164" r="12059" b="7588"/>
          <a:stretch/>
        </p:blipFill>
        <p:spPr>
          <a:xfrm>
            <a:off x="3834897" y="2696552"/>
            <a:ext cx="1040012" cy="1373801"/>
          </a:xfrm>
          <a:prstGeom prst="rect">
            <a:avLst/>
          </a:prstGeom>
        </p:spPr>
      </p:pic>
      <p:sp>
        <p:nvSpPr>
          <p:cNvPr id="43" name="文本框 42">
            <a:extLst>
              <a:ext uri="{FF2B5EF4-FFF2-40B4-BE49-F238E27FC236}">
                <a16:creationId xmlns:a16="http://schemas.microsoft.com/office/drawing/2014/main" id="{2342CE31-EF58-E7CF-6FE6-8D779D6286C0}"/>
              </a:ext>
            </a:extLst>
          </p:cNvPr>
          <p:cNvSpPr txBox="1"/>
          <p:nvPr/>
        </p:nvSpPr>
        <p:spPr>
          <a:xfrm>
            <a:off x="3596113" y="781481"/>
            <a:ext cx="193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B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44" name="文本框 43">
            <a:extLst>
              <a:ext uri="{FF2B5EF4-FFF2-40B4-BE49-F238E27FC236}">
                <a16:creationId xmlns:a16="http://schemas.microsoft.com/office/drawing/2014/main" id="{F90E2F81-D142-C687-ED61-DE4E6B4A34E6}"/>
              </a:ext>
            </a:extLst>
          </p:cNvPr>
          <p:cNvSpPr txBox="1"/>
          <p:nvPr/>
        </p:nvSpPr>
        <p:spPr>
          <a:xfrm>
            <a:off x="1330763" y="2239866"/>
            <a:ext cx="193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C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45" name="文本框 44">
            <a:extLst>
              <a:ext uri="{FF2B5EF4-FFF2-40B4-BE49-F238E27FC236}">
                <a16:creationId xmlns:a16="http://schemas.microsoft.com/office/drawing/2014/main" id="{8655516F-4551-92B9-0448-6E600E7B01D9}"/>
              </a:ext>
            </a:extLst>
          </p:cNvPr>
          <p:cNvSpPr txBox="1"/>
          <p:nvPr/>
        </p:nvSpPr>
        <p:spPr>
          <a:xfrm>
            <a:off x="3596113" y="2245208"/>
            <a:ext cx="193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D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cxnSp>
        <p:nvCxnSpPr>
          <p:cNvPr id="46" name="直接连接符 45">
            <a:extLst>
              <a:ext uri="{FF2B5EF4-FFF2-40B4-BE49-F238E27FC236}">
                <a16:creationId xmlns:a16="http://schemas.microsoft.com/office/drawing/2014/main" id="{9CE4E287-C360-472A-1D5F-8DF6253FE88F}"/>
              </a:ext>
            </a:extLst>
          </p:cNvPr>
          <p:cNvCxnSpPr/>
          <p:nvPr/>
        </p:nvCxnSpPr>
        <p:spPr>
          <a:xfrm>
            <a:off x="3146773" y="1461868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7" name="直接连接符 46">
            <a:extLst>
              <a:ext uri="{FF2B5EF4-FFF2-40B4-BE49-F238E27FC236}">
                <a16:creationId xmlns:a16="http://schemas.microsoft.com/office/drawing/2014/main" id="{C690768B-00FB-62EC-6EE2-53C6CFA94B25}"/>
              </a:ext>
            </a:extLst>
          </p:cNvPr>
          <p:cNvCxnSpPr/>
          <p:nvPr/>
        </p:nvCxnSpPr>
        <p:spPr>
          <a:xfrm>
            <a:off x="3139015" y="1641981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8" name="直接连接符 47">
            <a:extLst>
              <a:ext uri="{FF2B5EF4-FFF2-40B4-BE49-F238E27FC236}">
                <a16:creationId xmlns:a16="http://schemas.microsoft.com/office/drawing/2014/main" id="{21C6E54F-CB4F-3242-2D44-4FE20B18B712}"/>
              </a:ext>
            </a:extLst>
          </p:cNvPr>
          <p:cNvCxnSpPr/>
          <p:nvPr/>
        </p:nvCxnSpPr>
        <p:spPr>
          <a:xfrm>
            <a:off x="3142545" y="1819779"/>
            <a:ext cx="72000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29" name="图片 28">
            <a:extLst>
              <a:ext uri="{FF2B5EF4-FFF2-40B4-BE49-F238E27FC236}">
                <a16:creationId xmlns:a16="http://schemas.microsoft.com/office/drawing/2014/main" id="{EE1E5DDE-0D36-F5CA-7262-7A64D60D9A1C}"/>
              </a:ext>
            </a:extLst>
          </p:cNvPr>
          <p:cNvPicPr>
            <a:picLocks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988" y="2507381"/>
            <a:ext cx="864000" cy="576000"/>
          </a:xfrm>
          <a:prstGeom prst="rect">
            <a:avLst/>
          </a:prstGeom>
        </p:spPr>
      </p:pic>
      <p:pic>
        <p:nvPicPr>
          <p:cNvPr id="30" name="图片 29">
            <a:extLst>
              <a:ext uri="{FF2B5EF4-FFF2-40B4-BE49-F238E27FC236}">
                <a16:creationId xmlns:a16="http://schemas.microsoft.com/office/drawing/2014/main" id="{95CE6D2C-ACBC-C108-A68A-07F522B2C3F8}"/>
              </a:ext>
            </a:extLst>
          </p:cNvPr>
          <p:cNvPicPr>
            <a:picLocks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605" y="2504421"/>
            <a:ext cx="864000" cy="576000"/>
          </a:xfrm>
          <a:prstGeom prst="rect">
            <a:avLst/>
          </a:prstGeom>
        </p:spPr>
      </p:pic>
      <p:pic>
        <p:nvPicPr>
          <p:cNvPr id="31" name="图片 30">
            <a:extLst>
              <a:ext uri="{FF2B5EF4-FFF2-40B4-BE49-F238E27FC236}">
                <a16:creationId xmlns:a16="http://schemas.microsoft.com/office/drawing/2014/main" id="{00B41710-9D4A-EF35-BD06-EEBD19F94026}"/>
              </a:ext>
            </a:extLst>
          </p:cNvPr>
          <p:cNvPicPr>
            <a:picLocks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988" y="3112280"/>
            <a:ext cx="864000" cy="576000"/>
          </a:xfrm>
          <a:prstGeom prst="rect">
            <a:avLst/>
          </a:prstGeom>
        </p:spPr>
      </p:pic>
      <p:pic>
        <p:nvPicPr>
          <p:cNvPr id="32" name="图片 31">
            <a:extLst>
              <a:ext uri="{FF2B5EF4-FFF2-40B4-BE49-F238E27FC236}">
                <a16:creationId xmlns:a16="http://schemas.microsoft.com/office/drawing/2014/main" id="{7A240FE3-64FB-F4C9-DDC3-5088C4E3A249}"/>
              </a:ext>
            </a:extLst>
          </p:cNvPr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605" y="3112280"/>
            <a:ext cx="864000" cy="576000"/>
          </a:xfrm>
          <a:prstGeom prst="rect">
            <a:avLst/>
          </a:prstGeom>
        </p:spPr>
      </p:pic>
      <p:pic>
        <p:nvPicPr>
          <p:cNvPr id="33" name="图片 32">
            <a:extLst>
              <a:ext uri="{FF2B5EF4-FFF2-40B4-BE49-F238E27FC236}">
                <a16:creationId xmlns:a16="http://schemas.microsoft.com/office/drawing/2014/main" id="{0E184371-AC42-39FF-1888-FF8290B649C2}"/>
              </a:ext>
            </a:extLst>
          </p:cNvPr>
          <p:cNvPicPr>
            <a:picLocks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00988" y="3717847"/>
            <a:ext cx="864000" cy="576000"/>
          </a:xfrm>
          <a:prstGeom prst="rect">
            <a:avLst/>
          </a:prstGeom>
        </p:spPr>
      </p:pic>
      <p:pic>
        <p:nvPicPr>
          <p:cNvPr id="34" name="图片 33">
            <a:extLst>
              <a:ext uri="{FF2B5EF4-FFF2-40B4-BE49-F238E27FC236}">
                <a16:creationId xmlns:a16="http://schemas.microsoft.com/office/drawing/2014/main" id="{B01F6695-E011-7C02-3AE6-793658C502EB}"/>
              </a:ext>
            </a:extLst>
          </p:cNvPr>
          <p:cNvPicPr>
            <a:picLocks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587605" y="3717847"/>
            <a:ext cx="864000" cy="576000"/>
          </a:xfrm>
          <a:prstGeom prst="rect">
            <a:avLst/>
          </a:prstGeom>
        </p:spPr>
      </p:pic>
      <p:sp>
        <p:nvSpPr>
          <p:cNvPr id="35" name="矩形 34">
            <a:extLst>
              <a:ext uri="{FF2B5EF4-FFF2-40B4-BE49-F238E27FC236}">
                <a16:creationId xmlns:a16="http://schemas.microsoft.com/office/drawing/2014/main" id="{F3263DD4-5C45-E6F1-DD0D-763A6DB7F7EC}"/>
              </a:ext>
            </a:extLst>
          </p:cNvPr>
          <p:cNvSpPr/>
          <p:nvPr/>
        </p:nvSpPr>
        <p:spPr>
          <a:xfrm>
            <a:off x="1904878" y="2573875"/>
            <a:ext cx="432000" cy="288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>
            <a:extLst>
              <a:ext uri="{FF2B5EF4-FFF2-40B4-BE49-F238E27FC236}">
                <a16:creationId xmlns:a16="http://schemas.microsoft.com/office/drawing/2014/main" id="{836B86B7-4B25-C2BA-E919-4BF838EF6330}"/>
              </a:ext>
            </a:extLst>
          </p:cNvPr>
          <p:cNvSpPr/>
          <p:nvPr/>
        </p:nvSpPr>
        <p:spPr>
          <a:xfrm>
            <a:off x="2029818" y="3192362"/>
            <a:ext cx="432000" cy="288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>
            <a:extLst>
              <a:ext uri="{FF2B5EF4-FFF2-40B4-BE49-F238E27FC236}">
                <a16:creationId xmlns:a16="http://schemas.microsoft.com/office/drawing/2014/main" id="{0FAEBED9-E62A-AD7D-B989-90D07C0410EF}"/>
              </a:ext>
            </a:extLst>
          </p:cNvPr>
          <p:cNvSpPr/>
          <p:nvPr/>
        </p:nvSpPr>
        <p:spPr>
          <a:xfrm>
            <a:off x="1916988" y="3902361"/>
            <a:ext cx="432000" cy="288000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8" name="直接连接符 37">
            <a:extLst>
              <a:ext uri="{FF2B5EF4-FFF2-40B4-BE49-F238E27FC236}">
                <a16:creationId xmlns:a16="http://schemas.microsoft.com/office/drawing/2014/main" id="{1A5695F0-62F4-E2EF-C1A9-E74D31F0F0F9}"/>
              </a:ext>
            </a:extLst>
          </p:cNvPr>
          <p:cNvCxnSpPr/>
          <p:nvPr/>
        </p:nvCxnSpPr>
        <p:spPr>
          <a:xfrm>
            <a:off x="2403464" y="3062236"/>
            <a:ext cx="125571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直接连接符 38">
            <a:extLst>
              <a:ext uri="{FF2B5EF4-FFF2-40B4-BE49-F238E27FC236}">
                <a16:creationId xmlns:a16="http://schemas.microsoft.com/office/drawing/2014/main" id="{C45E1983-102B-1150-B59E-3FEA24757319}"/>
              </a:ext>
            </a:extLst>
          </p:cNvPr>
          <p:cNvCxnSpPr/>
          <p:nvPr/>
        </p:nvCxnSpPr>
        <p:spPr>
          <a:xfrm>
            <a:off x="3182773" y="3062236"/>
            <a:ext cx="250416" cy="0"/>
          </a:xfrm>
          <a:prstGeom prst="line">
            <a:avLst/>
          </a:prstGeom>
          <a:ln w="6350"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0" name="文本框 39">
            <a:extLst>
              <a:ext uri="{FF2B5EF4-FFF2-40B4-BE49-F238E27FC236}">
                <a16:creationId xmlns:a16="http://schemas.microsoft.com/office/drawing/2014/main" id="{32B8A768-8C9B-8063-E63B-936B0A1606DF}"/>
              </a:ext>
            </a:extLst>
          </p:cNvPr>
          <p:cNvSpPr txBox="1"/>
          <p:nvPr/>
        </p:nvSpPr>
        <p:spPr>
          <a:xfrm rot="10800000">
            <a:off x="1473210" y="2415647"/>
            <a:ext cx="292388" cy="196926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en-US" altLang="zh-CN" sz="700" dirty="0">
                <a:latin typeface="Arial" panose="020B0604020202090204" pitchFamily="34" charset="0"/>
                <a:cs typeface="Arial" panose="020B0604020202090204" pitchFamily="34" charset="0"/>
              </a:rPr>
              <a:t>    VC-/L-NAME    VC-/Vehicle    VC+/Vehicle</a:t>
            </a:r>
            <a:endParaRPr lang="zh-CN" altLang="en-US" sz="700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7E91B1B8-7DCE-793F-B7AA-2512CB642D8E}"/>
              </a:ext>
            </a:extLst>
          </p:cNvPr>
          <p:cNvSpPr txBox="1"/>
          <p:nvPr/>
        </p:nvSpPr>
        <p:spPr>
          <a:xfrm>
            <a:off x="2187805" y="2304123"/>
            <a:ext cx="903286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700" dirty="0">
                <a:latin typeface="Arial" panose="020B0604020202090204" pitchFamily="34" charset="0"/>
                <a:ea typeface="微软雅黑" panose="020B0503020204020204" pitchFamily="34" charset="-122"/>
                <a:cs typeface="Arial" panose="020B0604020202090204" pitchFamily="34" charset="0"/>
              </a:rPr>
              <a:t>p-PYGL(Ser15</a:t>
            </a:r>
            <a:r>
              <a:rPr lang="en-US" altLang="zh-CN" sz="7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  <a:endParaRPr lang="zh-CN" altLang="en-US" sz="700" dirty="0"/>
          </a:p>
        </p:txBody>
      </p:sp>
      <p:sp>
        <p:nvSpPr>
          <p:cNvPr id="49" name="文本框 48">
            <a:extLst>
              <a:ext uri="{FF2B5EF4-FFF2-40B4-BE49-F238E27FC236}">
                <a16:creationId xmlns:a16="http://schemas.microsoft.com/office/drawing/2014/main" id="{C36D1A78-AEF6-00C7-88EE-EAC83C310083}"/>
              </a:ext>
            </a:extLst>
          </p:cNvPr>
          <p:cNvSpPr txBox="1"/>
          <p:nvPr/>
        </p:nvSpPr>
        <p:spPr>
          <a:xfrm>
            <a:off x="3160863" y="1358344"/>
            <a:ext cx="290742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97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0" name="文本框 49">
            <a:extLst>
              <a:ext uri="{FF2B5EF4-FFF2-40B4-BE49-F238E27FC236}">
                <a16:creationId xmlns:a16="http://schemas.microsoft.com/office/drawing/2014/main" id="{EB4BA772-6858-00ED-7FEC-95AC0C6C401F}"/>
              </a:ext>
            </a:extLst>
          </p:cNvPr>
          <p:cNvSpPr txBox="1"/>
          <p:nvPr/>
        </p:nvSpPr>
        <p:spPr>
          <a:xfrm>
            <a:off x="3168894" y="1543124"/>
            <a:ext cx="290743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97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1" name="文本框 50">
            <a:extLst>
              <a:ext uri="{FF2B5EF4-FFF2-40B4-BE49-F238E27FC236}">
                <a16:creationId xmlns:a16="http://schemas.microsoft.com/office/drawing/2014/main" id="{37F81AD8-8380-3AD3-6424-60B583D93CDB}"/>
              </a:ext>
            </a:extLst>
          </p:cNvPr>
          <p:cNvSpPr txBox="1"/>
          <p:nvPr/>
        </p:nvSpPr>
        <p:spPr>
          <a:xfrm>
            <a:off x="3164995" y="1720533"/>
            <a:ext cx="30931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latin typeface="Arial" panose="020B0604020202020204" pitchFamily="34" charset="0"/>
                <a:cs typeface="Arial" panose="020B0604020202020204" pitchFamily="34" charset="0"/>
              </a:rPr>
              <a:t>37</a:t>
            </a:r>
            <a:endParaRPr lang="zh-CN" altLang="en-US" sz="7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2" name="文本框 9">
            <a:extLst>
              <a:ext uri="{FF2B5EF4-FFF2-40B4-BE49-F238E27FC236}">
                <a16:creationId xmlns:a16="http://schemas.microsoft.com/office/drawing/2014/main" id="{81434341-23D2-CD41-7E88-F2F519DFA100}"/>
              </a:ext>
            </a:extLst>
          </p:cNvPr>
          <p:cNvSpPr txBox="1"/>
          <p:nvPr/>
        </p:nvSpPr>
        <p:spPr>
          <a:xfrm>
            <a:off x="3121648" y="1217340"/>
            <a:ext cx="426720" cy="2889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kern="1200" dirty="0" err="1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Mr</a:t>
            </a:r>
            <a:r>
              <a:rPr lang="en-US" sz="700" kern="1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宋体" panose="02010600030101010101" pitchFamily="2" charset="-122"/>
              </a:rPr>
              <a:t>(K)</a:t>
            </a:r>
            <a:endParaRPr lang="zh-CN" sz="12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86027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>
            <a:extLst>
              <a:ext uri="{FF2B5EF4-FFF2-40B4-BE49-F238E27FC236}">
                <a16:creationId xmlns:a16="http://schemas.microsoft.com/office/drawing/2014/main" id="{EEE265E6-8ECF-444C-A113-C1B6B084A350}"/>
              </a:ext>
            </a:extLst>
          </p:cNvPr>
          <p:cNvSpPr txBox="1"/>
          <p:nvPr/>
        </p:nvSpPr>
        <p:spPr>
          <a:xfrm>
            <a:off x="1511846" y="4611724"/>
            <a:ext cx="4071794" cy="21452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  <a:spcBef>
                <a:spcPts val="600"/>
              </a:spcBef>
            </a:pPr>
            <a:r>
              <a:rPr lang="en-US" altLang="zh-CN" sz="1000" b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Fig. S9.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The effect of glucose supplementation on the FSG levels and body weights in female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pups with VC deprivation.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Female 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Gulo</a:t>
            </a:r>
            <a:r>
              <a:rPr lang="en-US" altLang="zh-CN" sz="1000" i="1" kern="100" baseline="300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-/-</a:t>
            </a:r>
            <a:r>
              <a:rPr lang="en-US" altLang="zh-CN" sz="1000" i="1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 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pups were randomly given tap water containing 3.3 g/L of VC and no glucose (VC+ Glu-), 2 g/L of glucose, and no VC (VC- Glu+), or neither VC nor glucose (VC- Glu-) for five weeks post-weaning. FSG levels (</a:t>
            </a:r>
            <a:r>
              <a:rPr lang="en-US" altLang="zh-CN" sz="10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A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and body weights (</a:t>
            </a:r>
            <a:r>
              <a:rPr lang="en-US" altLang="zh-CN" sz="1000" b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B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) of these pups were measured once a week after a 16-hour fast.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Mean SD, 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n=6, </a:t>
            </a:r>
            <a:r>
              <a:rPr lang="en-US" altLang="zh-CN" sz="1000" kern="100" dirty="0"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one-way ANOVA and Dunnett's multiple comparison tests; 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**</a:t>
            </a:r>
            <a:r>
              <a:rPr lang="en-US" altLang="zh-CN" sz="1000" i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&lt;0.01 versus VC+/Vehicle, </a:t>
            </a:r>
            <a:r>
              <a:rPr lang="en-US" altLang="zh-CN" sz="1000" kern="100" baseline="30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++</a:t>
            </a:r>
            <a:r>
              <a:rPr lang="en-US" altLang="zh-CN" sz="1000" i="1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p</a:t>
            </a:r>
            <a:r>
              <a:rPr lang="en-US" altLang="zh-CN" sz="1000" kern="1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等线" panose="02010600030101010101" pitchFamily="2" charset="-122"/>
                <a:cs typeface="Times New Roman" panose="02020603050405020304" pitchFamily="18" charset="0"/>
              </a:rPr>
              <a:t>&lt;0.01 versus VC-/Vehicle.</a:t>
            </a:r>
            <a:endParaRPr lang="zh-CN" altLang="zh-CN" sz="1000" kern="100" dirty="0">
              <a:effectLst/>
              <a:latin typeface="等线" panose="02010600030101010101" pitchFamily="2" charset="-122"/>
              <a:ea typeface="等线" panose="0201060003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BF6AD424-BDAD-6050-2E02-1703D38EE45D}"/>
              </a:ext>
            </a:extLst>
          </p:cNvPr>
          <p:cNvSpPr txBox="1"/>
          <p:nvPr/>
        </p:nvSpPr>
        <p:spPr>
          <a:xfrm>
            <a:off x="1749079" y="2698363"/>
            <a:ext cx="193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A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D102C845-E062-D3A1-6915-56039305EC5B}"/>
              </a:ext>
            </a:extLst>
          </p:cNvPr>
          <p:cNvSpPr txBox="1"/>
          <p:nvPr/>
        </p:nvSpPr>
        <p:spPr>
          <a:xfrm>
            <a:off x="3451118" y="2698363"/>
            <a:ext cx="19325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b="1" dirty="0">
                <a:latin typeface="Arial" panose="020B0604020202090204" pitchFamily="34" charset="0"/>
                <a:cs typeface="Arial" panose="020B0604020202090204" pitchFamily="34" charset="0"/>
              </a:rPr>
              <a:t>B</a:t>
            </a:r>
            <a:endParaRPr lang="zh-CN" altLang="en-US" sz="1000" b="1" dirty="0">
              <a:latin typeface="Arial" panose="020B0604020202090204" pitchFamily="34" charset="0"/>
              <a:cs typeface="Arial" panose="020B0604020202090204" pitchFamily="34" charset="0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77250413-D904-F481-36B1-82620E07950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16" t="7786" r="9104" b="7946"/>
          <a:stretch/>
        </p:blipFill>
        <p:spPr>
          <a:xfrm>
            <a:off x="1839452" y="3056225"/>
            <a:ext cx="1528492" cy="1399820"/>
          </a:xfrm>
          <a:prstGeom prst="rect">
            <a:avLst/>
          </a:prstGeom>
        </p:spPr>
      </p:pic>
      <p:pic>
        <p:nvPicPr>
          <p:cNvPr id="7" name="图片 6">
            <a:extLst>
              <a:ext uri="{FF2B5EF4-FFF2-40B4-BE49-F238E27FC236}">
                <a16:creationId xmlns:a16="http://schemas.microsoft.com/office/drawing/2014/main" id="{357C7802-70CB-BADD-6BA6-BB24C1E333A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076" t="7866" r="12117" b="7866"/>
          <a:stretch/>
        </p:blipFill>
        <p:spPr>
          <a:xfrm>
            <a:off x="3471528" y="3056224"/>
            <a:ext cx="1528493" cy="13998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3541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7944</TotalTime>
  <Words>1240</Words>
  <Application>Microsoft Office PowerPoint</Application>
  <PresentationFormat>A4 纸张(210x297 毫米)</PresentationFormat>
  <Paragraphs>112</Paragraphs>
  <Slides>9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9</vt:i4>
      </vt:variant>
    </vt:vector>
  </HeadingPairs>
  <TitlesOfParts>
    <vt:vector size="16" baseType="lpstr">
      <vt:lpstr>等线</vt:lpstr>
      <vt:lpstr>宋体</vt:lpstr>
      <vt:lpstr>微软雅黑</vt:lpstr>
      <vt:lpstr>Arial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ASUS</dc:creator>
  <cp:lastModifiedBy>舒 颖颖</cp:lastModifiedBy>
  <cp:revision>1195</cp:revision>
  <dcterms:created xsi:type="dcterms:W3CDTF">2022-03-08T04:14:52Z</dcterms:created>
  <dcterms:modified xsi:type="dcterms:W3CDTF">2022-07-04T15:02:08Z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2052-4.0.0.6524</vt:lpwstr>
  </property>
</Properties>
</file>