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2" r:id="rId2"/>
    <p:sldId id="323" r:id="rId3"/>
    <p:sldId id="332" r:id="rId4"/>
    <p:sldId id="283" r:id="rId5"/>
    <p:sldId id="326" r:id="rId6"/>
    <p:sldId id="313" r:id="rId7"/>
    <p:sldId id="335" r:id="rId8"/>
    <p:sldId id="316" r:id="rId9"/>
    <p:sldId id="327" r:id="rId10"/>
    <p:sldId id="287" r:id="rId11"/>
    <p:sldId id="284" r:id="rId12"/>
    <p:sldId id="280" r:id="rId13"/>
    <p:sldId id="315" r:id="rId14"/>
    <p:sldId id="271" r:id="rId15"/>
    <p:sldId id="279" r:id="rId16"/>
    <p:sldId id="33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363"/>
    <a:srgbClr val="08FF08"/>
    <a:srgbClr val="BEBEBE"/>
    <a:srgbClr val="0000FF"/>
    <a:srgbClr val="FF00FF"/>
    <a:srgbClr val="BCE2E3"/>
    <a:srgbClr val="EED4D2"/>
    <a:srgbClr val="ED7D31"/>
    <a:srgbClr val="A5A5A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Hu1545_HCV_Project\850k\Hu1545_data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Hu1545_HCV_Project\850k\Minfi\IFN_changes_expression_by_state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MFAD\RESEARCHMN\CIM\CIM-EPIGENOME-ROBERTSON\SHARED\Ryan\Hu1545_HCV_project\man%20backup\Manuscript\qrtpcr02-03-21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Hu1545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8959946204428648E-2"/>
          <c:y val="2.8672340795408948E-2"/>
          <c:w val="0.87554737632538659"/>
          <c:h val="0.8733781886652860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HCV!$C$6:$C$11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4.4080979698759085E-4</c:v>
                  </c:pt>
                  <c:pt idx="5">
                    <c:v>0</c:v>
                  </c:pt>
                </c:numCache>
              </c:numRef>
            </c:plus>
            <c:minus>
              <c:numRef>
                <c:f>HCV!$C$6:$C$11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4.4080979698759085E-4</c:v>
                  </c:pt>
                  <c:pt idx="5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HCV!$A$6:$A$11</c:f>
              <c:strCache>
                <c:ptCount val="6"/>
                <c:pt idx="0">
                  <c:v>Parent</c:v>
                </c:pt>
                <c:pt idx="1">
                  <c:v>HCV</c:v>
                </c:pt>
                <c:pt idx="2">
                  <c:v>IFN</c:v>
                </c:pt>
                <c:pt idx="3">
                  <c:v>DAA</c:v>
                </c:pt>
                <c:pt idx="4">
                  <c:v>HCV IFN</c:v>
                </c:pt>
                <c:pt idx="5">
                  <c:v>HCV DAA</c:v>
                </c:pt>
              </c:strCache>
            </c:strRef>
          </c:cat>
          <c:val>
            <c:numRef>
              <c:f>HCV!$B$6:$B$11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2.1201525642245589E-2</c:v>
                </c:pt>
                <c:pt idx="5">
                  <c:v>2.4277846794278501E-5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3E-4B56-870B-8AFBCB25A8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203468447"/>
        <c:axId val="200373823"/>
      </c:barChart>
      <c:catAx>
        <c:axId val="2034684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0373823"/>
        <c:crosses val="autoZero"/>
        <c:auto val="1"/>
        <c:lblAlgn val="ctr"/>
        <c:lblOffset val="100"/>
        <c:noMultiLvlLbl val="0"/>
      </c:catAx>
      <c:valAx>
        <c:axId val="200373823"/>
        <c:scaling>
          <c:orientation val="minMax"/>
          <c:max val="1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Relative expression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3468447"/>
        <c:crosses val="autoZero"/>
        <c:crossBetween val="between"/>
        <c:majorUnit val="0.3000000000000000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7031222659667549"/>
          <c:y val="3.08641975308641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704943132108487"/>
          <c:y val="2.5428331875182269E-2"/>
          <c:w val="0.75682688101487317"/>
          <c:h val="0.9538888888888889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qRTPCR!$A$38</c:f>
              <c:strCache>
                <c:ptCount val="1"/>
                <c:pt idx="0">
                  <c:v>APOC1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qRTPCR!$B$41:$F$41</c:f>
                <c:numCache>
                  <c:formatCode>General</c:formatCode>
                  <c:ptCount val="5"/>
                  <c:pt idx="0">
                    <c:v>1.3863387648334722E-2</c:v>
                  </c:pt>
                  <c:pt idx="1">
                    <c:v>6.6122259580190731E-4</c:v>
                  </c:pt>
                  <c:pt idx="2">
                    <c:v>4.4927310658059161E-4</c:v>
                  </c:pt>
                  <c:pt idx="3">
                    <c:v>1.6481488651832082E-3</c:v>
                  </c:pt>
                  <c:pt idx="4">
                    <c:v>3.2200749212996205E-2</c:v>
                  </c:pt>
                </c:numCache>
              </c:numRef>
            </c:plus>
            <c:minus>
              <c:numRef>
                <c:f>qRTPCR!$B$41:$F$41</c:f>
                <c:numCache>
                  <c:formatCode>General</c:formatCode>
                  <c:ptCount val="5"/>
                  <c:pt idx="0">
                    <c:v>1.3863387648334722E-2</c:v>
                  </c:pt>
                  <c:pt idx="1">
                    <c:v>6.6122259580190731E-4</c:v>
                  </c:pt>
                  <c:pt idx="2">
                    <c:v>4.4927310658059161E-4</c:v>
                  </c:pt>
                  <c:pt idx="3">
                    <c:v>1.6481488651832082E-3</c:v>
                  </c:pt>
                  <c:pt idx="4">
                    <c:v>3.2200749212996205E-2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qRTPCR!$B$1:$F$1</c:f>
              <c:strCache>
                <c:ptCount val="5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  <c:pt idx="4">
                  <c:v>HCV_5-azadC</c:v>
                </c:pt>
              </c:strCache>
            </c:strRef>
          </c:cat>
          <c:val>
            <c:numRef>
              <c:f>qRTPCR!$B$40:$F$40</c:f>
              <c:numCache>
                <c:formatCode>General</c:formatCode>
                <c:ptCount val="5"/>
                <c:pt idx="0">
                  <c:v>1.0000960921416941</c:v>
                </c:pt>
                <c:pt idx="1">
                  <c:v>4.7700183452397751E-2</c:v>
                </c:pt>
                <c:pt idx="2">
                  <c:v>0.12963333559397783</c:v>
                </c:pt>
                <c:pt idx="3">
                  <c:v>5.9459636210456385E-2</c:v>
                </c:pt>
                <c:pt idx="4">
                  <c:v>0.51684565768052926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03-432C-A460-58782DAA45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883772383"/>
        <c:axId val="1885448463"/>
      </c:barChart>
      <c:catAx>
        <c:axId val="188377238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5448463"/>
        <c:crosses val="autoZero"/>
        <c:auto val="1"/>
        <c:lblAlgn val="ctr"/>
        <c:lblOffset val="100"/>
        <c:noMultiLvlLbl val="0"/>
      </c:catAx>
      <c:valAx>
        <c:axId val="1885448463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Relative expression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alpha val="99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83772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CPEB1</a:t>
            </a:r>
          </a:p>
        </c:rich>
      </c:tx>
      <c:layout>
        <c:manualLayout>
          <c:xMode val="edge"/>
          <c:yMode val="edge"/>
          <c:x val="0.48093722659667537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653379265091862"/>
          <c:y val="3.4471298726548069E-2"/>
          <c:w val="0.62707731846019243"/>
          <c:h val="0.931057402546903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chip!$P$15</c:f>
              <c:strCache>
                <c:ptCount val="1"/>
                <c:pt idx="0">
                  <c:v>H3K4me3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chip!$P$22:$P$25</c:f>
                <c:numCache>
                  <c:formatCode>General</c:formatCode>
                  <c:ptCount val="4"/>
                  <c:pt idx="0">
                    <c:v>7.6098780699014504E-2</c:v>
                  </c:pt>
                  <c:pt idx="1">
                    <c:v>1.2765084382001753E-2</c:v>
                  </c:pt>
                  <c:pt idx="2">
                    <c:v>1.1035183461307623E-2</c:v>
                  </c:pt>
                  <c:pt idx="3">
                    <c:v>3.6908695093987543E-3</c:v>
                  </c:pt>
                </c:numCache>
              </c:numRef>
            </c:plus>
            <c:minus>
              <c:numRef>
                <c:f>chip!$P$22:$P$25</c:f>
                <c:numCache>
                  <c:formatCode>General</c:formatCode>
                  <c:ptCount val="4"/>
                  <c:pt idx="0">
                    <c:v>7.6098780699014504E-2</c:v>
                  </c:pt>
                  <c:pt idx="1">
                    <c:v>1.2765084382001753E-2</c:v>
                  </c:pt>
                  <c:pt idx="2">
                    <c:v>1.1035183461307623E-2</c:v>
                  </c:pt>
                  <c:pt idx="3">
                    <c:v>3.6908695093987543E-3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chip!$O$16:$O$19</c:f>
              <c:strCache>
                <c:ptCount val="4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</c:strCache>
            </c:strRef>
          </c:cat>
          <c:val>
            <c:numRef>
              <c:f>chip!$P$16:$P$19</c:f>
              <c:numCache>
                <c:formatCode>General</c:formatCode>
                <c:ptCount val="4"/>
                <c:pt idx="0">
                  <c:v>1</c:v>
                </c:pt>
                <c:pt idx="1">
                  <c:v>0.40937991116926176</c:v>
                </c:pt>
                <c:pt idx="2">
                  <c:v>0.53075663635576031</c:v>
                </c:pt>
                <c:pt idx="3">
                  <c:v>0.35499940067196284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B1-47C9-B916-51A85096CDF1}"/>
            </c:ext>
          </c:extLst>
        </c:ser>
        <c:ser>
          <c:idx val="1"/>
          <c:order val="1"/>
          <c:tx>
            <c:strRef>
              <c:f>chip!$Q$15</c:f>
              <c:strCache>
                <c:ptCount val="1"/>
                <c:pt idx="0">
                  <c:v>H3K27ac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chip!$Q$22:$Q$25</c:f>
                <c:numCache>
                  <c:formatCode>General</c:formatCode>
                  <c:ptCount val="4"/>
                  <c:pt idx="0">
                    <c:v>2.7718784880378784E-2</c:v>
                  </c:pt>
                  <c:pt idx="1">
                    <c:v>1.6886122805624116E-2</c:v>
                  </c:pt>
                  <c:pt idx="2">
                    <c:v>3.0165428478970496E-2</c:v>
                  </c:pt>
                  <c:pt idx="3">
                    <c:v>0</c:v>
                  </c:pt>
                </c:numCache>
              </c:numRef>
            </c:plus>
            <c:minus>
              <c:numRef>
                <c:f>chip!$Q$22:$Q$25</c:f>
                <c:numCache>
                  <c:formatCode>General</c:formatCode>
                  <c:ptCount val="4"/>
                  <c:pt idx="0">
                    <c:v>2.7718784880378784E-2</c:v>
                  </c:pt>
                  <c:pt idx="1">
                    <c:v>1.6886122805624116E-2</c:v>
                  </c:pt>
                  <c:pt idx="2">
                    <c:v>3.0165428478970496E-2</c:v>
                  </c:pt>
                  <c:pt idx="3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chip!$O$16:$O$19</c:f>
              <c:strCache>
                <c:ptCount val="4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</c:strCache>
            </c:strRef>
          </c:cat>
          <c:val>
            <c:numRef>
              <c:f>chip!$Q$16:$Q$19</c:f>
              <c:numCache>
                <c:formatCode>General</c:formatCode>
                <c:ptCount val="4"/>
                <c:pt idx="0">
                  <c:v>1</c:v>
                </c:pt>
                <c:pt idx="1">
                  <c:v>0.54154279339558797</c:v>
                </c:pt>
                <c:pt idx="2">
                  <c:v>0.87073873825113224</c:v>
                </c:pt>
                <c:pt idx="3">
                  <c:v>0.54883544166585285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B1-47C9-B916-51A85096CD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5"/>
        <c:axId val="1612635903"/>
        <c:axId val="1533224575"/>
      </c:barChart>
      <c:catAx>
        <c:axId val="161263590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33224575"/>
        <c:crosses val="autoZero"/>
        <c:auto val="1"/>
        <c:lblAlgn val="ctr"/>
        <c:lblOffset val="100"/>
        <c:noMultiLvlLbl val="0"/>
      </c:catAx>
      <c:valAx>
        <c:axId val="153322457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Relative enrichment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126359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CYP27A1</a:t>
            </a:r>
          </a:p>
        </c:rich>
      </c:tx>
      <c:layout>
        <c:manualLayout>
          <c:xMode val="edge"/>
          <c:yMode val="edge"/>
          <c:x val="0.42302055993000875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653379265091862"/>
          <c:y val="3.4471298726548069E-2"/>
          <c:w val="0.62707731846019243"/>
          <c:h val="0.931057402546903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chip!$AJ$15</c:f>
              <c:strCache>
                <c:ptCount val="1"/>
                <c:pt idx="0">
                  <c:v>H3K4me3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chip!$AJ$22:$AJ$25</c:f>
                <c:numCache>
                  <c:formatCode>General</c:formatCode>
                  <c:ptCount val="4"/>
                  <c:pt idx="0">
                    <c:v>2.7718784880379967E-2</c:v>
                  </c:pt>
                  <c:pt idx="1">
                    <c:v>1.4052862348860246E-2</c:v>
                  </c:pt>
                  <c:pt idx="2">
                    <c:v>3.1189437746118244E-2</c:v>
                  </c:pt>
                  <c:pt idx="3">
                    <c:v>7.4162910262529663E-2</c:v>
                  </c:pt>
                </c:numCache>
              </c:numRef>
            </c:plus>
            <c:minus>
              <c:numRef>
                <c:f>chip!$AJ$22:$AJ$25</c:f>
                <c:numCache>
                  <c:formatCode>General</c:formatCode>
                  <c:ptCount val="4"/>
                  <c:pt idx="0">
                    <c:v>2.7718784880379967E-2</c:v>
                  </c:pt>
                  <c:pt idx="1">
                    <c:v>1.4052862348860246E-2</c:v>
                  </c:pt>
                  <c:pt idx="2">
                    <c:v>3.1189437746118244E-2</c:v>
                  </c:pt>
                  <c:pt idx="3">
                    <c:v>7.4162910262529663E-2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chip!$O$16:$O$19</c:f>
              <c:strCache>
                <c:ptCount val="4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</c:strCache>
            </c:strRef>
          </c:cat>
          <c:val>
            <c:numRef>
              <c:f>chip!$AJ$16:$AJ$19</c:f>
              <c:numCache>
                <c:formatCode>General</c:formatCode>
                <c:ptCount val="4"/>
                <c:pt idx="0">
                  <c:v>1</c:v>
                </c:pt>
                <c:pt idx="1">
                  <c:v>0.50697973989501366</c:v>
                </c:pt>
                <c:pt idx="2">
                  <c:v>0.75037978030874275</c:v>
                </c:pt>
                <c:pt idx="3">
                  <c:v>0.49010239587302173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4A-4189-8610-45038ED36134}"/>
            </c:ext>
          </c:extLst>
        </c:ser>
        <c:ser>
          <c:idx val="1"/>
          <c:order val="1"/>
          <c:tx>
            <c:strRef>
              <c:f>chip!$AK$15</c:f>
              <c:strCache>
                <c:ptCount val="1"/>
                <c:pt idx="0">
                  <c:v>H3K27ac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chip!$AK$22:$AK$25</c:f>
                <c:numCache>
                  <c:formatCode>General</c:formatCode>
                  <c:ptCount val="4"/>
                  <c:pt idx="0">
                    <c:v>3.4657220268386611E-3</c:v>
                  </c:pt>
                  <c:pt idx="1">
                    <c:v>6.8986516228759925E-2</c:v>
                  </c:pt>
                  <c:pt idx="2">
                    <c:v>0.12261106962753969</c:v>
                  </c:pt>
                  <c:pt idx="3">
                    <c:v>9.6007129950023452E-3</c:v>
                  </c:pt>
                </c:numCache>
              </c:numRef>
            </c:plus>
            <c:minus>
              <c:numRef>
                <c:f>chip!$AK$22:$AK$25</c:f>
                <c:numCache>
                  <c:formatCode>General</c:formatCode>
                  <c:ptCount val="4"/>
                  <c:pt idx="0">
                    <c:v>3.4657220268386611E-3</c:v>
                  </c:pt>
                  <c:pt idx="1">
                    <c:v>6.8986516228759925E-2</c:v>
                  </c:pt>
                  <c:pt idx="2">
                    <c:v>0.12261106962753969</c:v>
                  </c:pt>
                  <c:pt idx="3">
                    <c:v>9.6007129950023452E-3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chip!$O$16:$O$19</c:f>
              <c:strCache>
                <c:ptCount val="4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</c:strCache>
            </c:strRef>
          </c:cat>
          <c:val>
            <c:numRef>
              <c:f>chip!$AK$16:$AK$19</c:f>
              <c:numCache>
                <c:formatCode>General</c:formatCode>
                <c:ptCount val="4"/>
                <c:pt idx="0">
                  <c:v>1</c:v>
                </c:pt>
                <c:pt idx="1">
                  <c:v>0.8672801082985826</c:v>
                </c:pt>
                <c:pt idx="2">
                  <c:v>0.91264763679304461</c:v>
                </c:pt>
                <c:pt idx="3">
                  <c:v>0.92342667508843923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4A-4189-8610-45038ED361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5"/>
        <c:axId val="1612635903"/>
        <c:axId val="1533224575"/>
      </c:barChart>
      <c:catAx>
        <c:axId val="161263590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33224575"/>
        <c:crosses val="autoZero"/>
        <c:auto val="1"/>
        <c:lblAlgn val="ctr"/>
        <c:lblOffset val="100"/>
        <c:noMultiLvlLbl val="0"/>
      </c:catAx>
      <c:valAx>
        <c:axId val="153322457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Relative enrichment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126359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ACSL1</a:t>
            </a:r>
          </a:p>
        </c:rich>
      </c:tx>
      <c:layout>
        <c:manualLayout>
          <c:xMode val="edge"/>
          <c:yMode val="edge"/>
          <c:x val="0.49157972440944886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653379265091862"/>
          <c:y val="3.4471298726548069E-2"/>
          <c:w val="0.62707731846019243"/>
          <c:h val="0.931057402546903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chip!$AR$15</c:f>
              <c:strCache>
                <c:ptCount val="1"/>
                <c:pt idx="0">
                  <c:v>H3K4me3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chip!$AR$22:$AR$25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3.124499656751481E-2</c:v>
                  </c:pt>
                  <c:pt idx="2">
                    <c:v>1.600419954341251E-2</c:v>
                  </c:pt>
                  <c:pt idx="3">
                    <c:v>1.5890596421772045E-3</c:v>
                  </c:pt>
                </c:numCache>
              </c:numRef>
            </c:plus>
            <c:minus>
              <c:numRef>
                <c:f>chip!$AR$22:$AR$25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3.124499656751481E-2</c:v>
                  </c:pt>
                  <c:pt idx="2">
                    <c:v>1.600419954341251E-2</c:v>
                  </c:pt>
                  <c:pt idx="3">
                    <c:v>1.5890596421772045E-3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chip!$O$16:$O$19</c:f>
              <c:strCache>
                <c:ptCount val="4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</c:strCache>
            </c:strRef>
          </c:cat>
          <c:val>
            <c:numRef>
              <c:f>chip!$AR$16:$AR$19</c:f>
              <c:numCache>
                <c:formatCode>General</c:formatCode>
                <c:ptCount val="4"/>
                <c:pt idx="0">
                  <c:v>1</c:v>
                </c:pt>
                <c:pt idx="1">
                  <c:v>0.34768414506008399</c:v>
                </c:pt>
                <c:pt idx="2">
                  <c:v>0.46196845925345781</c:v>
                </c:pt>
                <c:pt idx="3">
                  <c:v>0.22925651804017103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81-49A4-96D1-3E53928D969E}"/>
            </c:ext>
          </c:extLst>
        </c:ser>
        <c:ser>
          <c:idx val="1"/>
          <c:order val="1"/>
          <c:tx>
            <c:strRef>
              <c:f>chip!$AS$15</c:f>
              <c:strCache>
                <c:ptCount val="1"/>
                <c:pt idx="0">
                  <c:v>H3K27ac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chip!$AS$22:$AS$25</c:f>
                <c:numCache>
                  <c:formatCode>General</c:formatCode>
                  <c:ptCount val="4"/>
                  <c:pt idx="0">
                    <c:v>2.7718784880378943E-2</c:v>
                  </c:pt>
                  <c:pt idx="1">
                    <c:v>1.4003991695727072E-2</c:v>
                  </c:pt>
                  <c:pt idx="2">
                    <c:v>1.5918955202864592E-2</c:v>
                  </c:pt>
                  <c:pt idx="3">
                    <c:v>3.5962875383489211E-2</c:v>
                  </c:pt>
                </c:numCache>
              </c:numRef>
            </c:plus>
            <c:minus>
              <c:numRef>
                <c:f>chip!$AS$22:$AS$25</c:f>
                <c:numCache>
                  <c:formatCode>General</c:formatCode>
                  <c:ptCount val="4"/>
                  <c:pt idx="0">
                    <c:v>2.7718784880378943E-2</c:v>
                  </c:pt>
                  <c:pt idx="1">
                    <c:v>1.4003991695727072E-2</c:v>
                  </c:pt>
                  <c:pt idx="2">
                    <c:v>1.5918955202864592E-2</c:v>
                  </c:pt>
                  <c:pt idx="3">
                    <c:v>3.5962875383489211E-2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chip!$O$16:$O$19</c:f>
              <c:strCache>
                <c:ptCount val="4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</c:strCache>
            </c:strRef>
          </c:cat>
          <c:val>
            <c:numRef>
              <c:f>chip!$AS$16:$AS$19</c:f>
              <c:numCache>
                <c:formatCode>General</c:formatCode>
                <c:ptCount val="4"/>
                <c:pt idx="0">
                  <c:v>1</c:v>
                </c:pt>
                <c:pt idx="1">
                  <c:v>0.44911202345791323</c:v>
                </c:pt>
                <c:pt idx="2">
                  <c:v>0.76565026285199778</c:v>
                </c:pt>
                <c:pt idx="3">
                  <c:v>0.47258149280641781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81-49A4-96D1-3E53928D96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5"/>
        <c:axId val="1612635903"/>
        <c:axId val="1533224575"/>
      </c:barChart>
      <c:catAx>
        <c:axId val="161263590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33224575"/>
        <c:crosses val="autoZero"/>
        <c:auto val="1"/>
        <c:lblAlgn val="ctr"/>
        <c:lblOffset val="100"/>
        <c:noMultiLvlLbl val="0"/>
      </c:catAx>
      <c:valAx>
        <c:axId val="153322457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Relative enrichment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126359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APOC1</a:t>
            </a:r>
          </a:p>
        </c:rich>
      </c:tx>
      <c:layout>
        <c:manualLayout>
          <c:xMode val="edge"/>
          <c:yMode val="edge"/>
          <c:x val="0.47725667104111991"/>
          <c:y val="1.54320987654320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653379265091862"/>
          <c:y val="3.4471298726548069E-2"/>
          <c:w val="0.62707731846019243"/>
          <c:h val="0.914814814814814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chip!$AB$15</c:f>
              <c:strCache>
                <c:ptCount val="1"/>
                <c:pt idx="0">
                  <c:v>H3K4me3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chip!$AB$22:$AB$25</c:f>
                <c:numCache>
                  <c:formatCode>General</c:formatCode>
                  <c:ptCount val="4"/>
                  <c:pt idx="0">
                    <c:v>2.079141871324806E-2</c:v>
                  </c:pt>
                  <c:pt idx="1">
                    <c:v>2.937344724588101E-2</c:v>
                  </c:pt>
                  <c:pt idx="2">
                    <c:v>3.5624292948406998E-3</c:v>
                  </c:pt>
                  <c:pt idx="3">
                    <c:v>7.5939480270078869E-3</c:v>
                  </c:pt>
                </c:numCache>
              </c:numRef>
            </c:plus>
            <c:minus>
              <c:numRef>
                <c:f>chip!$AB$22:$AB$25</c:f>
                <c:numCache>
                  <c:formatCode>General</c:formatCode>
                  <c:ptCount val="4"/>
                  <c:pt idx="0">
                    <c:v>2.079141871324806E-2</c:v>
                  </c:pt>
                  <c:pt idx="1">
                    <c:v>2.937344724588101E-2</c:v>
                  </c:pt>
                  <c:pt idx="2">
                    <c:v>3.5624292948406998E-3</c:v>
                  </c:pt>
                  <c:pt idx="3">
                    <c:v>7.5939480270078869E-3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chip!$O$16:$O$19</c:f>
              <c:strCache>
                <c:ptCount val="4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</c:strCache>
            </c:strRef>
          </c:cat>
          <c:val>
            <c:numRef>
              <c:f>chip!$AB$16:$AB$19</c:f>
              <c:numCache>
                <c:formatCode>General</c:formatCode>
                <c:ptCount val="4"/>
                <c:pt idx="0">
                  <c:v>1</c:v>
                </c:pt>
                <c:pt idx="1">
                  <c:v>0.40430213061917314</c:v>
                </c:pt>
                <c:pt idx="2">
                  <c:v>0.51395813865146456</c:v>
                </c:pt>
                <c:pt idx="3">
                  <c:v>0.43827390985911346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20-47CB-BBC1-BB8F82E7EA48}"/>
            </c:ext>
          </c:extLst>
        </c:ser>
        <c:ser>
          <c:idx val="1"/>
          <c:order val="1"/>
          <c:tx>
            <c:strRef>
              <c:f>chip!$AC$15</c:f>
              <c:strCache>
                <c:ptCount val="1"/>
                <c:pt idx="0">
                  <c:v>H3K27ac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chip!$AC$22:$AC$25</c:f>
                <c:numCache>
                  <c:formatCode>General</c:formatCode>
                  <c:ptCount val="4"/>
                  <c:pt idx="0">
                    <c:v>5.1939257520846077E-2</c:v>
                  </c:pt>
                  <c:pt idx="1">
                    <c:v>1.7707389008439926E-2</c:v>
                  </c:pt>
                  <c:pt idx="2">
                    <c:v>3.2258143081916088E-2</c:v>
                  </c:pt>
                  <c:pt idx="3">
                    <c:v>3.6303640373270989E-2</c:v>
                  </c:pt>
                </c:numCache>
              </c:numRef>
            </c:plus>
            <c:minus>
              <c:numRef>
                <c:f>chip!$AC$22:$AC$25</c:f>
                <c:numCache>
                  <c:formatCode>General</c:formatCode>
                  <c:ptCount val="4"/>
                  <c:pt idx="0">
                    <c:v>5.1939257520846077E-2</c:v>
                  </c:pt>
                  <c:pt idx="1">
                    <c:v>1.7707389008439926E-2</c:v>
                  </c:pt>
                  <c:pt idx="2">
                    <c:v>3.2258143081916088E-2</c:v>
                  </c:pt>
                  <c:pt idx="3">
                    <c:v>3.6303640373270989E-2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chip!$O$16:$O$19</c:f>
              <c:strCache>
                <c:ptCount val="4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</c:strCache>
            </c:strRef>
          </c:cat>
          <c:val>
            <c:numRef>
              <c:f>chip!$AC$16:$AC$19</c:f>
              <c:numCache>
                <c:formatCode>General</c:formatCode>
                <c:ptCount val="4"/>
                <c:pt idx="0">
                  <c:v>1</c:v>
                </c:pt>
                <c:pt idx="1">
                  <c:v>0.85166814504856714</c:v>
                </c:pt>
                <c:pt idx="2">
                  <c:v>0.77609152547124627</c:v>
                </c:pt>
                <c:pt idx="3">
                  <c:v>0.47705942250058159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20-47CB-BBC1-BB8F82E7EA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5"/>
        <c:axId val="1612635903"/>
        <c:axId val="1533224575"/>
      </c:barChart>
      <c:catAx>
        <c:axId val="161263590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33224575"/>
        <c:crosses val="autoZero"/>
        <c:auto val="1"/>
        <c:lblAlgn val="ctr"/>
        <c:lblOffset val="100"/>
        <c:noMultiLvlLbl val="0"/>
      </c:catAx>
      <c:valAx>
        <c:axId val="153322457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Relative enrichment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126359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61351706036745"/>
          <c:y val="6.2050500312695434E-2"/>
          <c:w val="0.85083092738407695"/>
          <c:h val="0.756833994257774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DNMTs!$B$3</c:f>
              <c:strCache>
                <c:ptCount val="1"/>
                <c:pt idx="0">
                  <c:v>Parent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DNMTs!$I$4:$I$6</c:f>
                <c:numCache>
                  <c:formatCode>General</c:formatCode>
                  <c:ptCount val="3"/>
                  <c:pt idx="0">
                    <c:v>2.0795913999999999E-2</c:v>
                  </c:pt>
                  <c:pt idx="1">
                    <c:v>5.8951602999999998E-2</c:v>
                  </c:pt>
                  <c:pt idx="2">
                    <c:v>2.0795913999999999E-2</c:v>
                  </c:pt>
                </c:numCache>
              </c:numRef>
            </c:plus>
            <c:minus>
              <c:numRef>
                <c:f>DNMTs!$I$4:$I$6</c:f>
                <c:numCache>
                  <c:formatCode>General</c:formatCode>
                  <c:ptCount val="3"/>
                  <c:pt idx="0">
                    <c:v>2.0795913999999999E-2</c:v>
                  </c:pt>
                  <c:pt idx="1">
                    <c:v>5.8951602999999998E-2</c:v>
                  </c:pt>
                  <c:pt idx="2">
                    <c:v>2.0795913999999999E-2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DNMTs!$A$4:$A$6</c:f>
              <c:strCache>
                <c:ptCount val="3"/>
                <c:pt idx="0">
                  <c:v>DNMT1</c:v>
                </c:pt>
                <c:pt idx="1">
                  <c:v>DNMT3A</c:v>
                </c:pt>
                <c:pt idx="2">
                  <c:v>DNMT3B</c:v>
                </c:pt>
              </c:strCache>
            </c:strRef>
          </c:cat>
          <c:val>
            <c:numRef>
              <c:f>DNMTs!$B$4:$B$6</c:f>
              <c:numCache>
                <c:formatCode>General</c:formatCode>
                <c:ptCount val="3"/>
                <c:pt idx="0">
                  <c:v>1.000216212</c:v>
                </c:pt>
                <c:pt idx="1">
                  <c:v>1.0017361389999999</c:v>
                </c:pt>
                <c:pt idx="2">
                  <c:v>1.000216212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E9-4BE5-984C-B32B1E491759}"/>
            </c:ext>
          </c:extLst>
        </c:ser>
        <c:ser>
          <c:idx val="1"/>
          <c:order val="1"/>
          <c:tx>
            <c:strRef>
              <c:f>DNMTs!$C$3</c:f>
              <c:strCache>
                <c:ptCount val="1"/>
                <c:pt idx="0">
                  <c:v>HCV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DNMTs!$J$4:$J$6</c:f>
                <c:numCache>
                  <c:formatCode>General</c:formatCode>
                  <c:ptCount val="3"/>
                  <c:pt idx="0">
                    <c:v>1.8786885E-2</c:v>
                  </c:pt>
                  <c:pt idx="1">
                    <c:v>1.7463564000000001E-2</c:v>
                  </c:pt>
                  <c:pt idx="2">
                    <c:v>7.7086780000000001E-3</c:v>
                  </c:pt>
                </c:numCache>
              </c:numRef>
            </c:plus>
            <c:minus>
              <c:numRef>
                <c:f>DNMTs!$J$4:$J$6</c:f>
                <c:numCache>
                  <c:formatCode>General</c:formatCode>
                  <c:ptCount val="3"/>
                  <c:pt idx="0">
                    <c:v>1.8786885E-2</c:v>
                  </c:pt>
                  <c:pt idx="1">
                    <c:v>1.7463564000000001E-2</c:v>
                  </c:pt>
                  <c:pt idx="2">
                    <c:v>7.7086780000000001E-3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DNMTs!$A$4:$A$6</c:f>
              <c:strCache>
                <c:ptCount val="3"/>
                <c:pt idx="0">
                  <c:v>DNMT1</c:v>
                </c:pt>
                <c:pt idx="1">
                  <c:v>DNMT3A</c:v>
                </c:pt>
                <c:pt idx="2">
                  <c:v>DNMT3B</c:v>
                </c:pt>
              </c:strCache>
            </c:strRef>
          </c:cat>
          <c:val>
            <c:numRef>
              <c:f>DNMTs!$C$4:$C$6</c:f>
              <c:numCache>
                <c:formatCode>General</c:formatCode>
                <c:ptCount val="3"/>
                <c:pt idx="0">
                  <c:v>0.60250078699999998</c:v>
                </c:pt>
                <c:pt idx="1">
                  <c:v>0.45830548700000001</c:v>
                </c:pt>
                <c:pt idx="2">
                  <c:v>0.74144485999999998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E9-4BE5-984C-B32B1E491759}"/>
            </c:ext>
          </c:extLst>
        </c:ser>
        <c:ser>
          <c:idx val="2"/>
          <c:order val="2"/>
          <c:tx>
            <c:strRef>
              <c:f>DNMTs!$D$3</c:f>
              <c:strCache>
                <c:ptCount val="1"/>
                <c:pt idx="0">
                  <c:v>HCV_IFN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DNMTs!$K$4:$K$6</c:f>
                <c:numCache>
                  <c:formatCode>General</c:formatCode>
                  <c:ptCount val="3"/>
                  <c:pt idx="0">
                    <c:v>6.5288489999999998E-3</c:v>
                  </c:pt>
                  <c:pt idx="1">
                    <c:v>0</c:v>
                  </c:pt>
                  <c:pt idx="2">
                    <c:v>1.7690401000000001E-2</c:v>
                  </c:pt>
                </c:numCache>
              </c:numRef>
            </c:plus>
            <c:minus>
              <c:numRef>
                <c:f>DNMTs!$K$4:$K$6</c:f>
                <c:numCache>
                  <c:formatCode>General</c:formatCode>
                  <c:ptCount val="3"/>
                  <c:pt idx="0">
                    <c:v>6.5288489999999998E-3</c:v>
                  </c:pt>
                  <c:pt idx="1">
                    <c:v>0</c:v>
                  </c:pt>
                  <c:pt idx="2">
                    <c:v>1.7690401000000001E-2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DNMTs!$A$4:$A$6</c:f>
              <c:strCache>
                <c:ptCount val="3"/>
                <c:pt idx="0">
                  <c:v>DNMT1</c:v>
                </c:pt>
                <c:pt idx="1">
                  <c:v>DNMT3A</c:v>
                </c:pt>
                <c:pt idx="2">
                  <c:v>DNMT3B</c:v>
                </c:pt>
              </c:strCache>
            </c:strRef>
          </c:cat>
          <c:val>
            <c:numRef>
              <c:f>DNMTs!$D$4:$D$6</c:f>
              <c:numCache>
                <c:formatCode>General</c:formatCode>
                <c:ptCount val="3"/>
                <c:pt idx="0">
                  <c:v>0.37680323700000001</c:v>
                </c:pt>
                <c:pt idx="1">
                  <c:v>0.27388965199999998</c:v>
                </c:pt>
                <c:pt idx="2">
                  <c:v>0.85085108499999995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E9-4BE5-984C-B32B1E491759}"/>
            </c:ext>
          </c:extLst>
        </c:ser>
        <c:ser>
          <c:idx val="3"/>
          <c:order val="3"/>
          <c:tx>
            <c:strRef>
              <c:f>DNMTs!$E$3</c:f>
              <c:strCache>
                <c:ptCount val="1"/>
                <c:pt idx="0">
                  <c:v>HCV_DAA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DNMTs!$L$4:$L$6</c:f>
                <c:numCache>
                  <c:formatCode>General</c:formatCode>
                  <c:ptCount val="3"/>
                  <c:pt idx="0">
                    <c:v>1.7476795E-2</c:v>
                  </c:pt>
                  <c:pt idx="1">
                    <c:v>9.7591799999999999E-4</c:v>
                  </c:pt>
                  <c:pt idx="2">
                    <c:v>1.3378354E-2</c:v>
                  </c:pt>
                </c:numCache>
              </c:numRef>
            </c:plus>
            <c:minus>
              <c:numRef>
                <c:f>DNMTs!$L$4:$L$6</c:f>
                <c:numCache>
                  <c:formatCode>General</c:formatCode>
                  <c:ptCount val="3"/>
                  <c:pt idx="0">
                    <c:v>1.7476795E-2</c:v>
                  </c:pt>
                  <c:pt idx="1">
                    <c:v>9.7591799999999999E-4</c:v>
                  </c:pt>
                  <c:pt idx="2">
                    <c:v>1.3378354E-2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DNMTs!$A$4:$A$6</c:f>
              <c:strCache>
                <c:ptCount val="3"/>
                <c:pt idx="0">
                  <c:v>DNMT1</c:v>
                </c:pt>
                <c:pt idx="1">
                  <c:v>DNMT3A</c:v>
                </c:pt>
                <c:pt idx="2">
                  <c:v>DNMT3B</c:v>
                </c:pt>
              </c:strCache>
            </c:strRef>
          </c:cat>
          <c:val>
            <c:numRef>
              <c:f>DNMTs!$E$4:$E$6</c:f>
              <c:numCache>
                <c:formatCode>General</c:formatCode>
                <c:ptCount val="3"/>
                <c:pt idx="0">
                  <c:v>0.336485272</c:v>
                </c:pt>
                <c:pt idx="1">
                  <c:v>0.28159142999999998</c:v>
                </c:pt>
                <c:pt idx="2">
                  <c:v>0.77211265500000004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CE9-4BE5-984C-B32B1E4917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38943599"/>
        <c:axId val="1535653423"/>
      </c:barChart>
      <c:catAx>
        <c:axId val="1538943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35653423"/>
        <c:crosses val="autoZero"/>
        <c:auto val="1"/>
        <c:lblAlgn val="ctr"/>
        <c:lblOffset val="100"/>
        <c:noMultiLvlLbl val="0"/>
      </c:catAx>
      <c:valAx>
        <c:axId val="153565342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Relative expression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389435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617782152230972"/>
          <c:y val="0.91625669807834453"/>
          <c:w val="0.48208880139982502"/>
          <c:h val="8.37433019216555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chip!$AZ$15</c:f>
              <c:strCache>
                <c:ptCount val="1"/>
                <c:pt idx="0">
                  <c:v>H3K4me3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chip!$AZ$22:$AZ$25</c:f>
                <c:numCache>
                  <c:formatCode>General</c:formatCode>
                  <c:ptCount val="4"/>
                  <c:pt idx="0">
                    <c:v>5.884943195204536E-2</c:v>
                  </c:pt>
                  <c:pt idx="1">
                    <c:v>2.2208850761277602E-2</c:v>
                  </c:pt>
                  <c:pt idx="2">
                    <c:v>1.386696463453297E-2</c:v>
                  </c:pt>
                  <c:pt idx="3">
                    <c:v>1.7120269172407583E-3</c:v>
                  </c:pt>
                </c:numCache>
              </c:numRef>
            </c:plus>
            <c:minus>
              <c:numRef>
                <c:f>chip!$AZ$22:$AZ$25</c:f>
                <c:numCache>
                  <c:formatCode>General</c:formatCode>
                  <c:ptCount val="4"/>
                  <c:pt idx="0">
                    <c:v>5.884943195204536E-2</c:v>
                  </c:pt>
                  <c:pt idx="1">
                    <c:v>2.2208850761277602E-2</c:v>
                  </c:pt>
                  <c:pt idx="2">
                    <c:v>1.386696463453297E-2</c:v>
                  </c:pt>
                  <c:pt idx="3">
                    <c:v>1.7120269172407583E-3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chip!$O$16:$O$19</c:f>
              <c:strCache>
                <c:ptCount val="4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</c:strCache>
            </c:strRef>
          </c:cat>
          <c:val>
            <c:numRef>
              <c:f>chip!$AZ$16:$AZ$19</c:f>
              <c:numCache>
                <c:formatCode>General</c:formatCode>
                <c:ptCount val="4"/>
                <c:pt idx="0">
                  <c:v>1</c:v>
                </c:pt>
                <c:pt idx="1">
                  <c:v>0.1573461144264289</c:v>
                </c:pt>
                <c:pt idx="2">
                  <c:v>0.28602139996873838</c:v>
                </c:pt>
                <c:pt idx="3">
                  <c:v>0.12350454831142017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94-4FA2-8F24-FA526BB05109}"/>
            </c:ext>
          </c:extLst>
        </c:ser>
        <c:ser>
          <c:idx val="1"/>
          <c:order val="1"/>
          <c:tx>
            <c:strRef>
              <c:f>chip!$BA$15</c:f>
              <c:strCache>
                <c:ptCount val="1"/>
                <c:pt idx="0">
                  <c:v>H3K27ac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chip!$BA$22:$BA$25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5.9387611855890397E-3</c:v>
                  </c:pt>
                  <c:pt idx="2">
                    <c:v>5.0789526936583181E-2</c:v>
                  </c:pt>
                  <c:pt idx="3">
                    <c:v>2.2781445618250469E-2</c:v>
                  </c:pt>
                </c:numCache>
              </c:numRef>
            </c:plus>
            <c:minus>
              <c:numRef>
                <c:f>chip!$BA$22:$BA$25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5.9387611855890397E-3</c:v>
                  </c:pt>
                  <c:pt idx="2">
                    <c:v>5.0789526936583181E-2</c:v>
                  </c:pt>
                  <c:pt idx="3">
                    <c:v>2.2781445618250469E-2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chip!$O$16:$O$19</c:f>
              <c:strCache>
                <c:ptCount val="4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</c:strCache>
            </c:strRef>
          </c:cat>
          <c:val>
            <c:numRef>
              <c:f>chip!$BA$16:$BA$19</c:f>
              <c:numCache>
                <c:formatCode>General</c:formatCode>
                <c:ptCount val="4"/>
                <c:pt idx="0">
                  <c:v>1</c:v>
                </c:pt>
                <c:pt idx="1">
                  <c:v>0.34274715540201239</c:v>
                </c:pt>
                <c:pt idx="2">
                  <c:v>0.86304192329282237</c:v>
                </c:pt>
                <c:pt idx="3">
                  <c:v>0.27452033313243046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94-4FA2-8F24-FA526BB051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5"/>
        <c:axId val="1612635903"/>
        <c:axId val="1533224575"/>
      </c:barChart>
      <c:catAx>
        <c:axId val="1612635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33224575"/>
        <c:crosses val="autoZero"/>
        <c:auto val="1"/>
        <c:lblAlgn val="ctr"/>
        <c:lblOffset val="100"/>
        <c:noMultiLvlLbl val="0"/>
      </c:catAx>
      <c:valAx>
        <c:axId val="153322457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Relative enrichment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12635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HCV vs Parent (Huh7.5)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Sheet2!$G$4</c:f>
              <c:strCache>
                <c:ptCount val="1"/>
                <c:pt idx="0">
                  <c:v>hyper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Sheet2!$F$5:$F$11</c:f>
              <c:strCache>
                <c:ptCount val="7"/>
                <c:pt idx="0">
                  <c:v>TSS1500</c:v>
                </c:pt>
                <c:pt idx="1">
                  <c:v>TSS200</c:v>
                </c:pt>
                <c:pt idx="2">
                  <c:v>5'UTR</c:v>
                </c:pt>
                <c:pt idx="3">
                  <c:v>1stExon</c:v>
                </c:pt>
                <c:pt idx="4">
                  <c:v>Body</c:v>
                </c:pt>
                <c:pt idx="5">
                  <c:v>3'UTR</c:v>
                </c:pt>
                <c:pt idx="6">
                  <c:v>Intergenic</c:v>
                </c:pt>
              </c:strCache>
            </c:strRef>
          </c:cat>
          <c:val>
            <c:numRef>
              <c:f>Sheet2!$G$5:$G$11</c:f>
              <c:numCache>
                <c:formatCode>General</c:formatCode>
                <c:ptCount val="7"/>
                <c:pt idx="0">
                  <c:v>5.9238942841416886</c:v>
                </c:pt>
                <c:pt idx="1">
                  <c:v>5.2262401768172886</c:v>
                </c:pt>
                <c:pt idx="2">
                  <c:v>5.2497605036266597</c:v>
                </c:pt>
                <c:pt idx="3">
                  <c:v>5.969810464192487</c:v>
                </c:pt>
                <c:pt idx="4">
                  <c:v>5.3770842173086297</c:v>
                </c:pt>
                <c:pt idx="5">
                  <c:v>4.311382791516162</c:v>
                </c:pt>
                <c:pt idx="6">
                  <c:v>8.2917583320309838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D8-4E77-831A-C7DB2ED7F4BD}"/>
            </c:ext>
          </c:extLst>
        </c:ser>
        <c:ser>
          <c:idx val="1"/>
          <c:order val="1"/>
          <c:tx>
            <c:strRef>
              <c:f>Sheet2!$H$4</c:f>
              <c:strCache>
                <c:ptCount val="1"/>
                <c:pt idx="0">
                  <c:v>hypo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Sheet2!$F$5:$F$11</c:f>
              <c:strCache>
                <c:ptCount val="7"/>
                <c:pt idx="0">
                  <c:v>TSS1500</c:v>
                </c:pt>
                <c:pt idx="1">
                  <c:v>TSS200</c:v>
                </c:pt>
                <c:pt idx="2">
                  <c:v>5'UTR</c:v>
                </c:pt>
                <c:pt idx="3">
                  <c:v>1stExon</c:v>
                </c:pt>
                <c:pt idx="4">
                  <c:v>Body</c:v>
                </c:pt>
                <c:pt idx="5">
                  <c:v>3'UTR</c:v>
                </c:pt>
                <c:pt idx="6">
                  <c:v>Intergenic</c:v>
                </c:pt>
              </c:strCache>
            </c:strRef>
          </c:cat>
          <c:val>
            <c:numRef>
              <c:f>Sheet2!$H$5:$H$11</c:f>
              <c:numCache>
                <c:formatCode>General</c:formatCode>
                <c:ptCount val="7"/>
                <c:pt idx="0">
                  <c:v>-12.786282686369447</c:v>
                </c:pt>
                <c:pt idx="1">
                  <c:v>-6.3681851669941061</c:v>
                </c:pt>
                <c:pt idx="2">
                  <c:v>-10.11769536061311</c:v>
                </c:pt>
                <c:pt idx="3">
                  <c:v>-6.4464873453637495</c:v>
                </c:pt>
                <c:pt idx="4">
                  <c:v>-11.164647274213065</c:v>
                </c:pt>
                <c:pt idx="5">
                  <c:v>-9.8129109937945724</c:v>
                </c:pt>
                <c:pt idx="6">
                  <c:v>-15.950775198458016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D8-4E77-831A-C7DB2ED7F4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680277320"/>
        <c:axId val="680285848"/>
      </c:barChart>
      <c:catAx>
        <c:axId val="680277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80285848"/>
        <c:crosses val="autoZero"/>
        <c:auto val="1"/>
        <c:lblAlgn val="ctr"/>
        <c:lblOffset val="100"/>
        <c:noMultiLvlLbl val="0"/>
      </c:catAx>
      <c:valAx>
        <c:axId val="680285848"/>
        <c:scaling>
          <c:orientation val="minMax"/>
          <c:max val="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Relative enrichment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80277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DAA changes with expression by state</a:t>
            </a:r>
          </a:p>
        </c:rich>
      </c:tx>
      <c:layout>
        <c:manualLayout>
          <c:xMode val="edge"/>
          <c:yMode val="edge"/>
          <c:x val="0.27524300087489062"/>
          <c:y val="2.056295310898797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31033830441621"/>
          <c:y val="2.2570715235919012E-2"/>
          <c:w val="0.85313430295054427"/>
          <c:h val="0.900323978893634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Sheet1!$A$12</c:f>
              <c:strCache>
                <c:ptCount val="1"/>
                <c:pt idx="0">
                  <c:v>tela_hyper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Sheet1!$B$11:$M$11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Sheet1!$B$12:$M$12</c:f>
              <c:numCache>
                <c:formatCode>General</c:formatCode>
                <c:ptCount val="12"/>
                <c:pt idx="0">
                  <c:v>14</c:v>
                </c:pt>
                <c:pt idx="1">
                  <c:v>170</c:v>
                </c:pt>
                <c:pt idx="2">
                  <c:v>146</c:v>
                </c:pt>
                <c:pt idx="3">
                  <c:v>516</c:v>
                </c:pt>
                <c:pt idx="4">
                  <c:v>99</c:v>
                </c:pt>
                <c:pt idx="5">
                  <c:v>95</c:v>
                </c:pt>
                <c:pt idx="6">
                  <c:v>113</c:v>
                </c:pt>
                <c:pt idx="7">
                  <c:v>53</c:v>
                </c:pt>
                <c:pt idx="8">
                  <c:v>9</c:v>
                </c:pt>
                <c:pt idx="9">
                  <c:v>57</c:v>
                </c:pt>
                <c:pt idx="10">
                  <c:v>154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CA-4009-8E29-49C3A0425003}"/>
            </c:ext>
          </c:extLst>
        </c:ser>
        <c:ser>
          <c:idx val="1"/>
          <c:order val="1"/>
          <c:tx>
            <c:strRef>
              <c:f>Sheet1!$A$13</c:f>
              <c:strCache>
                <c:ptCount val="1"/>
                <c:pt idx="0">
                  <c:v>tela_hypo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Sheet1!$B$11:$M$11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Sheet1!$B$13:$M$13</c:f>
              <c:numCache>
                <c:formatCode>General</c:formatCode>
                <c:ptCount val="12"/>
                <c:pt idx="0">
                  <c:v>8</c:v>
                </c:pt>
                <c:pt idx="1">
                  <c:v>68</c:v>
                </c:pt>
                <c:pt idx="2">
                  <c:v>64</c:v>
                </c:pt>
                <c:pt idx="3">
                  <c:v>870</c:v>
                </c:pt>
                <c:pt idx="4">
                  <c:v>130</c:v>
                </c:pt>
                <c:pt idx="5">
                  <c:v>207</c:v>
                </c:pt>
                <c:pt idx="6">
                  <c:v>109</c:v>
                </c:pt>
                <c:pt idx="7">
                  <c:v>20</c:v>
                </c:pt>
                <c:pt idx="8">
                  <c:v>11</c:v>
                </c:pt>
                <c:pt idx="9">
                  <c:v>50</c:v>
                </c:pt>
                <c:pt idx="10">
                  <c:v>67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CA-4009-8E29-49C3A0425003}"/>
            </c:ext>
          </c:extLst>
        </c:ser>
        <c:ser>
          <c:idx val="2"/>
          <c:order val="2"/>
          <c:tx>
            <c:strRef>
              <c:f>Sheet1!$A$14</c:f>
              <c:strCache>
                <c:ptCount val="1"/>
                <c:pt idx="0">
                  <c:v>tela_hyper_down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Sheet1!$B$11:$M$11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Sheet1!$B$14:$M$14</c:f>
              <c:numCache>
                <c:formatCode>General</c:formatCode>
                <c:ptCount val="12"/>
                <c:pt idx="0">
                  <c:v>13</c:v>
                </c:pt>
                <c:pt idx="1">
                  <c:v>149</c:v>
                </c:pt>
                <c:pt idx="2">
                  <c:v>138</c:v>
                </c:pt>
                <c:pt idx="3">
                  <c:v>417</c:v>
                </c:pt>
                <c:pt idx="4">
                  <c:v>77</c:v>
                </c:pt>
                <c:pt idx="5">
                  <c:v>71</c:v>
                </c:pt>
                <c:pt idx="6">
                  <c:v>84</c:v>
                </c:pt>
                <c:pt idx="7">
                  <c:v>38</c:v>
                </c:pt>
                <c:pt idx="8">
                  <c:v>8</c:v>
                </c:pt>
                <c:pt idx="9">
                  <c:v>49</c:v>
                </c:pt>
                <c:pt idx="10">
                  <c:v>112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CA-4009-8E29-49C3A0425003}"/>
            </c:ext>
          </c:extLst>
        </c:ser>
        <c:ser>
          <c:idx val="3"/>
          <c:order val="3"/>
          <c:tx>
            <c:strRef>
              <c:f>Sheet1!$A$15</c:f>
              <c:strCache>
                <c:ptCount val="1"/>
                <c:pt idx="0">
                  <c:v>tela_hypo_down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Sheet1!$B$11:$M$11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Sheet1!$B$15:$M$15</c:f>
              <c:numCache>
                <c:formatCode>General</c:formatCode>
                <c:ptCount val="12"/>
                <c:pt idx="0">
                  <c:v>8</c:v>
                </c:pt>
                <c:pt idx="1">
                  <c:v>63</c:v>
                </c:pt>
                <c:pt idx="2">
                  <c:v>59</c:v>
                </c:pt>
                <c:pt idx="3">
                  <c:v>707</c:v>
                </c:pt>
                <c:pt idx="4">
                  <c:v>99</c:v>
                </c:pt>
                <c:pt idx="5">
                  <c:v>153</c:v>
                </c:pt>
                <c:pt idx="6">
                  <c:v>79</c:v>
                </c:pt>
                <c:pt idx="7">
                  <c:v>17</c:v>
                </c:pt>
                <c:pt idx="8">
                  <c:v>7</c:v>
                </c:pt>
                <c:pt idx="9">
                  <c:v>39</c:v>
                </c:pt>
                <c:pt idx="10">
                  <c:v>51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5CA-4009-8E29-49C3A04250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0350080"/>
        <c:axId val="190351616"/>
      </c:barChart>
      <c:catAx>
        <c:axId val="19035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0351616"/>
        <c:crosses val="autoZero"/>
        <c:auto val="1"/>
        <c:lblAlgn val="ctr"/>
        <c:lblOffset val="100"/>
        <c:noMultiLvlLbl val="0"/>
      </c:catAx>
      <c:valAx>
        <c:axId val="1903516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Number of changes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035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TLR3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TLR!$A$89</c:f>
              <c:strCache>
                <c:ptCount val="1"/>
                <c:pt idx="0">
                  <c:v>avg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TLR!$B$90:$E$90</c:f>
                <c:numCache>
                  <c:formatCode>General</c:formatCode>
                  <c:ptCount val="4"/>
                  <c:pt idx="0">
                    <c:v>3.4312400579124859E-2</c:v>
                  </c:pt>
                  <c:pt idx="1">
                    <c:v>1.5962934519889758E-2</c:v>
                  </c:pt>
                  <c:pt idx="2">
                    <c:v>5.3455802459218237E-3</c:v>
                  </c:pt>
                  <c:pt idx="3">
                    <c:v>1.6546880778583177E-2</c:v>
                  </c:pt>
                </c:numCache>
              </c:numRef>
            </c:plus>
            <c:minus>
              <c:numRef>
                <c:f>TLR!$B$90:$E$90</c:f>
                <c:numCache>
                  <c:formatCode>General</c:formatCode>
                  <c:ptCount val="4"/>
                  <c:pt idx="0">
                    <c:v>3.4312400579124859E-2</c:v>
                  </c:pt>
                  <c:pt idx="1">
                    <c:v>1.5962934519889758E-2</c:v>
                  </c:pt>
                  <c:pt idx="2">
                    <c:v>5.3455802459218237E-3</c:v>
                  </c:pt>
                  <c:pt idx="3">
                    <c:v>1.6546880778583177E-2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TLR!$B$88:$E$88</c:f>
              <c:strCache>
                <c:ptCount val="4"/>
                <c:pt idx="0">
                  <c:v>Parent</c:v>
                </c:pt>
                <c:pt idx="1">
                  <c:v>HCV</c:v>
                </c:pt>
                <c:pt idx="2">
                  <c:v>HCV IFN</c:v>
                </c:pt>
                <c:pt idx="3">
                  <c:v>HCV DAA</c:v>
                </c:pt>
              </c:strCache>
            </c:strRef>
          </c:cat>
          <c:val>
            <c:numRef>
              <c:f>TLR!$B$89:$E$89</c:f>
              <c:numCache>
                <c:formatCode>General</c:formatCode>
                <c:ptCount val="4"/>
                <c:pt idx="0">
                  <c:v>1.000294291904513</c:v>
                </c:pt>
                <c:pt idx="1">
                  <c:v>0.36199333280023382</c:v>
                </c:pt>
                <c:pt idx="2">
                  <c:v>0.13636586371229537</c:v>
                </c:pt>
                <c:pt idx="3">
                  <c:v>0.1254027108558067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50-4F8B-807C-CD40F84E6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490338160"/>
        <c:axId val="303645760"/>
      </c:barChart>
      <c:catAx>
        <c:axId val="490338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03645760"/>
        <c:crosses val="autoZero"/>
        <c:auto val="1"/>
        <c:lblAlgn val="ctr"/>
        <c:lblOffset val="100"/>
        <c:noMultiLvlLbl val="0"/>
      </c:catAx>
      <c:valAx>
        <c:axId val="3036457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Relative expression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90338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Huh7.5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9716920678029675E-2"/>
          <c:y val="2.8940863456580798E-2"/>
          <c:w val="0.87459540067354302"/>
          <c:h val="0.872192348067735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HCV!$C$22:$C$27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4.6753324325052602E-2</c:v>
                  </c:pt>
                  <c:pt idx="2">
                    <c:v>0</c:v>
                  </c:pt>
                  <c:pt idx="3">
                    <c:v>0</c:v>
                  </c:pt>
                  <c:pt idx="4">
                    <c:v>5.7833659092591119E-5</c:v>
                  </c:pt>
                  <c:pt idx="5">
                    <c:v>1.5369309401311832E-6</c:v>
                  </c:pt>
                </c:numCache>
              </c:numRef>
            </c:plus>
            <c:minus>
              <c:numRef>
                <c:f>HCV!$C$22:$C$27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4.6753324325052602E-2</c:v>
                  </c:pt>
                  <c:pt idx="2">
                    <c:v>0</c:v>
                  </c:pt>
                  <c:pt idx="3">
                    <c:v>0</c:v>
                  </c:pt>
                  <c:pt idx="4">
                    <c:v>5.7833659092591119E-5</c:v>
                  </c:pt>
                  <c:pt idx="5">
                    <c:v>1.5369309401311832E-6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HCV!$A$22:$A$27</c:f>
              <c:strCache>
                <c:ptCount val="6"/>
                <c:pt idx="0">
                  <c:v>Parent</c:v>
                </c:pt>
                <c:pt idx="1">
                  <c:v>HCV</c:v>
                </c:pt>
                <c:pt idx="2">
                  <c:v>IFN</c:v>
                </c:pt>
                <c:pt idx="3">
                  <c:v>DAA</c:v>
                </c:pt>
                <c:pt idx="4">
                  <c:v>HCV IFN</c:v>
                </c:pt>
                <c:pt idx="5">
                  <c:v>HCV DAA</c:v>
                </c:pt>
              </c:strCache>
            </c:strRef>
          </c:cat>
          <c:val>
            <c:numRef>
              <c:f>HCV!$B$22:$B$27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8.7954625364569682E-4</c:v>
                </c:pt>
                <c:pt idx="5">
                  <c:v>5.5447269667980864E-5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B1-4564-931F-BEEBC1D749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203468447"/>
        <c:axId val="200373823"/>
      </c:barChart>
      <c:catAx>
        <c:axId val="2034684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0373823"/>
        <c:crosses val="autoZero"/>
        <c:auto val="1"/>
        <c:lblAlgn val="ctr"/>
        <c:lblOffset val="100"/>
        <c:noMultiLvlLbl val="0"/>
      </c:catAx>
      <c:valAx>
        <c:axId val="200373823"/>
        <c:scaling>
          <c:orientation val="minMax"/>
          <c:max val="1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Relative expression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3468447"/>
        <c:crosses val="autoZero"/>
        <c:crossBetween val="between"/>
        <c:majorUnit val="0.3000000000000000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TLR3</a:t>
            </a:r>
          </a:p>
        </c:rich>
      </c:tx>
      <c:layout>
        <c:manualLayout>
          <c:xMode val="edge"/>
          <c:yMode val="edge"/>
          <c:x val="0.46320207398173996"/>
          <c:y val="9.72222222222222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chip!$O$16</c:f>
              <c:strCache>
                <c:ptCount val="1"/>
                <c:pt idx="0">
                  <c:v>Parent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chip!$BP$22:$BR$22</c:f>
                <c:numCache>
                  <c:formatCode>General</c:formatCode>
                  <c:ptCount val="3"/>
                  <c:pt idx="0">
                    <c:v>3.4657220268385362E-3</c:v>
                  </c:pt>
                  <c:pt idx="1">
                    <c:v>2.7718784880378988E-2</c:v>
                  </c:pt>
                  <c:pt idx="2">
                    <c:v>6.9313607995151946E-3</c:v>
                  </c:pt>
                </c:numCache>
              </c:numRef>
            </c:plus>
            <c:minus>
              <c:numRef>
                <c:f>chip!$BP$22:$BR$22</c:f>
                <c:numCache>
                  <c:formatCode>General</c:formatCode>
                  <c:ptCount val="3"/>
                  <c:pt idx="0">
                    <c:v>3.4657220268385362E-3</c:v>
                  </c:pt>
                  <c:pt idx="1">
                    <c:v>2.7718784880378988E-2</c:v>
                  </c:pt>
                  <c:pt idx="2">
                    <c:v>6.9313607995151946E-3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chip!$BP$15:$BR$15</c:f>
              <c:strCache>
                <c:ptCount val="3"/>
                <c:pt idx="0">
                  <c:v>H3K4me3</c:v>
                </c:pt>
                <c:pt idx="1">
                  <c:v>H3K27ac</c:v>
                </c:pt>
                <c:pt idx="2">
                  <c:v>H3K27me3</c:v>
                </c:pt>
              </c:strCache>
            </c:strRef>
          </c:cat>
          <c:val>
            <c:numRef>
              <c:f>chip!$BP$16:$BR$16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EB-47C8-9855-072AB8302A24}"/>
            </c:ext>
          </c:extLst>
        </c:ser>
        <c:ser>
          <c:idx val="1"/>
          <c:order val="1"/>
          <c:tx>
            <c:strRef>
              <c:f>chip!$O$17</c:f>
              <c:strCache>
                <c:ptCount val="1"/>
                <c:pt idx="0">
                  <c:v>HCV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chip!$BP$23:$BR$23</c:f>
                <c:numCache>
                  <c:formatCode>General</c:formatCode>
                  <c:ptCount val="3"/>
                  <c:pt idx="0">
                    <c:v>7.0528153410916276E-3</c:v>
                  </c:pt>
                  <c:pt idx="1">
                    <c:v>1.480247186225527E-2</c:v>
                  </c:pt>
                  <c:pt idx="2">
                    <c:v>0</c:v>
                  </c:pt>
                </c:numCache>
              </c:numRef>
            </c:plus>
            <c:minus>
              <c:numRef>
                <c:f>chip!$BP$23:$BR$23</c:f>
                <c:numCache>
                  <c:formatCode>General</c:formatCode>
                  <c:ptCount val="3"/>
                  <c:pt idx="0">
                    <c:v>7.0528153410916276E-3</c:v>
                  </c:pt>
                  <c:pt idx="1">
                    <c:v>1.480247186225527E-2</c:v>
                  </c:pt>
                  <c:pt idx="2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chip!$BP$15:$BR$15</c:f>
              <c:strCache>
                <c:ptCount val="3"/>
                <c:pt idx="0">
                  <c:v>H3K4me3</c:v>
                </c:pt>
                <c:pt idx="1">
                  <c:v>H3K27ac</c:v>
                </c:pt>
                <c:pt idx="2">
                  <c:v>H3K27me3</c:v>
                </c:pt>
              </c:strCache>
            </c:strRef>
          </c:cat>
          <c:val>
            <c:numRef>
              <c:f>chip!$BP$17:$BR$17</c:f>
              <c:numCache>
                <c:formatCode>General</c:formatCode>
                <c:ptCount val="3"/>
                <c:pt idx="0">
                  <c:v>0.50878567635451089</c:v>
                </c:pt>
                <c:pt idx="1">
                  <c:v>0.47471951102804055</c:v>
                </c:pt>
                <c:pt idx="2">
                  <c:v>2.7797696619817129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EB-47C8-9855-072AB8302A24}"/>
            </c:ext>
          </c:extLst>
        </c:ser>
        <c:ser>
          <c:idx val="2"/>
          <c:order val="2"/>
          <c:tx>
            <c:strRef>
              <c:f>chip!$O$18</c:f>
              <c:strCache>
                <c:ptCount val="1"/>
                <c:pt idx="0">
                  <c:v>HCV_IFN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chip!$BP$24:$BR$24</c:f>
                <c:numCache>
                  <c:formatCode>General</c:formatCode>
                  <c:ptCount val="3"/>
                  <c:pt idx="0">
                    <c:v>1.485974951614031E-2</c:v>
                  </c:pt>
                  <c:pt idx="1">
                    <c:v>1.189821911202734E-2</c:v>
                  </c:pt>
                  <c:pt idx="2">
                    <c:v>3.748322743842257E-2</c:v>
                  </c:pt>
                </c:numCache>
              </c:numRef>
            </c:plus>
            <c:minus>
              <c:numRef>
                <c:f>chip!$BP$24:$BR$24</c:f>
                <c:numCache>
                  <c:formatCode>General</c:formatCode>
                  <c:ptCount val="3"/>
                  <c:pt idx="0">
                    <c:v>1.485974951614031E-2</c:v>
                  </c:pt>
                  <c:pt idx="1">
                    <c:v>1.189821911202734E-2</c:v>
                  </c:pt>
                  <c:pt idx="2">
                    <c:v>3.748322743842257E-2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chip!$BP$15:$BR$15</c:f>
              <c:strCache>
                <c:ptCount val="3"/>
                <c:pt idx="0">
                  <c:v>H3K4me3</c:v>
                </c:pt>
                <c:pt idx="1">
                  <c:v>H3K27ac</c:v>
                </c:pt>
                <c:pt idx="2">
                  <c:v>H3K27me3</c:v>
                </c:pt>
              </c:strCache>
            </c:strRef>
          </c:cat>
          <c:val>
            <c:numRef>
              <c:f>chip!$BP$18:$BR$18</c:f>
              <c:numCache>
                <c:formatCode>General</c:formatCode>
                <c:ptCount val="3"/>
                <c:pt idx="0">
                  <c:v>0.5360894996035126</c:v>
                </c:pt>
                <c:pt idx="1">
                  <c:v>0.57226586007072511</c:v>
                </c:pt>
                <c:pt idx="2">
                  <c:v>2.7040165241664003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EB-47C8-9855-072AB8302A24}"/>
            </c:ext>
          </c:extLst>
        </c:ser>
        <c:ser>
          <c:idx val="3"/>
          <c:order val="3"/>
          <c:tx>
            <c:strRef>
              <c:f>chip!$O$19</c:f>
              <c:strCache>
                <c:ptCount val="1"/>
                <c:pt idx="0">
                  <c:v>HCV_DAA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chip!$BP$25:$BR$25</c:f>
                <c:numCache>
                  <c:formatCode>General</c:formatCode>
                  <c:ptCount val="3"/>
                  <c:pt idx="0">
                    <c:v>3.5646620938345183E-2</c:v>
                  </c:pt>
                  <c:pt idx="1">
                    <c:v>2.468440941127267E-2</c:v>
                  </c:pt>
                  <c:pt idx="2">
                    <c:v>8.377834211231619E-2</c:v>
                  </c:pt>
                </c:numCache>
              </c:numRef>
            </c:plus>
            <c:minus>
              <c:numRef>
                <c:f>chip!$BP$25:$BR$25</c:f>
                <c:numCache>
                  <c:formatCode>General</c:formatCode>
                  <c:ptCount val="3"/>
                  <c:pt idx="0">
                    <c:v>3.5646620938345183E-2</c:v>
                  </c:pt>
                  <c:pt idx="1">
                    <c:v>2.468440941127267E-2</c:v>
                  </c:pt>
                  <c:pt idx="2">
                    <c:v>8.377834211231619E-2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chip!$BP$15:$BR$15</c:f>
              <c:strCache>
                <c:ptCount val="3"/>
                <c:pt idx="0">
                  <c:v>H3K4me3</c:v>
                </c:pt>
                <c:pt idx="1">
                  <c:v>H3K27ac</c:v>
                </c:pt>
                <c:pt idx="2">
                  <c:v>H3K27me3</c:v>
                </c:pt>
              </c:strCache>
            </c:strRef>
          </c:cat>
          <c:val>
            <c:numRef>
              <c:f>chip!$BP$19:$BR$19</c:f>
              <c:numCache>
                <c:formatCode>General</c:formatCode>
                <c:ptCount val="3"/>
                <c:pt idx="0">
                  <c:v>0.68631364096876468</c:v>
                </c:pt>
                <c:pt idx="1">
                  <c:v>0.50914309824022497</c:v>
                </c:pt>
                <c:pt idx="2">
                  <c:v>2.0156045921889971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EB-47C8-9855-072AB8302A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5"/>
        <c:axId val="1612635903"/>
        <c:axId val="1533224575"/>
      </c:barChart>
      <c:catAx>
        <c:axId val="1612635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33224575"/>
        <c:crosses val="autoZero"/>
        <c:auto val="1"/>
        <c:lblAlgn val="ctr"/>
        <c:lblOffset val="100"/>
        <c:noMultiLvlLbl val="0"/>
      </c:catAx>
      <c:valAx>
        <c:axId val="153322457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Relative enrichment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12635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8334847269279496E-2"/>
          <c:y val="9.974117818606007E-3"/>
          <c:w val="0.73070394706307473"/>
          <c:h val="6.87295858850976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709056352281984"/>
          <c:y val="2.5428331875182269E-2"/>
          <c:w val="0.80543817210936408"/>
          <c:h val="0.94914333624963543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qRTPCR!$A$17</c:f>
              <c:strCache>
                <c:ptCount val="1"/>
                <c:pt idx="0">
                  <c:v>RGS7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qRTPCR!$B$20:$E$20</c:f>
                <c:numCache>
                  <c:formatCode>General</c:formatCode>
                  <c:ptCount val="4"/>
                  <c:pt idx="0">
                    <c:v>8.3273605950589788E-2</c:v>
                  </c:pt>
                  <c:pt idx="1">
                    <c:v>0.53271270941912552</c:v>
                  </c:pt>
                  <c:pt idx="2">
                    <c:v>1.3424937221283268</c:v>
                  </c:pt>
                  <c:pt idx="3">
                    <c:v>2.5931875074472228</c:v>
                  </c:pt>
                </c:numCache>
              </c:numRef>
            </c:plus>
            <c:minus>
              <c:numRef>
                <c:f>qRTPCR!$B$20:$E$20</c:f>
                <c:numCache>
                  <c:formatCode>General</c:formatCode>
                  <c:ptCount val="4"/>
                  <c:pt idx="0">
                    <c:v>8.3273605950589788E-2</c:v>
                  </c:pt>
                  <c:pt idx="1">
                    <c:v>0.53271270941912552</c:v>
                  </c:pt>
                  <c:pt idx="2">
                    <c:v>1.3424937221283268</c:v>
                  </c:pt>
                  <c:pt idx="3">
                    <c:v>2.5931875074472228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qRTPCR!$B$1:$F$1</c:f>
              <c:strCache>
                <c:ptCount val="5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  <c:pt idx="4">
                  <c:v>HCV_5-azadC</c:v>
                </c:pt>
              </c:strCache>
            </c:strRef>
          </c:cat>
          <c:val>
            <c:numRef>
              <c:f>qRTPCR!$B$19:$E$19</c:f>
              <c:numCache>
                <c:formatCode>General</c:formatCode>
                <c:ptCount val="4"/>
                <c:pt idx="0">
                  <c:v>1.0034612565754664</c:v>
                </c:pt>
                <c:pt idx="1">
                  <c:v>1.7096194466378916</c:v>
                </c:pt>
                <c:pt idx="2">
                  <c:v>11.789372018839664</c:v>
                </c:pt>
                <c:pt idx="3">
                  <c:v>7.6386971427722115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52-4026-A942-DF51BADE5A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883772383"/>
        <c:axId val="1885448463"/>
      </c:barChart>
      <c:catAx>
        <c:axId val="188377238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5448463"/>
        <c:crosses val="autoZero"/>
        <c:auto val="1"/>
        <c:lblAlgn val="ctr"/>
        <c:lblOffset val="100"/>
        <c:noMultiLvlLbl val="0"/>
      </c:catAx>
      <c:valAx>
        <c:axId val="188544846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800" b="0" i="0" baseline="0" dirty="0">
                    <a:effectLst/>
                  </a:rPr>
                  <a:t>Relative expression</a:t>
                </a:r>
                <a:endParaRPr lang="en-US" sz="1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alpha val="99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83772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SERPINA1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709056352281984"/>
          <c:y val="2.5428331875182269E-2"/>
          <c:w val="0.80543817210936408"/>
          <c:h val="0.9538888888888889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qRTPCR!$A$22</c:f>
              <c:strCache>
                <c:ptCount val="1"/>
                <c:pt idx="0">
                  <c:v>SEPRINA1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qRTPCR!$B$25:$F$25</c:f>
                <c:numCache>
                  <c:formatCode>General</c:formatCode>
                  <c:ptCount val="5"/>
                  <c:pt idx="0">
                    <c:v>9.7192980279725283E-2</c:v>
                  </c:pt>
                  <c:pt idx="1">
                    <c:v>0.22270512011028007</c:v>
                  </c:pt>
                  <c:pt idx="2">
                    <c:v>0.88640842152363553</c:v>
                  </c:pt>
                  <c:pt idx="3">
                    <c:v>0.85898875870707725</c:v>
                  </c:pt>
                  <c:pt idx="4">
                    <c:v>0</c:v>
                  </c:pt>
                </c:numCache>
              </c:numRef>
            </c:plus>
            <c:minus>
              <c:numRef>
                <c:f>qRTPCR!$B$25:$F$25</c:f>
                <c:numCache>
                  <c:formatCode>General</c:formatCode>
                  <c:ptCount val="5"/>
                  <c:pt idx="0">
                    <c:v>9.7192980279725283E-2</c:v>
                  </c:pt>
                  <c:pt idx="1">
                    <c:v>0.22270512011028007</c:v>
                  </c:pt>
                  <c:pt idx="2">
                    <c:v>0.88640842152363553</c:v>
                  </c:pt>
                  <c:pt idx="3">
                    <c:v>0.85898875870707725</c:v>
                  </c:pt>
                  <c:pt idx="4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qRTPCR!$B$1:$F$1</c:f>
              <c:strCache>
                <c:ptCount val="5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  <c:pt idx="4">
                  <c:v>HCV_5-azadC</c:v>
                </c:pt>
              </c:strCache>
            </c:strRef>
          </c:cat>
          <c:val>
            <c:numRef>
              <c:f>qRTPCR!$B$24:$E$24</c:f>
              <c:numCache>
                <c:formatCode>General</c:formatCode>
                <c:ptCount val="4"/>
                <c:pt idx="0">
                  <c:v>1.0047121355968858</c:v>
                </c:pt>
                <c:pt idx="1">
                  <c:v>2.9265267861665354</c:v>
                </c:pt>
                <c:pt idx="2">
                  <c:v>7.1413655665523992</c:v>
                </c:pt>
                <c:pt idx="3">
                  <c:v>2.1203661675383252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C9-4860-9644-1A01038187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883772383"/>
        <c:axId val="1885448463"/>
      </c:barChart>
      <c:catAx>
        <c:axId val="188377238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5448463"/>
        <c:crosses val="autoZero"/>
        <c:auto val="1"/>
        <c:lblAlgn val="ctr"/>
        <c:lblOffset val="100"/>
        <c:noMultiLvlLbl val="0"/>
      </c:catAx>
      <c:valAx>
        <c:axId val="1885448463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Relative expression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alpha val="99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83772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SERPINF1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709056352281984"/>
          <c:y val="2.5428331875182269E-2"/>
          <c:w val="0.80543817210936408"/>
          <c:h val="0.9538888888888889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qRTPCR!$A$27</c:f>
              <c:strCache>
                <c:ptCount val="1"/>
                <c:pt idx="0">
                  <c:v>SEPINF1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qRTPCR!$B$30:$F$30</c:f>
                <c:numCache>
                  <c:formatCode>General</c:formatCode>
                  <c:ptCount val="5"/>
                  <c:pt idx="0">
                    <c:v>3.4657428408179647E-3</c:v>
                  </c:pt>
                  <c:pt idx="1">
                    <c:v>2.9082716238438828E-3</c:v>
                  </c:pt>
                  <c:pt idx="2">
                    <c:v>1.0197630178409745E-2</c:v>
                  </c:pt>
                  <c:pt idx="3">
                    <c:v>4.7573626959741822E-3</c:v>
                  </c:pt>
                  <c:pt idx="4">
                    <c:v>2.1608695674514428E-2</c:v>
                  </c:pt>
                </c:numCache>
              </c:numRef>
            </c:plus>
            <c:minus>
              <c:numRef>
                <c:f>qRTPCR!$B$30:$F$30</c:f>
                <c:numCache>
                  <c:formatCode>General</c:formatCode>
                  <c:ptCount val="5"/>
                  <c:pt idx="0">
                    <c:v>3.4657428408179647E-3</c:v>
                  </c:pt>
                  <c:pt idx="1">
                    <c:v>2.9082716238438828E-3</c:v>
                  </c:pt>
                  <c:pt idx="2">
                    <c:v>1.0197630178409745E-2</c:v>
                  </c:pt>
                  <c:pt idx="3">
                    <c:v>4.7573626959741822E-3</c:v>
                  </c:pt>
                  <c:pt idx="4">
                    <c:v>2.1608695674514428E-2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qRTPCR!$B$1:$F$1</c:f>
              <c:strCache>
                <c:ptCount val="5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  <c:pt idx="4">
                  <c:v>HCV_5-azadC</c:v>
                </c:pt>
              </c:strCache>
            </c:strRef>
          </c:cat>
          <c:val>
            <c:numRef>
              <c:f>qRTPCR!$B$29:$E$29</c:f>
              <c:numCache>
                <c:formatCode>General</c:formatCode>
                <c:ptCount val="4"/>
                <c:pt idx="0">
                  <c:v>1.0000060056686852</c:v>
                </c:pt>
                <c:pt idx="1">
                  <c:v>0.16784676047045571</c:v>
                </c:pt>
                <c:pt idx="2">
                  <c:v>0.58854172213105449</c:v>
                </c:pt>
                <c:pt idx="3">
                  <c:v>0.27456442182208052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BC-467A-8D17-D60619D27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883772383"/>
        <c:axId val="1885448463"/>
      </c:barChart>
      <c:catAx>
        <c:axId val="188377238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5448463"/>
        <c:crosses val="autoZero"/>
        <c:auto val="1"/>
        <c:lblAlgn val="ctr"/>
        <c:lblOffset val="100"/>
        <c:noMultiLvlLbl val="0"/>
      </c:catAx>
      <c:valAx>
        <c:axId val="1885448463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Relative expression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alpha val="99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83772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35341742156838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709056352281984"/>
          <c:y val="2.5428331875182269E-2"/>
          <c:w val="0.80543817210936408"/>
          <c:h val="0.9538888888888889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qRTPCR!$A$45</c:f>
              <c:strCache>
                <c:ptCount val="1"/>
                <c:pt idx="0">
                  <c:v>TNFSF10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qRTPCR!$B$48:$F$48</c:f>
                <c:numCache>
                  <c:formatCode>General</c:formatCode>
                  <c:ptCount val="5"/>
                  <c:pt idx="0">
                    <c:v>3.4657428408179647E-3</c:v>
                  </c:pt>
                  <c:pt idx="1">
                    <c:v>1.2177592471682495</c:v>
                  </c:pt>
                  <c:pt idx="2">
                    <c:v>0.3929398320586443</c:v>
                  </c:pt>
                  <c:pt idx="3">
                    <c:v>0.5059821868429335</c:v>
                  </c:pt>
                  <c:pt idx="4">
                    <c:v>3.9115917424755651</c:v>
                  </c:pt>
                </c:numCache>
              </c:numRef>
            </c:plus>
            <c:minus>
              <c:numRef>
                <c:f>qRTPCR!$B$48:$F$48</c:f>
                <c:numCache>
                  <c:formatCode>General</c:formatCode>
                  <c:ptCount val="5"/>
                  <c:pt idx="0">
                    <c:v>3.4657428408179647E-3</c:v>
                  </c:pt>
                  <c:pt idx="1">
                    <c:v>1.2177592471682495</c:v>
                  </c:pt>
                  <c:pt idx="2">
                    <c:v>0.3929398320586443</c:v>
                  </c:pt>
                  <c:pt idx="3">
                    <c:v>0.5059821868429335</c:v>
                  </c:pt>
                  <c:pt idx="4">
                    <c:v>3.9115917424755651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qRTPCR!$B$1:$F$1</c:f>
              <c:strCache>
                <c:ptCount val="5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  <c:pt idx="4">
                  <c:v>HCV_5-azadC</c:v>
                </c:pt>
              </c:strCache>
            </c:strRef>
          </c:cat>
          <c:val>
            <c:numRef>
              <c:f>qRTPCR!$B$47:$E$47</c:f>
              <c:numCache>
                <c:formatCode>General</c:formatCode>
                <c:ptCount val="4"/>
                <c:pt idx="0">
                  <c:v>1.0000060056686852</c:v>
                </c:pt>
                <c:pt idx="1">
                  <c:v>43.932634580609232</c:v>
                </c:pt>
                <c:pt idx="2">
                  <c:v>113.37892335726229</c:v>
                </c:pt>
                <c:pt idx="3">
                  <c:v>13.278756368549322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70-48C6-962D-2985B39D25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883772383"/>
        <c:axId val="1885448463"/>
      </c:barChart>
      <c:catAx>
        <c:axId val="188377238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5448463"/>
        <c:crosses val="autoZero"/>
        <c:auto val="1"/>
        <c:lblAlgn val="ctr"/>
        <c:lblOffset val="100"/>
        <c:noMultiLvlLbl val="0"/>
      </c:catAx>
      <c:valAx>
        <c:axId val="1885448463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Relative expression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alpha val="99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83772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9730879994167395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849877394515452"/>
          <c:y val="3.4471298726548076E-2"/>
          <c:w val="0.80543817210936408"/>
          <c:h val="0.9445691399308711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qRTPCR!$A$7</c:f>
              <c:strCache>
                <c:ptCount val="1"/>
                <c:pt idx="0">
                  <c:v>CPEB1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qRTPCR!$B$10:$F$10</c:f>
                <c:numCache>
                  <c:formatCode>General</c:formatCode>
                  <c:ptCount val="5"/>
                  <c:pt idx="0">
                    <c:v>0.21653297035843</c:v>
                  </c:pt>
                  <c:pt idx="1">
                    <c:v>2.554831587984259E-3</c:v>
                  </c:pt>
                  <c:pt idx="2">
                    <c:v>0.1115168525722878</c:v>
                  </c:pt>
                  <c:pt idx="3">
                    <c:v>2.4786095702451799E-2</c:v>
                  </c:pt>
                  <c:pt idx="4">
                    <c:v>0.25492004373797794</c:v>
                  </c:pt>
                </c:numCache>
              </c:numRef>
            </c:plus>
            <c:minus>
              <c:numRef>
                <c:f>qRTPCR!$B$10:$F$10</c:f>
                <c:numCache>
                  <c:formatCode>General</c:formatCode>
                  <c:ptCount val="5"/>
                  <c:pt idx="0">
                    <c:v>0.21653297035843</c:v>
                  </c:pt>
                  <c:pt idx="1">
                    <c:v>2.554831587984259E-3</c:v>
                  </c:pt>
                  <c:pt idx="2">
                    <c:v>0.1115168525722878</c:v>
                  </c:pt>
                  <c:pt idx="3">
                    <c:v>2.4786095702451799E-2</c:v>
                  </c:pt>
                  <c:pt idx="4">
                    <c:v>0.25492004373797794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qRTPCR!$B$1:$F$1</c:f>
              <c:strCache>
                <c:ptCount val="5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  <c:pt idx="4">
                  <c:v>HCV_5-azadC</c:v>
                </c:pt>
              </c:strCache>
            </c:strRef>
          </c:cat>
          <c:val>
            <c:numRef>
              <c:f>qRTPCR!$B$9:$F$9</c:f>
              <c:numCache>
                <c:formatCode>General</c:formatCode>
                <c:ptCount val="5"/>
                <c:pt idx="0">
                  <c:v>1.0231747295805562</c:v>
                </c:pt>
                <c:pt idx="1">
                  <c:v>0.12287913697570352</c:v>
                </c:pt>
                <c:pt idx="2">
                  <c:v>1.0096492254562233</c:v>
                </c:pt>
                <c:pt idx="3">
                  <c:v>0.42117816400759378</c:v>
                </c:pt>
                <c:pt idx="4">
                  <c:v>4.6018594938422135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5D-4598-8F2A-5D748E8FC1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883772383"/>
        <c:axId val="1885448463"/>
      </c:barChart>
      <c:catAx>
        <c:axId val="188377238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5448463"/>
        <c:crosses val="autoZero"/>
        <c:auto val="1"/>
        <c:lblAlgn val="ctr"/>
        <c:lblOffset val="100"/>
        <c:noMultiLvlLbl val="0"/>
      </c:catAx>
      <c:valAx>
        <c:axId val="188544846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Relative expression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alpha val="99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83772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ACSL1</a:t>
            </a:r>
          </a:p>
        </c:rich>
      </c:tx>
      <c:layout>
        <c:manualLayout>
          <c:xMode val="edge"/>
          <c:yMode val="edge"/>
          <c:x val="0.3946034740449109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959044181977253"/>
          <c:y val="3.0057961504811898E-2"/>
          <c:w val="0.74293799212598421"/>
          <c:h val="0.94451370662000578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qRTPCR!$A$4</c:f>
              <c:strCache>
                <c:ptCount val="1"/>
                <c:pt idx="0">
                  <c:v>ACSL1avg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qRTPCR!$B$5:$F$5</c:f>
                <c:numCache>
                  <c:formatCode>General</c:formatCode>
                  <c:ptCount val="5"/>
                  <c:pt idx="0">
                    <c:v>1.3863387648335834E-2</c:v>
                  </c:pt>
                  <c:pt idx="1">
                    <c:v>7.6116431756902405E-3</c:v>
                  </c:pt>
                  <c:pt idx="2">
                    <c:v>9.7483768196041636E-3</c:v>
                  </c:pt>
                  <c:pt idx="3">
                    <c:v>3.115645380015988E-2</c:v>
                  </c:pt>
                  <c:pt idx="4">
                    <c:v>0</c:v>
                  </c:pt>
                </c:numCache>
              </c:numRef>
            </c:plus>
            <c:minus>
              <c:numRef>
                <c:f>qRTPCR!$B$5:$F$5</c:f>
                <c:numCache>
                  <c:formatCode>General</c:formatCode>
                  <c:ptCount val="5"/>
                  <c:pt idx="0">
                    <c:v>1.3863387648335834E-2</c:v>
                  </c:pt>
                  <c:pt idx="1">
                    <c:v>7.6116431756902405E-3</c:v>
                  </c:pt>
                  <c:pt idx="2">
                    <c:v>9.7483768196041636E-3</c:v>
                  </c:pt>
                  <c:pt idx="3">
                    <c:v>3.115645380015988E-2</c:v>
                  </c:pt>
                  <c:pt idx="4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qRTPCR!$B$1:$F$1</c:f>
              <c:strCache>
                <c:ptCount val="5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  <c:pt idx="4">
                  <c:v>HCV_5-azadC</c:v>
                </c:pt>
              </c:strCache>
            </c:strRef>
          </c:cat>
          <c:val>
            <c:numRef>
              <c:f>qRTPCR!$B$4:$F$4</c:f>
              <c:numCache>
                <c:formatCode>General</c:formatCode>
                <c:ptCount val="5"/>
                <c:pt idx="0">
                  <c:v>1.0000960921416941</c:v>
                </c:pt>
                <c:pt idx="1">
                  <c:v>0.54909916593865282</c:v>
                </c:pt>
                <c:pt idx="2">
                  <c:v>0.56261370347973905</c:v>
                </c:pt>
                <c:pt idx="3">
                  <c:v>0.52942658521409358</c:v>
                </c:pt>
                <c:pt idx="4">
                  <c:v>0.74226178531452569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B9-4506-99BB-519BFF637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883772383"/>
        <c:axId val="1885448463"/>
      </c:barChart>
      <c:catAx>
        <c:axId val="188377238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5448463"/>
        <c:crosses val="autoZero"/>
        <c:auto val="1"/>
        <c:lblAlgn val="ctr"/>
        <c:lblOffset val="100"/>
        <c:noMultiLvlLbl val="0"/>
      </c:catAx>
      <c:valAx>
        <c:axId val="188544846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800" b="0" i="0" baseline="0" dirty="0">
                    <a:effectLst/>
                  </a:rPr>
                  <a:t>Relative expression</a:t>
                </a:r>
                <a:endParaRPr lang="en-US" sz="1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alpha val="99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83772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CYP27A1</a:t>
            </a:r>
          </a:p>
        </c:rich>
      </c:tx>
      <c:layout>
        <c:manualLayout>
          <c:xMode val="edge"/>
          <c:yMode val="edge"/>
          <c:x val="0.4507983377077866"/>
          <c:y val="1.54320987654320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125710848643919"/>
          <c:y val="2.5428331875182269E-2"/>
          <c:w val="0.70127132545931758"/>
          <c:h val="0.94914333624963543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qRTPCR!$A$12</c:f>
              <c:strCache>
                <c:ptCount val="1"/>
                <c:pt idx="0">
                  <c:v>CYP17A1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qRTPCR!$B$15:$F$15</c:f>
                <c:numCache>
                  <c:formatCode>General</c:formatCode>
                  <c:ptCount val="5"/>
                  <c:pt idx="0">
                    <c:v>1.7329546778718008E-2</c:v>
                  </c:pt>
                  <c:pt idx="1">
                    <c:v>0</c:v>
                  </c:pt>
                  <c:pt idx="2">
                    <c:v>2.1783351668083206E-2</c:v>
                  </c:pt>
                  <c:pt idx="3">
                    <c:v>1.7529981614175724E-2</c:v>
                  </c:pt>
                  <c:pt idx="4">
                    <c:v>2.3019544678020393E-2</c:v>
                  </c:pt>
                </c:numCache>
              </c:numRef>
            </c:plus>
            <c:minus>
              <c:numRef>
                <c:f>qRTPCR!$B$15:$F$15</c:f>
                <c:numCache>
                  <c:formatCode>General</c:formatCode>
                  <c:ptCount val="5"/>
                  <c:pt idx="0">
                    <c:v>1.7329546778718008E-2</c:v>
                  </c:pt>
                  <c:pt idx="1">
                    <c:v>0</c:v>
                  </c:pt>
                  <c:pt idx="2">
                    <c:v>2.1783351668083206E-2</c:v>
                  </c:pt>
                  <c:pt idx="3">
                    <c:v>1.7529981614175724E-2</c:v>
                  </c:pt>
                  <c:pt idx="4">
                    <c:v>2.3019544678020393E-2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qRTPCR!$B$1:$F$1</c:f>
              <c:strCache>
                <c:ptCount val="5"/>
                <c:pt idx="0">
                  <c:v>Parent</c:v>
                </c:pt>
                <c:pt idx="1">
                  <c:v>HCV</c:v>
                </c:pt>
                <c:pt idx="2">
                  <c:v>HCV_IFN</c:v>
                </c:pt>
                <c:pt idx="3">
                  <c:v>HCV_DAA</c:v>
                </c:pt>
                <c:pt idx="4">
                  <c:v>HCV_5-azadC</c:v>
                </c:pt>
              </c:strCache>
            </c:strRef>
          </c:cat>
          <c:val>
            <c:numRef>
              <c:f>qRTPCR!$B$14:$F$14</c:f>
              <c:numCache>
                <c:formatCode>General</c:formatCode>
                <c:ptCount val="5"/>
                <c:pt idx="0">
                  <c:v>1.0001501453239687</c:v>
                </c:pt>
                <c:pt idx="1">
                  <c:v>6.1639544030834895E-2</c:v>
                </c:pt>
                <c:pt idx="2">
                  <c:v>0.23346967975871497</c:v>
                </c:pt>
                <c:pt idx="3">
                  <c:v>0.24128624934616849</c:v>
                </c:pt>
                <c:pt idx="4">
                  <c:v>0.27738946770369199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EC-4409-AD29-6F7B49651C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883772383"/>
        <c:axId val="1885448463"/>
      </c:barChart>
      <c:catAx>
        <c:axId val="188377238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5448463"/>
        <c:crosses val="autoZero"/>
        <c:auto val="1"/>
        <c:lblAlgn val="ctr"/>
        <c:lblOffset val="100"/>
        <c:noMultiLvlLbl val="0"/>
      </c:catAx>
      <c:valAx>
        <c:axId val="188544846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Relative expression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alpha val="99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83772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01077-F99B-4D75-B92B-34D64421D4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690D1D-014F-4E7D-BC55-DC8F082816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C1F10-F8D6-49B9-B43B-3BCF6FE95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01F1A-0331-4265-A068-ECD751B75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793FE-9693-4E00-BB4E-32D785FE4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54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C0C6D-D88B-47A8-87A4-D490E1448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6AB3B9-191D-4776-9954-28815311B3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BD9774-22A2-4FAA-8C35-65D5029D9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B3426-CA5C-46B4-9BCB-A3108C6B8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E4D5D-405B-457E-8B86-AC172E771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355062-7FAA-4039-B239-18042F6320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398BDE-E883-483A-AD84-5C3D72B238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EF30-9CF0-4F03-9A47-731ACF864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EF2AD-871A-41E8-88F3-7301A14AF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71825-3677-4CE5-88B4-BB0823BAE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5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ED09-42BB-4D62-A25F-7BAB57D92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E6AC7-EE3F-4848-9AFA-1BFCD011E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BBCD2-88E7-4C09-9F0A-EE40261D9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3C6B4-0635-4DEE-B34D-5B85A7B64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16E98-4A8F-43AB-A0C0-3ED346729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5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BD8DE-622D-49CC-95AF-5E110A626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9E7DA-B984-4CBB-B78C-E5C72A6CE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8560B-40CB-42C4-962D-662BC7E38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358D-0957-4CDC-91C5-E358723F1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7DBAA-FE14-48D2-8E4D-5D39D1F0D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1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043C2-6714-4EED-85F7-102E2A20E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5F7C3-DF11-4C07-9140-8CC4FC8AA8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806F11-1DDB-4BE5-BAEB-B6E0F5D04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4F60CC-B03C-40E4-935F-0CED793D4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6EBB01-4594-4A9D-A02D-CC2C62CBE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B18691-6B9A-4DF6-8235-254F7A484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5652D-C2CE-4174-B666-D939E8AC6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9728E-C04E-44B9-9CDC-1DB10E35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F8ABD6-0750-4D57-BC0C-C01D15DD0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FB36FB-0C2C-469E-9DC8-95510D3A8D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4C5AD-2678-4F82-989B-580F07B14A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12C74C-B37B-449F-82F3-C948CD9EB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BE1C1B-47E2-42E8-9148-DFF672244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95E341-210D-4576-99A4-45787F817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1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4E8DD-8288-4972-B484-06EE26866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6C67C-75B4-4B29-87E2-4AD30375A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31892C-5D7E-4C52-8A07-44A782F74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ED37A5-C0A9-411D-A8A8-C4C72EFA6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9671C8-E26D-414D-B9AD-85C6CC4DC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FD02A3-F5BE-45E2-9BE0-FE8ED8125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205FD2-975C-4F97-850E-B84A7B7E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8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A1816-A7FC-4DEB-9759-5B2A2EEAE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D4936-EB87-4C42-A833-743D49B3F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4F186-8408-4409-A1B2-34665428E9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B7E04-8FCB-4F8A-B317-24825F429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CF4915-9821-43FA-A3DC-201FB71AC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F30D1C-857C-4D5E-97BB-4D8FF65CF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07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FCD20-7040-4909-8A80-D20111338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59F1C0-554C-46F2-A320-C8B96EF7A5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E548A6-03DB-4E72-A423-FB31550FB2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D7B233-9A53-40ED-8C9B-EB12E6792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BC3D14-BC4C-4D09-BCE0-01146B113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ACB673-085E-40D3-8FF5-D73F2FC09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4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4B40C4-6EFC-40E3-B301-0663BB35C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E4A309-0ED7-45BC-89FD-DDCC70ADF8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C1C1F-4648-4B8A-AF40-104956EF2F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F5364-43B4-4C3D-A777-0CA132B7AF2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50315-1837-4B07-83E7-90FAAE15F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97279-4AE5-4E31-B75F-8563E4947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3EE16-25AA-4A99-8AE3-39B8B0021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54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tif"/><Relationship Id="rId5" Type="http://schemas.openxmlformats.org/officeDocument/2006/relationships/chart" Target="../charts/chart17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tif"/><Relationship Id="rId4" Type="http://schemas.openxmlformats.org/officeDocument/2006/relationships/chart" Target="../charts/char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42.tif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0.xml"/><Relationship Id="rId4" Type="http://schemas.openxmlformats.org/officeDocument/2006/relationships/image" Target="../media/image43.t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g"/><Relationship Id="rId18" Type="http://schemas.openxmlformats.org/officeDocument/2006/relationships/image" Target="../media/image21.jpg"/><Relationship Id="rId3" Type="http://schemas.openxmlformats.org/officeDocument/2006/relationships/image" Target="../media/image6.jpeg"/><Relationship Id="rId21" Type="http://schemas.openxmlformats.org/officeDocument/2006/relationships/chart" Target="../charts/chart2.xml"/><Relationship Id="rId7" Type="http://schemas.openxmlformats.org/officeDocument/2006/relationships/image" Target="../media/image10.jpeg"/><Relationship Id="rId12" Type="http://schemas.openxmlformats.org/officeDocument/2006/relationships/image" Target="../media/image15.jpg"/><Relationship Id="rId17" Type="http://schemas.openxmlformats.org/officeDocument/2006/relationships/image" Target="../media/image20.jpg"/><Relationship Id="rId2" Type="http://schemas.openxmlformats.org/officeDocument/2006/relationships/image" Target="../media/image5.jpeg"/><Relationship Id="rId16" Type="http://schemas.openxmlformats.org/officeDocument/2006/relationships/image" Target="../media/image19.jpg"/><Relationship Id="rId20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g"/><Relationship Id="rId10" Type="http://schemas.openxmlformats.org/officeDocument/2006/relationships/image" Target="../media/image13.jpeg"/><Relationship Id="rId19" Type="http://schemas.openxmlformats.org/officeDocument/2006/relationships/image" Target="../media/image22.jp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3.tif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tif"/><Relationship Id="rId13" Type="http://schemas.openxmlformats.org/officeDocument/2006/relationships/image" Target="../media/image27.tif"/><Relationship Id="rId3" Type="http://schemas.openxmlformats.org/officeDocument/2006/relationships/chart" Target="../charts/chart8.xml"/><Relationship Id="rId7" Type="http://schemas.openxmlformats.org/officeDocument/2006/relationships/chart" Target="../charts/chart10.xml"/><Relationship Id="rId12" Type="http://schemas.openxmlformats.org/officeDocument/2006/relationships/chart" Target="../charts/chart14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tif"/><Relationship Id="rId11" Type="http://schemas.openxmlformats.org/officeDocument/2006/relationships/chart" Target="../charts/chart13.xml"/><Relationship Id="rId5" Type="http://schemas.openxmlformats.org/officeDocument/2006/relationships/chart" Target="../charts/chart9.xml"/><Relationship Id="rId10" Type="http://schemas.openxmlformats.org/officeDocument/2006/relationships/chart" Target="../charts/chart12.xml"/><Relationship Id="rId4" Type="http://schemas.openxmlformats.org/officeDocument/2006/relationships/image" Target="../media/image24.tif"/><Relationship Id="rId9" Type="http://schemas.openxmlformats.org/officeDocument/2006/relationships/chart" Target="../charts/char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193EB5C-C5F3-4D33-9369-02B44BF09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011070"/>
              </p:ext>
            </p:extLst>
          </p:nvPr>
        </p:nvGraphicFramePr>
        <p:xfrm>
          <a:off x="2405848" y="1433078"/>
          <a:ext cx="7146894" cy="27838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8990">
                  <a:extLst>
                    <a:ext uri="{9D8B030D-6E8A-4147-A177-3AD203B41FA5}">
                      <a16:colId xmlns:a16="http://schemas.microsoft.com/office/drawing/2014/main" val="602616208"/>
                    </a:ext>
                  </a:extLst>
                </a:gridCol>
                <a:gridCol w="619682">
                  <a:extLst>
                    <a:ext uri="{9D8B030D-6E8A-4147-A177-3AD203B41FA5}">
                      <a16:colId xmlns:a16="http://schemas.microsoft.com/office/drawing/2014/main" val="104362541"/>
                    </a:ext>
                  </a:extLst>
                </a:gridCol>
                <a:gridCol w="709336">
                  <a:extLst>
                    <a:ext uri="{9D8B030D-6E8A-4147-A177-3AD203B41FA5}">
                      <a16:colId xmlns:a16="http://schemas.microsoft.com/office/drawing/2014/main" val="1659228066"/>
                    </a:ext>
                  </a:extLst>
                </a:gridCol>
                <a:gridCol w="709336">
                  <a:extLst>
                    <a:ext uri="{9D8B030D-6E8A-4147-A177-3AD203B41FA5}">
                      <a16:colId xmlns:a16="http://schemas.microsoft.com/office/drawing/2014/main" val="2309209876"/>
                    </a:ext>
                  </a:extLst>
                </a:gridCol>
                <a:gridCol w="1311602">
                  <a:extLst>
                    <a:ext uri="{9D8B030D-6E8A-4147-A177-3AD203B41FA5}">
                      <a16:colId xmlns:a16="http://schemas.microsoft.com/office/drawing/2014/main" val="3034529995"/>
                    </a:ext>
                  </a:extLst>
                </a:gridCol>
                <a:gridCol w="1097463">
                  <a:extLst>
                    <a:ext uri="{9D8B030D-6E8A-4147-A177-3AD203B41FA5}">
                      <a16:colId xmlns:a16="http://schemas.microsoft.com/office/drawing/2014/main" val="1522533731"/>
                    </a:ext>
                  </a:extLst>
                </a:gridCol>
                <a:gridCol w="1900485">
                  <a:extLst>
                    <a:ext uri="{9D8B030D-6E8A-4147-A177-3AD203B41FA5}">
                      <a16:colId xmlns:a16="http://schemas.microsoft.com/office/drawing/2014/main" val="3830607760"/>
                    </a:ext>
                  </a:extLst>
                </a:gridCol>
              </a:tblGrid>
              <a:tr h="2579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Race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Sex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HCC stage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Fibrosis</a:t>
                      </a: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Notes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594563"/>
                  </a:ext>
                </a:extLst>
              </a:tr>
              <a:tr h="2472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NJ033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pT1N0M0; necrotic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has pT1N0M0 tumor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9324765"/>
                  </a:ext>
                </a:extLst>
              </a:tr>
              <a:tr h="2472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NJ034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HCC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8627651"/>
                  </a:ext>
                </a:extLst>
              </a:tr>
              <a:tr h="2472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NJ035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HCC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7890943"/>
                  </a:ext>
                </a:extLst>
              </a:tr>
              <a:tr h="2472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NJ036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has pT1N0M0 tumor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2341857"/>
                  </a:ext>
                </a:extLst>
              </a:tr>
              <a:tr h="2472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NJ037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pT1N0M0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from patient NJ036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14375"/>
                  </a:ext>
                </a:extLst>
              </a:tr>
              <a:tr h="2579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NJ038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hispanic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pT1N0M0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has pT1N0M0 tumor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0604873"/>
                  </a:ext>
                </a:extLst>
              </a:tr>
              <a:tr h="2579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ND16690-07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Cardiopulmonary arrest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7937660"/>
                  </a:ext>
                </a:extLst>
              </a:tr>
              <a:tr h="2579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ND16727_17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Cardiac arrest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6294200"/>
                  </a:ext>
                </a:extLst>
              </a:tr>
              <a:tr h="2579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ND16762-05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Cardiac arrest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6602815"/>
                  </a:ext>
                </a:extLst>
              </a:tr>
              <a:tr h="2579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ND16776-02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Respiratory failure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192233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F54FDE3-DEB9-4575-9CF7-5D8F1EB6D373}"/>
              </a:ext>
            </a:extLst>
          </p:cNvPr>
          <p:cNvSpPr txBox="1"/>
          <p:nvPr/>
        </p:nvSpPr>
        <p:spPr>
          <a:xfrm>
            <a:off x="10130217" y="6514750"/>
            <a:ext cx="2146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Table S1</a:t>
            </a:r>
          </a:p>
        </p:txBody>
      </p:sp>
    </p:spTree>
    <p:extLst>
      <p:ext uri="{BB962C8B-B14F-4D97-AF65-F5344CB8AC3E}">
        <p14:creationId xmlns:p14="http://schemas.microsoft.com/office/powerpoint/2010/main" val="1471343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>
            <a:extLst>
              <a:ext uri="{FF2B5EF4-FFF2-40B4-BE49-F238E27FC236}">
                <a16:creationId xmlns:a16="http://schemas.microsoft.com/office/drawing/2014/main" id="{DE4B2FFF-C5C2-427C-8521-A7797FC1181F}"/>
              </a:ext>
            </a:extLst>
          </p:cNvPr>
          <p:cNvSpPr txBox="1"/>
          <p:nvPr/>
        </p:nvSpPr>
        <p:spPr>
          <a:xfrm>
            <a:off x="452547" y="2327659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5C1D09-07DF-4325-849E-872245B95F4A}"/>
              </a:ext>
            </a:extLst>
          </p:cNvPr>
          <p:cNvSpPr txBox="1"/>
          <p:nvPr/>
        </p:nvSpPr>
        <p:spPr>
          <a:xfrm>
            <a:off x="456205" y="2664072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1C722B9-94D7-42DE-80D0-94FA04E8A159}"/>
              </a:ext>
            </a:extLst>
          </p:cNvPr>
          <p:cNvSpPr txBox="1"/>
          <p:nvPr/>
        </p:nvSpPr>
        <p:spPr>
          <a:xfrm>
            <a:off x="404021" y="2906818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1EF2F5C-28DE-4554-BD61-2BD629B7230A}"/>
              </a:ext>
            </a:extLst>
          </p:cNvPr>
          <p:cNvSpPr txBox="1"/>
          <p:nvPr/>
        </p:nvSpPr>
        <p:spPr>
          <a:xfrm>
            <a:off x="259794" y="2777590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F7F75A6-DC1F-4B8E-A626-DA169E7A7B91}"/>
              </a:ext>
            </a:extLst>
          </p:cNvPr>
          <p:cNvSpPr txBox="1"/>
          <p:nvPr/>
        </p:nvSpPr>
        <p:spPr>
          <a:xfrm>
            <a:off x="3462945" y="2046122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51F9A88-4972-43AA-B923-DEAEB42FFDE3}"/>
              </a:ext>
            </a:extLst>
          </p:cNvPr>
          <p:cNvSpPr txBox="1"/>
          <p:nvPr/>
        </p:nvSpPr>
        <p:spPr>
          <a:xfrm>
            <a:off x="3590609" y="2320621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714759E-32BA-47BD-9607-CF815910CD3E}"/>
              </a:ext>
            </a:extLst>
          </p:cNvPr>
          <p:cNvSpPr txBox="1"/>
          <p:nvPr/>
        </p:nvSpPr>
        <p:spPr>
          <a:xfrm>
            <a:off x="2858363" y="200426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EF61F4-280E-40E6-A77F-45B37EB75FD6}"/>
              </a:ext>
            </a:extLst>
          </p:cNvPr>
          <p:cNvSpPr txBox="1"/>
          <p:nvPr/>
        </p:nvSpPr>
        <p:spPr>
          <a:xfrm>
            <a:off x="3176694" y="1743897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580552-5159-4E49-AF10-F39DC00249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8" t="8637" b="12114"/>
          <a:stretch/>
        </p:blipFill>
        <p:spPr>
          <a:xfrm>
            <a:off x="8307030" y="225185"/>
            <a:ext cx="3361696" cy="29260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222762-FC07-4604-8240-FE602AC609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67" t="6151" r="11788" b="10900"/>
          <a:stretch/>
        </p:blipFill>
        <p:spPr>
          <a:xfrm>
            <a:off x="529061" y="3404392"/>
            <a:ext cx="3471264" cy="29260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E073E5-0981-40A6-97B9-3DD2CB7CD413}"/>
              </a:ext>
            </a:extLst>
          </p:cNvPr>
          <p:cNvSpPr txBox="1"/>
          <p:nvPr/>
        </p:nvSpPr>
        <p:spPr>
          <a:xfrm>
            <a:off x="543364" y="3738539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7,876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63DA07-EEC8-4A1A-9760-E4424606DF4B}"/>
              </a:ext>
            </a:extLst>
          </p:cNvPr>
          <p:cNvSpPr txBox="1"/>
          <p:nvPr/>
        </p:nvSpPr>
        <p:spPr>
          <a:xfrm>
            <a:off x="837134" y="4867432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53,151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68893D-9475-4FF9-BBC6-6D0527383636}"/>
              </a:ext>
            </a:extLst>
          </p:cNvPr>
          <p:cNvSpPr txBox="1"/>
          <p:nvPr/>
        </p:nvSpPr>
        <p:spPr>
          <a:xfrm>
            <a:off x="2618393" y="6013676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2,504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75DF06-5752-4BDB-A0A8-A7E41F1B144C}"/>
              </a:ext>
            </a:extLst>
          </p:cNvPr>
          <p:cNvSpPr txBox="1"/>
          <p:nvPr/>
        </p:nvSpPr>
        <p:spPr>
          <a:xfrm>
            <a:off x="2501373" y="4950153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28,818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ABD302-0100-4CCE-898E-C15DF3A82A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484" b="13124"/>
          <a:stretch/>
        </p:blipFill>
        <p:spPr>
          <a:xfrm>
            <a:off x="8422466" y="3372822"/>
            <a:ext cx="3053472" cy="292608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1BB210C-895B-49A5-BE25-A4E289323F70}"/>
              </a:ext>
            </a:extLst>
          </p:cNvPr>
          <p:cNvSpPr/>
          <p:nvPr/>
        </p:nvSpPr>
        <p:spPr>
          <a:xfrm>
            <a:off x="8525683" y="3765054"/>
            <a:ext cx="1079518" cy="107126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744369-8134-4590-8096-12F67B860E63}"/>
              </a:ext>
            </a:extLst>
          </p:cNvPr>
          <p:cNvSpPr/>
          <p:nvPr/>
        </p:nvSpPr>
        <p:spPr>
          <a:xfrm>
            <a:off x="10043620" y="5100175"/>
            <a:ext cx="899532" cy="112894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51388A-6C26-4DDB-ACCF-217E6251FA9E}"/>
              </a:ext>
            </a:extLst>
          </p:cNvPr>
          <p:cNvSpPr txBox="1"/>
          <p:nvPr/>
        </p:nvSpPr>
        <p:spPr>
          <a:xfrm>
            <a:off x="8489016" y="3765054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1,876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BCA527-C078-46B3-9985-5289614CF1F9}"/>
              </a:ext>
            </a:extLst>
          </p:cNvPr>
          <p:cNvSpPr txBox="1"/>
          <p:nvPr/>
        </p:nvSpPr>
        <p:spPr>
          <a:xfrm>
            <a:off x="10604308" y="376505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783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999383-BDD1-41B6-8149-F790E9FCE245}"/>
              </a:ext>
            </a:extLst>
          </p:cNvPr>
          <p:cNvSpPr txBox="1"/>
          <p:nvPr/>
        </p:nvSpPr>
        <p:spPr>
          <a:xfrm>
            <a:off x="8485500" y="5994472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269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5BAD91-103A-46C9-8F89-4FCB39B7737C}"/>
              </a:ext>
            </a:extLst>
          </p:cNvPr>
          <p:cNvSpPr txBox="1"/>
          <p:nvPr/>
        </p:nvSpPr>
        <p:spPr>
          <a:xfrm>
            <a:off x="10516417" y="5978941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8,658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92417A71-E294-4F8D-B384-E100FBD5D9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4647338"/>
              </p:ext>
            </p:extLst>
          </p:nvPr>
        </p:nvGraphicFramePr>
        <p:xfrm>
          <a:off x="4021506" y="58384"/>
          <a:ext cx="3794965" cy="3322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65759F1-8691-4CF6-9E8B-21E86B311C0C}"/>
              </a:ext>
            </a:extLst>
          </p:cNvPr>
          <p:cNvSpPr txBox="1"/>
          <p:nvPr/>
        </p:nvSpPr>
        <p:spPr>
          <a:xfrm rot="16200000">
            <a:off x="7597378" y="1560169"/>
            <a:ext cx="9989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Mean methylation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972411-BBC1-4A27-B87D-A06BF0667D05}"/>
              </a:ext>
            </a:extLst>
          </p:cNvPr>
          <p:cNvSpPr txBox="1"/>
          <p:nvPr/>
        </p:nvSpPr>
        <p:spPr>
          <a:xfrm>
            <a:off x="8118474" y="226343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0FDCAA8-D6C5-453D-955A-C258A3E4912E}"/>
              </a:ext>
            </a:extLst>
          </p:cNvPr>
          <p:cNvSpPr txBox="1"/>
          <p:nvPr/>
        </p:nvSpPr>
        <p:spPr>
          <a:xfrm>
            <a:off x="8104334" y="289399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C56133-E1ED-416A-9EEE-FFCDB29CA7DD}"/>
              </a:ext>
            </a:extLst>
          </p:cNvPr>
          <p:cNvSpPr txBox="1"/>
          <p:nvPr/>
        </p:nvSpPr>
        <p:spPr>
          <a:xfrm>
            <a:off x="10273151" y="3052861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16BB36-6607-426A-A4FA-EF5BC62AA0AF}"/>
              </a:ext>
            </a:extLst>
          </p:cNvPr>
          <p:cNvSpPr txBox="1"/>
          <p:nvPr/>
        </p:nvSpPr>
        <p:spPr>
          <a:xfrm>
            <a:off x="8894750" y="3052861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8BA222-2720-4270-A90B-DE6FBDD04213}"/>
              </a:ext>
            </a:extLst>
          </p:cNvPr>
          <p:cNvSpPr txBox="1"/>
          <p:nvPr/>
        </p:nvSpPr>
        <p:spPr>
          <a:xfrm>
            <a:off x="9627278" y="305286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FA31525-A973-426E-9D8B-C76402818BD3}"/>
              </a:ext>
            </a:extLst>
          </p:cNvPr>
          <p:cNvSpPr txBox="1"/>
          <p:nvPr/>
        </p:nvSpPr>
        <p:spPr>
          <a:xfrm>
            <a:off x="9303993" y="3218854"/>
            <a:ext cx="865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vs Parent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A7AD8-B269-4A2F-94CF-AFE0A35A25D3}"/>
              </a:ext>
            </a:extLst>
          </p:cNvPr>
          <p:cNvSpPr txBox="1"/>
          <p:nvPr/>
        </p:nvSpPr>
        <p:spPr>
          <a:xfrm rot="16200000">
            <a:off x="-234049" y="4992453"/>
            <a:ext cx="9717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 vs HCV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033C13F-B035-4F98-B15B-563A3FCA661E}"/>
              </a:ext>
            </a:extLst>
          </p:cNvPr>
          <p:cNvSpPr txBox="1"/>
          <p:nvPr/>
        </p:nvSpPr>
        <p:spPr>
          <a:xfrm>
            <a:off x="1515873" y="6444564"/>
            <a:ext cx="865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vs Parent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5347CF-83AB-4B0C-885E-DE11DF5FD0A6}"/>
              </a:ext>
            </a:extLst>
          </p:cNvPr>
          <p:cNvSpPr txBox="1"/>
          <p:nvPr/>
        </p:nvSpPr>
        <p:spPr>
          <a:xfrm>
            <a:off x="257334" y="4144550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4AA5AE3-355E-4647-BCCF-16082B6E3EDB}"/>
              </a:ext>
            </a:extLst>
          </p:cNvPr>
          <p:cNvSpPr txBox="1"/>
          <p:nvPr/>
        </p:nvSpPr>
        <p:spPr>
          <a:xfrm>
            <a:off x="246277" y="5762175"/>
            <a:ext cx="36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809400-0FA5-47C8-B1AF-FE60D6128A86}"/>
              </a:ext>
            </a:extLst>
          </p:cNvPr>
          <p:cNvSpPr txBox="1"/>
          <p:nvPr/>
        </p:nvSpPr>
        <p:spPr>
          <a:xfrm>
            <a:off x="323033" y="4950153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675836-6838-404E-A6DB-E072AE4503DA}"/>
              </a:ext>
            </a:extLst>
          </p:cNvPr>
          <p:cNvSpPr txBox="1"/>
          <p:nvPr/>
        </p:nvSpPr>
        <p:spPr>
          <a:xfrm>
            <a:off x="1827658" y="6312703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EAFBE93-28CC-483B-880F-64E5C3A377CA}"/>
              </a:ext>
            </a:extLst>
          </p:cNvPr>
          <p:cNvSpPr txBox="1"/>
          <p:nvPr/>
        </p:nvSpPr>
        <p:spPr>
          <a:xfrm>
            <a:off x="2448365" y="6312703"/>
            <a:ext cx="36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D2EC497-2AEE-49AA-9B27-48A5E5E8605D}"/>
              </a:ext>
            </a:extLst>
          </p:cNvPr>
          <p:cNvSpPr txBox="1"/>
          <p:nvPr/>
        </p:nvSpPr>
        <p:spPr>
          <a:xfrm>
            <a:off x="1095998" y="6312703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608567-5CD1-4BB4-B7B8-743950184384}"/>
              </a:ext>
            </a:extLst>
          </p:cNvPr>
          <p:cNvSpPr txBox="1"/>
          <p:nvPr/>
        </p:nvSpPr>
        <p:spPr>
          <a:xfrm rot="16200000">
            <a:off x="7820155" y="4863862"/>
            <a:ext cx="865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vs Parent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C25808-D133-4FA8-85F5-B13B08E7A352}"/>
              </a:ext>
            </a:extLst>
          </p:cNvPr>
          <p:cNvSpPr txBox="1"/>
          <p:nvPr/>
        </p:nvSpPr>
        <p:spPr>
          <a:xfrm>
            <a:off x="9333562" y="6411466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 vs HCV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5BB8123-09CE-4EFF-A4A9-B5492F28660A}"/>
              </a:ext>
            </a:extLst>
          </p:cNvPr>
          <p:cNvSpPr txBox="1"/>
          <p:nvPr/>
        </p:nvSpPr>
        <p:spPr>
          <a:xfrm>
            <a:off x="9721489" y="6312703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627E93-0456-489B-B833-C051ABE65007}"/>
              </a:ext>
            </a:extLst>
          </p:cNvPr>
          <p:cNvSpPr txBox="1"/>
          <p:nvPr/>
        </p:nvSpPr>
        <p:spPr>
          <a:xfrm>
            <a:off x="10601903" y="6312703"/>
            <a:ext cx="36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CB105C-E115-4859-8DA9-BB4FBC283DB7}"/>
              </a:ext>
            </a:extLst>
          </p:cNvPr>
          <p:cNvSpPr txBox="1"/>
          <p:nvPr/>
        </p:nvSpPr>
        <p:spPr>
          <a:xfrm>
            <a:off x="8677967" y="6312703"/>
            <a:ext cx="36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-0.4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1AE1A6C-F356-4B75-8EB9-476700D69D69}"/>
              </a:ext>
            </a:extLst>
          </p:cNvPr>
          <p:cNvSpPr txBox="1"/>
          <p:nvPr/>
        </p:nvSpPr>
        <p:spPr>
          <a:xfrm>
            <a:off x="8188358" y="4101477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31ADFAA-ECC9-4019-99B4-851E324A817E}"/>
              </a:ext>
            </a:extLst>
          </p:cNvPr>
          <p:cNvSpPr txBox="1"/>
          <p:nvPr/>
        </p:nvSpPr>
        <p:spPr>
          <a:xfrm>
            <a:off x="8177301" y="5591949"/>
            <a:ext cx="36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96C1DC2-88DA-46F0-8563-35F7274510A8}"/>
              </a:ext>
            </a:extLst>
          </p:cNvPr>
          <p:cNvSpPr txBox="1"/>
          <p:nvPr/>
        </p:nvSpPr>
        <p:spPr>
          <a:xfrm>
            <a:off x="8254057" y="4858511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62FA346-015E-4055-9D3A-97198F218AB0}"/>
              </a:ext>
            </a:extLst>
          </p:cNvPr>
          <p:cNvSpPr/>
          <p:nvPr/>
        </p:nvSpPr>
        <p:spPr>
          <a:xfrm>
            <a:off x="359544" y="164306"/>
            <a:ext cx="91440" cy="91440"/>
          </a:xfrm>
          <a:prstGeom prst="ellipse">
            <a:avLst/>
          </a:prstGeom>
          <a:solidFill>
            <a:srgbClr val="B65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235E09E-7D06-4B5C-B240-F13BCCBA632F}"/>
              </a:ext>
            </a:extLst>
          </p:cNvPr>
          <p:cNvSpPr/>
          <p:nvPr/>
        </p:nvSpPr>
        <p:spPr>
          <a:xfrm>
            <a:off x="366485" y="2624811"/>
            <a:ext cx="91440" cy="91440"/>
          </a:xfrm>
          <a:prstGeom prst="ellipse">
            <a:avLst/>
          </a:prstGeom>
          <a:solidFill>
            <a:srgbClr val="B65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82BBE4D-394C-4C84-B6D5-F8995B73067B}"/>
              </a:ext>
            </a:extLst>
          </p:cNvPr>
          <p:cNvSpPr txBox="1"/>
          <p:nvPr/>
        </p:nvSpPr>
        <p:spPr>
          <a:xfrm>
            <a:off x="415764" y="118621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B65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BBE80A1-6422-4333-99F6-71E88F187BDE}"/>
              </a:ext>
            </a:extLst>
          </p:cNvPr>
          <p:cNvSpPr txBox="1"/>
          <p:nvPr/>
        </p:nvSpPr>
        <p:spPr>
          <a:xfrm>
            <a:off x="411347" y="2583141"/>
            <a:ext cx="349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B652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IFN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9C0F552-ABBB-41B0-97FA-C8D0A37D3402}"/>
              </a:ext>
            </a:extLst>
          </p:cNvPr>
          <p:cNvSpPr/>
          <p:nvPr/>
        </p:nvSpPr>
        <p:spPr>
          <a:xfrm>
            <a:off x="3394300" y="1911749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E4785FC-21FB-4049-A485-867A42F20DED}"/>
              </a:ext>
            </a:extLst>
          </p:cNvPr>
          <p:cNvSpPr/>
          <p:nvPr/>
        </p:nvSpPr>
        <p:spPr>
          <a:xfrm>
            <a:off x="3374825" y="2002274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9675C4D-91DA-450B-8BEE-66ECC5C5E2F9}"/>
              </a:ext>
            </a:extLst>
          </p:cNvPr>
          <p:cNvSpPr/>
          <p:nvPr/>
        </p:nvSpPr>
        <p:spPr>
          <a:xfrm>
            <a:off x="3782998" y="2191338"/>
            <a:ext cx="91440" cy="914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CF82B99-47B5-47B4-B274-AF3883EAD461}"/>
              </a:ext>
            </a:extLst>
          </p:cNvPr>
          <p:cNvSpPr/>
          <p:nvPr/>
        </p:nvSpPr>
        <p:spPr>
          <a:xfrm>
            <a:off x="3747210" y="2282778"/>
            <a:ext cx="91440" cy="914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9CF3D06-41BB-4D39-93C1-C88669F1EACD}"/>
              </a:ext>
            </a:extLst>
          </p:cNvPr>
          <p:cNvSpPr/>
          <p:nvPr/>
        </p:nvSpPr>
        <p:spPr>
          <a:xfrm>
            <a:off x="3632534" y="2533371"/>
            <a:ext cx="91440" cy="914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640DECE-D692-4D0F-B737-AECF97BC0BCF}"/>
              </a:ext>
            </a:extLst>
          </p:cNvPr>
          <p:cNvSpPr/>
          <p:nvPr/>
        </p:nvSpPr>
        <p:spPr>
          <a:xfrm>
            <a:off x="3662183" y="2623327"/>
            <a:ext cx="91440" cy="914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98EBBBB7-7684-49C0-A4F8-AAE55EF4E941}"/>
              </a:ext>
            </a:extLst>
          </p:cNvPr>
          <p:cNvSpPr/>
          <p:nvPr/>
        </p:nvSpPr>
        <p:spPr>
          <a:xfrm>
            <a:off x="450571" y="2399587"/>
            <a:ext cx="91440" cy="9144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96DF094-7B55-4943-A2BE-C42E76A03D2F}"/>
              </a:ext>
            </a:extLst>
          </p:cNvPr>
          <p:cNvSpPr/>
          <p:nvPr/>
        </p:nvSpPr>
        <p:spPr>
          <a:xfrm>
            <a:off x="376082" y="2705802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BD2B0E3-276B-4CDD-B580-96DF3C0FD767}"/>
              </a:ext>
            </a:extLst>
          </p:cNvPr>
          <p:cNvSpPr/>
          <p:nvPr/>
        </p:nvSpPr>
        <p:spPr>
          <a:xfrm>
            <a:off x="437390" y="2711027"/>
            <a:ext cx="91440" cy="9144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A0C9C74-51B8-4DD7-8DB0-B798BF39A1D4}"/>
              </a:ext>
            </a:extLst>
          </p:cNvPr>
          <p:cNvSpPr/>
          <p:nvPr/>
        </p:nvSpPr>
        <p:spPr>
          <a:xfrm>
            <a:off x="366485" y="2974080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68D2FD7-E05C-4FBF-B57D-A0FD8CFF7206}"/>
              </a:ext>
            </a:extLst>
          </p:cNvPr>
          <p:cNvSpPr txBox="1"/>
          <p:nvPr/>
        </p:nvSpPr>
        <p:spPr>
          <a:xfrm>
            <a:off x="3055127" y="2475834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68EDD17-3E51-438D-9D7F-261991AB9A99}"/>
              </a:ext>
            </a:extLst>
          </p:cNvPr>
          <p:cNvSpPr txBox="1"/>
          <p:nvPr/>
        </p:nvSpPr>
        <p:spPr>
          <a:xfrm>
            <a:off x="3370315" y="2674470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D5FEBC-4822-4423-B549-3754E4035CA2}"/>
              </a:ext>
            </a:extLst>
          </p:cNvPr>
          <p:cNvSpPr/>
          <p:nvPr/>
        </p:nvSpPr>
        <p:spPr>
          <a:xfrm>
            <a:off x="246277" y="90055"/>
            <a:ext cx="3728586" cy="30519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498822-5B4D-41DC-A4F6-14B944151149}"/>
              </a:ext>
            </a:extLst>
          </p:cNvPr>
          <p:cNvSpPr txBox="1"/>
          <p:nvPr/>
        </p:nvSpPr>
        <p:spPr>
          <a:xfrm>
            <a:off x="28552" y="52985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D929FF6-FFEC-4457-B6C3-D8B1C0CD0E47}"/>
              </a:ext>
            </a:extLst>
          </p:cNvPr>
          <p:cNvSpPr txBox="1"/>
          <p:nvPr/>
        </p:nvSpPr>
        <p:spPr>
          <a:xfrm>
            <a:off x="86260" y="219638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693965F-A021-4265-8243-0760E084B10A}"/>
              </a:ext>
            </a:extLst>
          </p:cNvPr>
          <p:cNvSpPr txBox="1"/>
          <p:nvPr/>
        </p:nvSpPr>
        <p:spPr>
          <a:xfrm>
            <a:off x="28552" y="135993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C29BD4B-B019-4DC9-9399-A9E4F5BB7E4E}"/>
              </a:ext>
            </a:extLst>
          </p:cNvPr>
          <p:cNvSpPr txBox="1"/>
          <p:nvPr/>
        </p:nvSpPr>
        <p:spPr>
          <a:xfrm>
            <a:off x="-5112" y="3019800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-25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E783207-DE93-42B2-828F-3D3504C4AEE7}"/>
              </a:ext>
            </a:extLst>
          </p:cNvPr>
          <p:cNvSpPr txBox="1"/>
          <p:nvPr/>
        </p:nvSpPr>
        <p:spPr>
          <a:xfrm>
            <a:off x="1043288" y="3115334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-25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BCC0DC5-C2E0-4359-96BB-A15610B3B35B}"/>
              </a:ext>
            </a:extLst>
          </p:cNvPr>
          <p:cNvSpPr txBox="1"/>
          <p:nvPr/>
        </p:nvSpPr>
        <p:spPr>
          <a:xfrm>
            <a:off x="2752403" y="311533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B54B2D5-FC02-475A-B4A6-38A8DF5CFB23}"/>
              </a:ext>
            </a:extLst>
          </p:cNvPr>
          <p:cNvSpPr txBox="1"/>
          <p:nvPr/>
        </p:nvSpPr>
        <p:spPr>
          <a:xfrm>
            <a:off x="3603582" y="311533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1E358C4-0A45-45D6-96B3-4C39989DB650}"/>
              </a:ext>
            </a:extLst>
          </p:cNvPr>
          <p:cNvSpPr txBox="1"/>
          <p:nvPr/>
        </p:nvSpPr>
        <p:spPr>
          <a:xfrm>
            <a:off x="219732" y="3115334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-50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7A1923-5615-47BE-978A-8A1B81D05BD4}"/>
              </a:ext>
            </a:extLst>
          </p:cNvPr>
          <p:cNvSpPr txBox="1"/>
          <p:nvPr/>
        </p:nvSpPr>
        <p:spPr>
          <a:xfrm>
            <a:off x="1932696" y="311533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C5AD4CD-3A41-4FFF-8DD9-249E1E44A253}"/>
              </a:ext>
            </a:extLst>
          </p:cNvPr>
          <p:cNvSpPr txBox="1"/>
          <p:nvPr/>
        </p:nvSpPr>
        <p:spPr>
          <a:xfrm>
            <a:off x="1932696" y="3218854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PC1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796D88B-3A84-4D76-B4E9-786F29856170}"/>
              </a:ext>
            </a:extLst>
          </p:cNvPr>
          <p:cNvSpPr txBox="1"/>
          <p:nvPr/>
        </p:nvSpPr>
        <p:spPr>
          <a:xfrm rot="16200000">
            <a:off x="-125485" y="1399634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PC2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C77B13D-6884-4579-9B49-EC73BBFD324B}"/>
              </a:ext>
            </a:extLst>
          </p:cNvPr>
          <p:cNvSpPr txBox="1"/>
          <p:nvPr/>
        </p:nvSpPr>
        <p:spPr>
          <a:xfrm>
            <a:off x="4027792" y="3806682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817845C-2FC6-44F1-841C-29AF2B2C4F2E}"/>
              </a:ext>
            </a:extLst>
          </p:cNvPr>
          <p:cNvSpPr txBox="1"/>
          <p:nvPr/>
        </p:nvSpPr>
        <p:spPr>
          <a:xfrm>
            <a:off x="4053266" y="5780673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CCFDFC7-1E1E-4076-9429-967F3FF00936}"/>
              </a:ext>
            </a:extLst>
          </p:cNvPr>
          <p:cNvSpPr txBox="1"/>
          <p:nvPr/>
        </p:nvSpPr>
        <p:spPr>
          <a:xfrm>
            <a:off x="6134863" y="5944189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98E56A6-AC9E-414A-838C-6E7F131B69DB}"/>
              </a:ext>
            </a:extLst>
          </p:cNvPr>
          <p:cNvSpPr txBox="1"/>
          <p:nvPr/>
        </p:nvSpPr>
        <p:spPr>
          <a:xfrm>
            <a:off x="4934533" y="5941410"/>
            <a:ext cx="425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C264FD7-B4E6-4A56-BC91-40DF243A46FE}"/>
              </a:ext>
            </a:extLst>
          </p:cNvPr>
          <p:cNvSpPr txBox="1"/>
          <p:nvPr/>
        </p:nvSpPr>
        <p:spPr>
          <a:xfrm>
            <a:off x="7242015" y="594141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EE6D8A2-391C-478B-9437-45A894A2552B}"/>
              </a:ext>
            </a:extLst>
          </p:cNvPr>
          <p:cNvSpPr txBox="1"/>
          <p:nvPr/>
        </p:nvSpPr>
        <p:spPr>
          <a:xfrm>
            <a:off x="5493445" y="6128828"/>
            <a:ext cx="14991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 vs HCV expression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E6D3414-238D-46DB-A523-95BFE018F4E8}"/>
              </a:ext>
            </a:extLst>
          </p:cNvPr>
          <p:cNvSpPr txBox="1"/>
          <p:nvPr/>
        </p:nvSpPr>
        <p:spPr>
          <a:xfrm rot="16200000">
            <a:off x="3419481" y="4785370"/>
            <a:ext cx="15279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 vs HCV methylation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60F7731-6E2D-4EA0-88EB-A1737F9C45E2}"/>
              </a:ext>
            </a:extLst>
          </p:cNvPr>
          <p:cNvSpPr txBox="1"/>
          <p:nvPr/>
        </p:nvSpPr>
        <p:spPr>
          <a:xfrm>
            <a:off x="10130217" y="6514750"/>
            <a:ext cx="2040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F6B921-91AA-4E70-B2B6-E7759230AD24}"/>
              </a:ext>
            </a:extLst>
          </p:cNvPr>
          <p:cNvSpPr txBox="1"/>
          <p:nvPr/>
        </p:nvSpPr>
        <p:spPr>
          <a:xfrm>
            <a:off x="-11300" y="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7E6F52C-071B-4BEB-B0DB-C328C16D1D4E}"/>
              </a:ext>
            </a:extLst>
          </p:cNvPr>
          <p:cNvSpPr txBox="1"/>
          <p:nvPr/>
        </p:nvSpPr>
        <p:spPr>
          <a:xfrm>
            <a:off x="4075750" y="6754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4FEA526-7866-487A-AA00-933F105674C4}"/>
              </a:ext>
            </a:extLst>
          </p:cNvPr>
          <p:cNvSpPr txBox="1"/>
          <p:nvPr/>
        </p:nvSpPr>
        <p:spPr>
          <a:xfrm>
            <a:off x="7856064" y="9637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8C0023C-0EFD-4E28-B0BF-7386D68A0CF7}"/>
              </a:ext>
            </a:extLst>
          </p:cNvPr>
          <p:cNvSpPr txBox="1"/>
          <p:nvPr/>
        </p:nvSpPr>
        <p:spPr>
          <a:xfrm>
            <a:off x="-7006" y="342559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3316732-5953-43B7-8F6D-6196E3792A57}"/>
              </a:ext>
            </a:extLst>
          </p:cNvPr>
          <p:cNvSpPr txBox="1"/>
          <p:nvPr/>
        </p:nvSpPr>
        <p:spPr>
          <a:xfrm>
            <a:off x="3989546" y="3380918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0CB3E37-67D5-42E1-A624-489F8C0F549F}"/>
              </a:ext>
            </a:extLst>
          </p:cNvPr>
          <p:cNvSpPr txBox="1"/>
          <p:nvPr/>
        </p:nvSpPr>
        <p:spPr>
          <a:xfrm>
            <a:off x="8212750" y="3424849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BB396C-FAF9-4A27-AB1B-7533137E4355}"/>
              </a:ext>
            </a:extLst>
          </p:cNvPr>
          <p:cNvCxnSpPr>
            <a:cxnSpLocks/>
          </p:cNvCxnSpPr>
          <p:nvPr/>
        </p:nvCxnSpPr>
        <p:spPr>
          <a:xfrm>
            <a:off x="529061" y="4869962"/>
            <a:ext cx="2841254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0F7C70D-847B-4D01-A820-BC766A43F725}"/>
              </a:ext>
            </a:extLst>
          </p:cNvPr>
          <p:cNvCxnSpPr/>
          <p:nvPr/>
        </p:nvCxnSpPr>
        <p:spPr>
          <a:xfrm>
            <a:off x="529061" y="5202446"/>
            <a:ext cx="2841254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FBEC2E6B-3204-4CAD-A69A-C19756A3BE1E}"/>
              </a:ext>
            </a:extLst>
          </p:cNvPr>
          <p:cNvCxnSpPr>
            <a:cxnSpLocks/>
          </p:cNvCxnSpPr>
          <p:nvPr/>
        </p:nvCxnSpPr>
        <p:spPr>
          <a:xfrm flipH="1" flipV="1">
            <a:off x="1832475" y="3471162"/>
            <a:ext cx="0" cy="2798064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EA3CAC4-3C6C-4F43-B644-3939AF05D59A}"/>
              </a:ext>
            </a:extLst>
          </p:cNvPr>
          <p:cNvCxnSpPr>
            <a:cxnSpLocks/>
          </p:cNvCxnSpPr>
          <p:nvPr/>
        </p:nvCxnSpPr>
        <p:spPr>
          <a:xfrm flipH="1" flipV="1">
            <a:off x="2069933" y="3471162"/>
            <a:ext cx="0" cy="2798064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9ED9473-673F-4730-8B67-B0E13B189848}"/>
              </a:ext>
            </a:extLst>
          </p:cNvPr>
          <p:cNvCxnSpPr>
            <a:cxnSpLocks/>
          </p:cNvCxnSpPr>
          <p:nvPr/>
        </p:nvCxnSpPr>
        <p:spPr>
          <a:xfrm flipH="1" flipV="1">
            <a:off x="9615292" y="297237"/>
            <a:ext cx="0" cy="274320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C13A59E-088C-4324-A945-434FDE944ECE}"/>
              </a:ext>
            </a:extLst>
          </p:cNvPr>
          <p:cNvCxnSpPr>
            <a:cxnSpLocks/>
          </p:cNvCxnSpPr>
          <p:nvPr/>
        </p:nvCxnSpPr>
        <p:spPr>
          <a:xfrm flipH="1" flipV="1">
            <a:off x="9872414" y="297237"/>
            <a:ext cx="0" cy="274320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" name="Picture 105" descr="Chart, scatter chart&#10;&#10;Description automatically generated">
            <a:extLst>
              <a:ext uri="{FF2B5EF4-FFF2-40B4-BE49-F238E27FC236}">
                <a16:creationId xmlns:a16="http://schemas.microsoft.com/office/drawing/2014/main" id="{4BA46539-78F2-4AB4-9F58-CA201FDA3E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808" y="3871151"/>
            <a:ext cx="3704526" cy="2079408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628A9AD4-720D-4DDF-B7CC-0D3EFB04791E}"/>
              </a:ext>
            </a:extLst>
          </p:cNvPr>
          <p:cNvSpPr txBox="1"/>
          <p:nvPr/>
        </p:nvSpPr>
        <p:spPr>
          <a:xfrm>
            <a:off x="4670323" y="402212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8FF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77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0EF0D9D-E056-4412-9A5C-56409D00755D}"/>
              </a:ext>
            </a:extLst>
          </p:cNvPr>
          <p:cNvSpPr txBox="1"/>
          <p:nvPr/>
        </p:nvSpPr>
        <p:spPr>
          <a:xfrm>
            <a:off x="6023876" y="4022126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BEBEB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410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6E4C3B-151E-4E74-979F-BE0371D073F9}"/>
              </a:ext>
            </a:extLst>
          </p:cNvPr>
          <p:cNvSpPr txBox="1"/>
          <p:nvPr/>
        </p:nvSpPr>
        <p:spPr>
          <a:xfrm>
            <a:off x="7182704" y="402212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63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2383549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ABA2A5C-3D9A-405A-990E-B62E595748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43" t="32305" r="67156" b="36512"/>
          <a:stretch/>
        </p:blipFill>
        <p:spPr>
          <a:xfrm>
            <a:off x="1039007" y="2748465"/>
            <a:ext cx="2535340" cy="18189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F05C4F-C301-46E6-98DA-5EDDCF8152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90" t="63070" r="67156" b="4868"/>
          <a:stretch/>
        </p:blipFill>
        <p:spPr>
          <a:xfrm>
            <a:off x="3608274" y="2697235"/>
            <a:ext cx="2487726" cy="18702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19A0FA-71B2-4760-B290-AC2ABC29B1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4" t="950" r="38603" b="67867"/>
          <a:stretch/>
        </p:blipFill>
        <p:spPr>
          <a:xfrm>
            <a:off x="1039007" y="929480"/>
            <a:ext cx="5030692" cy="18189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1FE83A0-3554-497A-A6F0-E6E9E2A544E2}"/>
              </a:ext>
            </a:extLst>
          </p:cNvPr>
          <p:cNvSpPr txBox="1"/>
          <p:nvPr/>
        </p:nvSpPr>
        <p:spPr>
          <a:xfrm rot="16200000">
            <a:off x="449957" y="2625111"/>
            <a:ext cx="5277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08EAA2-6F53-4DC4-B682-00CB70B2C02C}"/>
              </a:ext>
            </a:extLst>
          </p:cNvPr>
          <p:cNvSpPr txBox="1"/>
          <p:nvPr/>
        </p:nvSpPr>
        <p:spPr>
          <a:xfrm>
            <a:off x="3111518" y="4876005"/>
            <a:ext cx="1079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Pearson correlation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842B4E-FBA6-4254-BBE7-28AD20049AB2}"/>
              </a:ext>
            </a:extLst>
          </p:cNvPr>
          <p:cNvSpPr txBox="1"/>
          <p:nvPr/>
        </p:nvSpPr>
        <p:spPr>
          <a:xfrm>
            <a:off x="10130217" y="6514750"/>
            <a:ext cx="2040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4B9FC9-98A9-4C24-8CEE-F566701DCF51}"/>
              </a:ext>
            </a:extLst>
          </p:cNvPr>
          <p:cNvSpPr txBox="1"/>
          <p:nvPr/>
        </p:nvSpPr>
        <p:spPr>
          <a:xfrm>
            <a:off x="606089" y="62690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9661EE-5C30-4A5E-B277-E6F3BFF999FB}"/>
              </a:ext>
            </a:extLst>
          </p:cNvPr>
          <p:cNvSpPr txBox="1"/>
          <p:nvPr/>
        </p:nvSpPr>
        <p:spPr>
          <a:xfrm>
            <a:off x="6179939" y="62690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A4C1E4-66B4-4FCA-A878-E1494356DFF2}"/>
              </a:ext>
            </a:extLst>
          </p:cNvPr>
          <p:cNvSpPr txBox="1"/>
          <p:nvPr/>
        </p:nvSpPr>
        <p:spPr>
          <a:xfrm>
            <a:off x="1028649" y="4569836"/>
            <a:ext cx="2760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BEB95B-4834-44CD-A563-243C0AF20B3A}"/>
              </a:ext>
            </a:extLst>
          </p:cNvPr>
          <p:cNvSpPr txBox="1"/>
          <p:nvPr/>
        </p:nvSpPr>
        <p:spPr>
          <a:xfrm>
            <a:off x="1582045" y="4545240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4344BB-FEEA-4084-817A-3786A63481A3}"/>
              </a:ext>
            </a:extLst>
          </p:cNvPr>
          <p:cNvSpPr txBox="1"/>
          <p:nvPr/>
        </p:nvSpPr>
        <p:spPr>
          <a:xfrm>
            <a:off x="2197956" y="454524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7A93DF-8E55-41C5-AEF1-F6694859E22E}"/>
              </a:ext>
            </a:extLst>
          </p:cNvPr>
          <p:cNvSpPr txBox="1"/>
          <p:nvPr/>
        </p:nvSpPr>
        <p:spPr>
          <a:xfrm>
            <a:off x="2693641" y="4545240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A92DA9-BA41-45CA-BEB8-006EA0D95325}"/>
              </a:ext>
            </a:extLst>
          </p:cNvPr>
          <p:cNvSpPr txBox="1"/>
          <p:nvPr/>
        </p:nvSpPr>
        <p:spPr>
          <a:xfrm>
            <a:off x="3275889" y="454524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D52ED7-7570-49EA-A1B8-47B0F1597FD4}"/>
              </a:ext>
            </a:extLst>
          </p:cNvPr>
          <p:cNvSpPr txBox="1"/>
          <p:nvPr/>
        </p:nvSpPr>
        <p:spPr>
          <a:xfrm>
            <a:off x="3605404" y="4545240"/>
            <a:ext cx="2760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404EC5-81B5-4E27-BAC1-FC109328E657}"/>
              </a:ext>
            </a:extLst>
          </p:cNvPr>
          <p:cNvSpPr txBox="1"/>
          <p:nvPr/>
        </p:nvSpPr>
        <p:spPr>
          <a:xfrm>
            <a:off x="4134753" y="4545240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AAC1E2-1AB0-43E6-98C9-C89653F28465}"/>
              </a:ext>
            </a:extLst>
          </p:cNvPr>
          <p:cNvSpPr txBox="1"/>
          <p:nvPr/>
        </p:nvSpPr>
        <p:spPr>
          <a:xfrm>
            <a:off x="4750664" y="454524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A22D4C-33EA-45C7-BDE2-5D1E68D1E016}"/>
              </a:ext>
            </a:extLst>
          </p:cNvPr>
          <p:cNvSpPr txBox="1"/>
          <p:nvPr/>
        </p:nvSpPr>
        <p:spPr>
          <a:xfrm>
            <a:off x="5246349" y="4545240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A49B3E-C0F3-4551-8706-6FC6F86B1DFF}"/>
              </a:ext>
            </a:extLst>
          </p:cNvPr>
          <p:cNvSpPr txBox="1"/>
          <p:nvPr/>
        </p:nvSpPr>
        <p:spPr>
          <a:xfrm>
            <a:off x="5828597" y="454524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40951D5-AD2B-4FCE-A7AA-574F2ACB86FD}"/>
              </a:ext>
            </a:extLst>
          </p:cNvPr>
          <p:cNvSpPr txBox="1"/>
          <p:nvPr/>
        </p:nvSpPr>
        <p:spPr>
          <a:xfrm>
            <a:off x="6650717" y="4545240"/>
            <a:ext cx="2760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E28FCE-A33B-4DA3-AE22-3068DDEF0C9A}"/>
              </a:ext>
            </a:extLst>
          </p:cNvPr>
          <p:cNvSpPr txBox="1"/>
          <p:nvPr/>
        </p:nvSpPr>
        <p:spPr>
          <a:xfrm>
            <a:off x="7747756" y="4545240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2BE82C-FF90-4989-83E8-333EC333D453}"/>
              </a:ext>
            </a:extLst>
          </p:cNvPr>
          <p:cNvSpPr txBox="1"/>
          <p:nvPr/>
        </p:nvSpPr>
        <p:spPr>
          <a:xfrm>
            <a:off x="8931357" y="454524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ED6A60-DB1C-4F1A-9C6C-1759C7B6CDEC}"/>
              </a:ext>
            </a:extLst>
          </p:cNvPr>
          <p:cNvSpPr txBox="1"/>
          <p:nvPr/>
        </p:nvSpPr>
        <p:spPr>
          <a:xfrm>
            <a:off x="9994732" y="4545240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555D24-A0BA-4700-9360-980D78752C51}"/>
              </a:ext>
            </a:extLst>
          </p:cNvPr>
          <p:cNvSpPr txBox="1"/>
          <p:nvPr/>
        </p:nvSpPr>
        <p:spPr>
          <a:xfrm>
            <a:off x="11144670" y="454524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04886C-9767-480D-B6CA-13FC1E8A8322}"/>
              </a:ext>
            </a:extLst>
          </p:cNvPr>
          <p:cNvSpPr txBox="1"/>
          <p:nvPr/>
        </p:nvSpPr>
        <p:spPr>
          <a:xfrm>
            <a:off x="6382808" y="429090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EFACC8-B682-49C0-9586-72C7DE4D4AA3}"/>
              </a:ext>
            </a:extLst>
          </p:cNvPr>
          <p:cNvSpPr txBox="1"/>
          <p:nvPr/>
        </p:nvSpPr>
        <p:spPr>
          <a:xfrm>
            <a:off x="6296246" y="3321278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E4D329-5348-45E1-8823-98F3EBC58135}"/>
              </a:ext>
            </a:extLst>
          </p:cNvPr>
          <p:cNvSpPr txBox="1"/>
          <p:nvPr/>
        </p:nvSpPr>
        <p:spPr>
          <a:xfrm>
            <a:off x="6296246" y="2469861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DD62B6-B60A-4D43-A90D-0CD1B513D76F}"/>
              </a:ext>
            </a:extLst>
          </p:cNvPr>
          <p:cNvSpPr txBox="1"/>
          <p:nvPr/>
        </p:nvSpPr>
        <p:spPr>
          <a:xfrm>
            <a:off x="6296246" y="1652752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864601-4935-4FAA-B801-887FB970A0B3}"/>
              </a:ext>
            </a:extLst>
          </p:cNvPr>
          <p:cNvSpPr txBox="1"/>
          <p:nvPr/>
        </p:nvSpPr>
        <p:spPr>
          <a:xfrm>
            <a:off x="6296246" y="837168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11DF974-558F-4BD1-A862-6639A061A9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8" t="5577" r="9384" b="8852"/>
          <a:stretch/>
        </p:blipFill>
        <p:spPr>
          <a:xfrm>
            <a:off x="6564192" y="794975"/>
            <a:ext cx="4967135" cy="377247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B69321E-42D9-43AE-BCAE-5E23380E4608}"/>
              </a:ext>
            </a:extLst>
          </p:cNvPr>
          <p:cNvSpPr txBox="1"/>
          <p:nvPr/>
        </p:nvSpPr>
        <p:spPr>
          <a:xfrm rot="16200000">
            <a:off x="6023807" y="2446475"/>
            <a:ext cx="5277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469371F-A2DD-4DC1-84F3-D43E32801C49}"/>
              </a:ext>
            </a:extLst>
          </p:cNvPr>
          <p:cNvSpPr txBox="1"/>
          <p:nvPr/>
        </p:nvSpPr>
        <p:spPr>
          <a:xfrm>
            <a:off x="7128210" y="873125"/>
            <a:ext cx="4748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6CABA50-7F3F-496F-A043-AF3AB6CCB834}"/>
              </a:ext>
            </a:extLst>
          </p:cNvPr>
          <p:cNvSpPr txBox="1"/>
          <p:nvPr/>
        </p:nvSpPr>
        <p:spPr>
          <a:xfrm>
            <a:off x="7128210" y="1105387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TSS200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4C48851-CCD1-459E-9F29-4F9795D6950C}"/>
              </a:ext>
            </a:extLst>
          </p:cNvPr>
          <p:cNvSpPr/>
          <p:nvPr/>
        </p:nvSpPr>
        <p:spPr>
          <a:xfrm>
            <a:off x="6973283" y="897816"/>
            <a:ext cx="181081" cy="182880"/>
          </a:xfrm>
          <a:prstGeom prst="rect">
            <a:avLst/>
          </a:prstGeom>
          <a:solidFill>
            <a:srgbClr val="EED4D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E04BC6A-7657-415A-9B71-F62893EAA869}"/>
              </a:ext>
            </a:extLst>
          </p:cNvPr>
          <p:cNvSpPr/>
          <p:nvPr/>
        </p:nvSpPr>
        <p:spPr>
          <a:xfrm>
            <a:off x="6973283" y="1144037"/>
            <a:ext cx="181081" cy="182880"/>
          </a:xfrm>
          <a:prstGeom prst="rect">
            <a:avLst/>
          </a:prstGeom>
          <a:solidFill>
            <a:srgbClr val="BCE2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C1F268D-A29F-44A1-BEA0-7DBF543472AF}"/>
              </a:ext>
            </a:extLst>
          </p:cNvPr>
          <p:cNvSpPr txBox="1"/>
          <p:nvPr/>
        </p:nvSpPr>
        <p:spPr>
          <a:xfrm>
            <a:off x="859242" y="439312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C0EFE06-187D-405E-B190-B55A52C7578F}"/>
              </a:ext>
            </a:extLst>
          </p:cNvPr>
          <p:cNvSpPr txBox="1"/>
          <p:nvPr/>
        </p:nvSpPr>
        <p:spPr>
          <a:xfrm>
            <a:off x="772680" y="4019552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BAFFD15-4A2E-4398-987F-2A95CA983408}"/>
              </a:ext>
            </a:extLst>
          </p:cNvPr>
          <p:cNvSpPr txBox="1"/>
          <p:nvPr/>
        </p:nvSpPr>
        <p:spPr>
          <a:xfrm>
            <a:off x="772680" y="3645978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814444-292B-45AE-93EC-6AA6F4F3709E}"/>
              </a:ext>
            </a:extLst>
          </p:cNvPr>
          <p:cNvSpPr txBox="1"/>
          <p:nvPr/>
        </p:nvSpPr>
        <p:spPr>
          <a:xfrm>
            <a:off x="772680" y="3272404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91A92D3-843D-4610-B276-3D48FA41F02E}"/>
              </a:ext>
            </a:extLst>
          </p:cNvPr>
          <p:cNvSpPr txBox="1"/>
          <p:nvPr/>
        </p:nvSpPr>
        <p:spPr>
          <a:xfrm>
            <a:off x="772680" y="2898830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0E9FE66-751E-45AA-B603-0FA279885EA9}"/>
              </a:ext>
            </a:extLst>
          </p:cNvPr>
          <p:cNvSpPr txBox="1"/>
          <p:nvPr/>
        </p:nvSpPr>
        <p:spPr>
          <a:xfrm>
            <a:off x="899511" y="255020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39AD083-3D7B-44DE-AC9E-7CCFA2393755}"/>
              </a:ext>
            </a:extLst>
          </p:cNvPr>
          <p:cNvSpPr txBox="1"/>
          <p:nvPr/>
        </p:nvSpPr>
        <p:spPr>
          <a:xfrm>
            <a:off x="812949" y="2176631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64F63F5-3F78-44F0-8777-48109C4C6C68}"/>
              </a:ext>
            </a:extLst>
          </p:cNvPr>
          <p:cNvSpPr txBox="1"/>
          <p:nvPr/>
        </p:nvSpPr>
        <p:spPr>
          <a:xfrm>
            <a:off x="812949" y="1803057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5F78AD4-A340-4DB3-A245-99F916455E8A}"/>
              </a:ext>
            </a:extLst>
          </p:cNvPr>
          <p:cNvSpPr txBox="1"/>
          <p:nvPr/>
        </p:nvSpPr>
        <p:spPr>
          <a:xfrm>
            <a:off x="812949" y="1429483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60B447-7A92-4E62-8CED-2B5B5AE5D926}"/>
              </a:ext>
            </a:extLst>
          </p:cNvPr>
          <p:cNvSpPr txBox="1"/>
          <p:nvPr/>
        </p:nvSpPr>
        <p:spPr>
          <a:xfrm>
            <a:off x="812949" y="1055909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3D11AD-41EF-48CF-A167-FE8890D9B1A5}"/>
              </a:ext>
            </a:extLst>
          </p:cNvPr>
          <p:cNvSpPr txBox="1"/>
          <p:nvPr/>
        </p:nvSpPr>
        <p:spPr>
          <a:xfrm>
            <a:off x="8508188" y="4876005"/>
            <a:ext cx="1079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Pearson correlation</a:t>
            </a:r>
          </a:p>
        </p:txBody>
      </p:sp>
    </p:spTree>
    <p:extLst>
      <p:ext uri="{BB962C8B-B14F-4D97-AF65-F5344CB8AC3E}">
        <p14:creationId xmlns:p14="http://schemas.microsoft.com/office/powerpoint/2010/main" val="1049830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15B959-68A4-4B75-B2F3-30D90B00CC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3" t="16782" b="12223"/>
          <a:stretch/>
        </p:blipFill>
        <p:spPr>
          <a:xfrm>
            <a:off x="1518819" y="685726"/>
            <a:ext cx="9054934" cy="1623075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11E2B11-DAD4-4709-8B6B-129E66574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241229"/>
              </p:ext>
            </p:extLst>
          </p:nvPr>
        </p:nvGraphicFramePr>
        <p:xfrm>
          <a:off x="1850439" y="3930199"/>
          <a:ext cx="8625928" cy="1226820"/>
        </p:xfrm>
        <a:graphic>
          <a:graphicData uri="http://schemas.openxmlformats.org/drawingml/2006/table">
            <a:tbl>
              <a:tblPr/>
              <a:tblGrid>
                <a:gridCol w="684038">
                  <a:extLst>
                    <a:ext uri="{9D8B030D-6E8A-4147-A177-3AD203B41FA5}">
                      <a16:colId xmlns:a16="http://schemas.microsoft.com/office/drawing/2014/main" val="3848095538"/>
                    </a:ext>
                  </a:extLst>
                </a:gridCol>
                <a:gridCol w="721990">
                  <a:extLst>
                    <a:ext uri="{9D8B030D-6E8A-4147-A177-3AD203B41FA5}">
                      <a16:colId xmlns:a16="http://schemas.microsoft.com/office/drawing/2014/main" val="2515845878"/>
                    </a:ext>
                  </a:extLst>
                </a:gridCol>
                <a:gridCol w="721990">
                  <a:extLst>
                    <a:ext uri="{9D8B030D-6E8A-4147-A177-3AD203B41FA5}">
                      <a16:colId xmlns:a16="http://schemas.microsoft.com/office/drawing/2014/main" val="2753898209"/>
                    </a:ext>
                  </a:extLst>
                </a:gridCol>
                <a:gridCol w="721990">
                  <a:extLst>
                    <a:ext uri="{9D8B030D-6E8A-4147-A177-3AD203B41FA5}">
                      <a16:colId xmlns:a16="http://schemas.microsoft.com/office/drawing/2014/main" val="3230222332"/>
                    </a:ext>
                  </a:extLst>
                </a:gridCol>
                <a:gridCol w="721990">
                  <a:extLst>
                    <a:ext uri="{9D8B030D-6E8A-4147-A177-3AD203B41FA5}">
                      <a16:colId xmlns:a16="http://schemas.microsoft.com/office/drawing/2014/main" val="3347784482"/>
                    </a:ext>
                  </a:extLst>
                </a:gridCol>
                <a:gridCol w="721990">
                  <a:extLst>
                    <a:ext uri="{9D8B030D-6E8A-4147-A177-3AD203B41FA5}">
                      <a16:colId xmlns:a16="http://schemas.microsoft.com/office/drawing/2014/main" val="3957073962"/>
                    </a:ext>
                  </a:extLst>
                </a:gridCol>
                <a:gridCol w="721990">
                  <a:extLst>
                    <a:ext uri="{9D8B030D-6E8A-4147-A177-3AD203B41FA5}">
                      <a16:colId xmlns:a16="http://schemas.microsoft.com/office/drawing/2014/main" val="2650398179"/>
                    </a:ext>
                  </a:extLst>
                </a:gridCol>
                <a:gridCol w="721990">
                  <a:extLst>
                    <a:ext uri="{9D8B030D-6E8A-4147-A177-3AD203B41FA5}">
                      <a16:colId xmlns:a16="http://schemas.microsoft.com/office/drawing/2014/main" val="636427454"/>
                    </a:ext>
                  </a:extLst>
                </a:gridCol>
                <a:gridCol w="721990">
                  <a:extLst>
                    <a:ext uri="{9D8B030D-6E8A-4147-A177-3AD203B41FA5}">
                      <a16:colId xmlns:a16="http://schemas.microsoft.com/office/drawing/2014/main" val="4200676236"/>
                    </a:ext>
                  </a:extLst>
                </a:gridCol>
                <a:gridCol w="721990">
                  <a:extLst>
                    <a:ext uri="{9D8B030D-6E8A-4147-A177-3AD203B41FA5}">
                      <a16:colId xmlns:a16="http://schemas.microsoft.com/office/drawing/2014/main" val="493428633"/>
                    </a:ext>
                  </a:extLst>
                </a:gridCol>
                <a:gridCol w="721990">
                  <a:extLst>
                    <a:ext uri="{9D8B030D-6E8A-4147-A177-3AD203B41FA5}">
                      <a16:colId xmlns:a16="http://schemas.microsoft.com/office/drawing/2014/main" val="984721409"/>
                    </a:ext>
                  </a:extLst>
                </a:gridCol>
                <a:gridCol w="721990">
                  <a:extLst>
                    <a:ext uri="{9D8B030D-6E8A-4147-A177-3AD203B41FA5}">
                      <a16:colId xmlns:a16="http://schemas.microsoft.com/office/drawing/2014/main" val="919058165"/>
                    </a:ext>
                  </a:extLst>
                </a:gridCol>
              </a:tblGrid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547982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78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0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6D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29918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3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63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6E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4E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7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3265856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62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5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853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5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77559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2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F70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5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61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60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6D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84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087441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Bivalent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RepressedPCWk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Repressed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Quiescent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Poised Enhancer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Weak Enhancer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Active Enhancer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Flanking Promoter U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Flanking Promoter D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Promoter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Active Promoter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6451573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01D2A189-05E0-4F3D-AD77-36871828F8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61" t="16782" b="13315"/>
          <a:stretch/>
        </p:blipFill>
        <p:spPr>
          <a:xfrm>
            <a:off x="1601944" y="2312912"/>
            <a:ext cx="8977747" cy="15981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C19E0C-0436-4BE8-9B34-E751B88784DC}"/>
              </a:ext>
            </a:extLst>
          </p:cNvPr>
          <p:cNvSpPr txBox="1"/>
          <p:nvPr/>
        </p:nvSpPr>
        <p:spPr>
          <a:xfrm rot="16200000">
            <a:off x="981575" y="1374463"/>
            <a:ext cx="8675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Methylation (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A7630C-B76C-4718-8E19-5EB6A3F4E5F5}"/>
              </a:ext>
            </a:extLst>
          </p:cNvPr>
          <p:cNvSpPr txBox="1"/>
          <p:nvPr/>
        </p:nvSpPr>
        <p:spPr>
          <a:xfrm rot="16200000">
            <a:off x="949600" y="3011610"/>
            <a:ext cx="934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Expression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CADF8B-A138-43A0-B157-FDBDF77623DD}"/>
              </a:ext>
            </a:extLst>
          </p:cNvPr>
          <p:cNvSpPr txBox="1"/>
          <p:nvPr/>
        </p:nvSpPr>
        <p:spPr>
          <a:xfrm rot="16200000">
            <a:off x="649290" y="4330266"/>
            <a:ext cx="7360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ChromHMM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98FE7E-06D9-4FAA-A4E0-C6BD2622559C}"/>
              </a:ext>
            </a:extLst>
          </p:cNvPr>
          <p:cNvSpPr txBox="1"/>
          <p:nvPr/>
        </p:nvSpPr>
        <p:spPr>
          <a:xfrm>
            <a:off x="10130217" y="6514750"/>
            <a:ext cx="2040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F66ECC-E63C-4726-93D3-339F0A6319BA}"/>
              </a:ext>
            </a:extLst>
          </p:cNvPr>
          <p:cNvSpPr txBox="1"/>
          <p:nvPr/>
        </p:nvSpPr>
        <p:spPr>
          <a:xfrm>
            <a:off x="1168402" y="4069939"/>
            <a:ext cx="7008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H3K27me3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47644A-DB0F-4056-B34A-7A8025C8184F}"/>
              </a:ext>
            </a:extLst>
          </p:cNvPr>
          <p:cNvSpPr txBox="1"/>
          <p:nvPr/>
        </p:nvSpPr>
        <p:spPr>
          <a:xfrm>
            <a:off x="1226110" y="4258390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H3K4me3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9DD4B5-C118-4D52-BF5E-75505B2C96DC}"/>
              </a:ext>
            </a:extLst>
          </p:cNvPr>
          <p:cNvSpPr txBox="1"/>
          <p:nvPr/>
        </p:nvSpPr>
        <p:spPr>
          <a:xfrm>
            <a:off x="1259773" y="4446841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H3K27ac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B01B7-4926-475E-932C-9D52081CC759}"/>
              </a:ext>
            </a:extLst>
          </p:cNvPr>
          <p:cNvSpPr txBox="1"/>
          <p:nvPr/>
        </p:nvSpPr>
        <p:spPr>
          <a:xfrm>
            <a:off x="1226110" y="4635291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H3K4me1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788A9E-0077-4421-8127-66076204FE61}"/>
              </a:ext>
            </a:extLst>
          </p:cNvPr>
          <p:cNvSpPr txBox="1"/>
          <p:nvPr/>
        </p:nvSpPr>
        <p:spPr>
          <a:xfrm>
            <a:off x="1432897" y="3925113"/>
            <a:ext cx="4363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</a:p>
        </p:txBody>
      </p:sp>
    </p:spTree>
    <p:extLst>
      <p:ext uri="{BB962C8B-B14F-4D97-AF65-F5344CB8AC3E}">
        <p14:creationId xmlns:p14="http://schemas.microsoft.com/office/powerpoint/2010/main" val="338666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A800C0F-F121-4EA4-808C-655A3D5B9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8706" y="3214280"/>
            <a:ext cx="2602013" cy="25604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347F12-8E1B-4012-99EC-F4A115D279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29" t="8053" b="11751"/>
          <a:stretch/>
        </p:blipFill>
        <p:spPr>
          <a:xfrm>
            <a:off x="2731805" y="417426"/>
            <a:ext cx="2636627" cy="2326888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329067B-9244-41D6-8CB7-813B3DE070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4226046"/>
              </p:ext>
            </p:extLst>
          </p:nvPr>
        </p:nvGraphicFramePr>
        <p:xfrm>
          <a:off x="5600484" y="456826"/>
          <a:ext cx="4276533" cy="2295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DDA5611-D164-44C8-9475-4FED2A688C96}"/>
              </a:ext>
            </a:extLst>
          </p:cNvPr>
          <p:cNvSpPr txBox="1"/>
          <p:nvPr/>
        </p:nvSpPr>
        <p:spPr>
          <a:xfrm rot="16200000">
            <a:off x="6373997" y="4395925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 vs HCV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B13634-1614-4E71-A13C-C1B7278BD97E}"/>
              </a:ext>
            </a:extLst>
          </p:cNvPr>
          <p:cNvSpPr txBox="1"/>
          <p:nvPr/>
        </p:nvSpPr>
        <p:spPr>
          <a:xfrm>
            <a:off x="8008094" y="5942359"/>
            <a:ext cx="865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vs Parent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06AF31-65DF-453A-93EB-C70652268C9D}"/>
              </a:ext>
            </a:extLst>
          </p:cNvPr>
          <p:cNvSpPr txBox="1"/>
          <p:nvPr/>
        </p:nvSpPr>
        <p:spPr>
          <a:xfrm>
            <a:off x="6807402" y="5532745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49575B-E9CE-49EC-8574-42CB5C6DA25C}"/>
              </a:ext>
            </a:extLst>
          </p:cNvPr>
          <p:cNvSpPr txBox="1"/>
          <p:nvPr/>
        </p:nvSpPr>
        <p:spPr>
          <a:xfrm>
            <a:off x="7053856" y="5781079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55D481-AA5C-4924-AD51-84923D660C5D}"/>
              </a:ext>
            </a:extLst>
          </p:cNvPr>
          <p:cNvSpPr txBox="1"/>
          <p:nvPr/>
        </p:nvSpPr>
        <p:spPr>
          <a:xfrm>
            <a:off x="9521447" y="5781079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CB8C61-ACC6-4D97-ACA2-8F7580E67D80}"/>
              </a:ext>
            </a:extLst>
          </p:cNvPr>
          <p:cNvSpPr txBox="1"/>
          <p:nvPr/>
        </p:nvSpPr>
        <p:spPr>
          <a:xfrm>
            <a:off x="6841066" y="3215901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BB8000B-0211-4A7E-B353-64AC30544D02}"/>
              </a:ext>
            </a:extLst>
          </p:cNvPr>
          <p:cNvSpPr txBox="1"/>
          <p:nvPr/>
        </p:nvSpPr>
        <p:spPr>
          <a:xfrm>
            <a:off x="6927628" y="437740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7E5D7C2-B76B-4DB2-953C-95554D35ABEF}"/>
              </a:ext>
            </a:extLst>
          </p:cNvPr>
          <p:cNvSpPr txBox="1"/>
          <p:nvPr/>
        </p:nvSpPr>
        <p:spPr>
          <a:xfrm>
            <a:off x="8346513" y="578107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6E0687F-1D24-4DB1-847F-78C5E6C7B844}"/>
              </a:ext>
            </a:extLst>
          </p:cNvPr>
          <p:cNvSpPr txBox="1"/>
          <p:nvPr/>
        </p:nvSpPr>
        <p:spPr>
          <a:xfrm rot="16200000">
            <a:off x="1423284" y="4395925"/>
            <a:ext cx="15744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 vs HCV methylation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2E7E75A-4FFB-4E5C-B130-08A6CBD34862}"/>
              </a:ext>
            </a:extLst>
          </p:cNvPr>
          <p:cNvSpPr txBox="1"/>
          <p:nvPr/>
        </p:nvSpPr>
        <p:spPr>
          <a:xfrm>
            <a:off x="3832354" y="5942359"/>
            <a:ext cx="15456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 vs HCV expression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F2BAA6-11D8-4365-A730-870A330455CE}"/>
              </a:ext>
            </a:extLst>
          </p:cNvPr>
          <p:cNvSpPr txBox="1"/>
          <p:nvPr/>
        </p:nvSpPr>
        <p:spPr>
          <a:xfrm>
            <a:off x="2251663" y="3785883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C57909C-E435-4778-B971-ADD4016175EA}"/>
              </a:ext>
            </a:extLst>
          </p:cNvPr>
          <p:cNvSpPr txBox="1"/>
          <p:nvPr/>
        </p:nvSpPr>
        <p:spPr>
          <a:xfrm>
            <a:off x="2251663" y="5540437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B438FA-25C7-40BE-872A-319D58EB36D6}"/>
              </a:ext>
            </a:extLst>
          </p:cNvPr>
          <p:cNvSpPr txBox="1"/>
          <p:nvPr/>
        </p:nvSpPr>
        <p:spPr>
          <a:xfrm>
            <a:off x="4455915" y="5781079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BC41285-C4F3-4BA7-928F-0F36FB87886A}"/>
              </a:ext>
            </a:extLst>
          </p:cNvPr>
          <p:cNvSpPr txBox="1"/>
          <p:nvPr/>
        </p:nvSpPr>
        <p:spPr>
          <a:xfrm>
            <a:off x="3155562" y="5781079"/>
            <a:ext cx="425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BFF16F2-A3A7-4DEF-82EB-E1773BAD6321}"/>
              </a:ext>
            </a:extLst>
          </p:cNvPr>
          <p:cNvSpPr txBox="1"/>
          <p:nvPr/>
        </p:nvSpPr>
        <p:spPr>
          <a:xfrm>
            <a:off x="5664911" y="578107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43E9DCA-A3D8-4190-BFAC-C14E4B7B032D}"/>
              </a:ext>
            </a:extLst>
          </p:cNvPr>
          <p:cNvSpPr txBox="1"/>
          <p:nvPr/>
        </p:nvSpPr>
        <p:spPr>
          <a:xfrm rot="16200000">
            <a:off x="1936036" y="136231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 vs HCV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794D35E-9C9D-4306-A1B9-915D1747B995}"/>
              </a:ext>
            </a:extLst>
          </p:cNvPr>
          <p:cNvSpPr txBox="1"/>
          <p:nvPr/>
        </p:nvSpPr>
        <p:spPr>
          <a:xfrm>
            <a:off x="3405286" y="2793775"/>
            <a:ext cx="865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vs Parent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CC866BB-6E24-4A80-BDCF-A2E0B713273A}"/>
              </a:ext>
            </a:extLst>
          </p:cNvPr>
          <p:cNvSpPr txBox="1"/>
          <p:nvPr/>
        </p:nvSpPr>
        <p:spPr>
          <a:xfrm>
            <a:off x="2466943" y="437075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AA0D867-15E8-4D3F-BB78-5DD0DF099C00}"/>
              </a:ext>
            </a:extLst>
          </p:cNvPr>
          <p:cNvSpPr txBox="1"/>
          <p:nvPr/>
        </p:nvSpPr>
        <p:spPr>
          <a:xfrm>
            <a:off x="2439605" y="2331877"/>
            <a:ext cx="36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90C9426-8025-4B0C-A2DF-C8DE8324F0DD}"/>
              </a:ext>
            </a:extLst>
          </p:cNvPr>
          <p:cNvSpPr txBox="1"/>
          <p:nvPr/>
        </p:nvSpPr>
        <p:spPr>
          <a:xfrm>
            <a:off x="2516361" y="1320018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B5B3213-2AAA-4DC9-99CF-F1600A8B4130}"/>
              </a:ext>
            </a:extLst>
          </p:cNvPr>
          <p:cNvSpPr txBox="1"/>
          <p:nvPr/>
        </p:nvSpPr>
        <p:spPr>
          <a:xfrm>
            <a:off x="3741550" y="2685239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7E97D34-4422-4480-974D-226BC6084002}"/>
              </a:ext>
            </a:extLst>
          </p:cNvPr>
          <p:cNvSpPr txBox="1"/>
          <p:nvPr/>
        </p:nvSpPr>
        <p:spPr>
          <a:xfrm>
            <a:off x="4362255" y="2685239"/>
            <a:ext cx="36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6FDDA5-9E54-4EE6-B1F5-62B3644331D2}"/>
              </a:ext>
            </a:extLst>
          </p:cNvPr>
          <p:cNvSpPr txBox="1"/>
          <p:nvPr/>
        </p:nvSpPr>
        <p:spPr>
          <a:xfrm>
            <a:off x="3024116" y="2685239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B7055F-08D6-41E9-9605-9CEB92F206BA}"/>
              </a:ext>
            </a:extLst>
          </p:cNvPr>
          <p:cNvSpPr txBox="1"/>
          <p:nvPr/>
        </p:nvSpPr>
        <p:spPr>
          <a:xfrm>
            <a:off x="6186969" y="2785528"/>
            <a:ext cx="6832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DAA hyper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FB4BD0F-2F0F-4127-82F1-1482A5388E14}"/>
              </a:ext>
            </a:extLst>
          </p:cNvPr>
          <p:cNvSpPr txBox="1"/>
          <p:nvPr/>
        </p:nvSpPr>
        <p:spPr>
          <a:xfrm>
            <a:off x="6956482" y="2785528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DAA hypo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A272291-FE9B-4AAC-A754-A61BE513726A}"/>
              </a:ext>
            </a:extLst>
          </p:cNvPr>
          <p:cNvSpPr txBox="1"/>
          <p:nvPr/>
        </p:nvSpPr>
        <p:spPr>
          <a:xfrm>
            <a:off x="7739909" y="2785528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DAA hyper down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A883BF3-A904-4C67-9049-C8EA568F7715}"/>
              </a:ext>
            </a:extLst>
          </p:cNvPr>
          <p:cNvSpPr txBox="1"/>
          <p:nvPr/>
        </p:nvSpPr>
        <p:spPr>
          <a:xfrm>
            <a:off x="8775854" y="2785528"/>
            <a:ext cx="9252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DAA hypo down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829109-194C-4AD7-BE10-FA3252C03EE2}"/>
              </a:ext>
            </a:extLst>
          </p:cNvPr>
          <p:cNvSpPr/>
          <p:nvPr/>
        </p:nvSpPr>
        <p:spPr>
          <a:xfrm>
            <a:off x="6149615" y="2847530"/>
            <a:ext cx="91440" cy="91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E088814-5B26-45F7-BA92-D18EFA002F46}"/>
              </a:ext>
            </a:extLst>
          </p:cNvPr>
          <p:cNvSpPr/>
          <p:nvPr/>
        </p:nvSpPr>
        <p:spPr>
          <a:xfrm>
            <a:off x="6923445" y="2847530"/>
            <a:ext cx="91440" cy="9144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36A122E-7D48-42BE-8A36-EAC573D303D5}"/>
              </a:ext>
            </a:extLst>
          </p:cNvPr>
          <p:cNvSpPr/>
          <p:nvPr/>
        </p:nvSpPr>
        <p:spPr>
          <a:xfrm>
            <a:off x="7701549" y="2847530"/>
            <a:ext cx="91440" cy="9144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11533A0-B728-4B64-816F-43C8C5508F16}"/>
              </a:ext>
            </a:extLst>
          </p:cNvPr>
          <p:cNvSpPr/>
          <p:nvPr/>
        </p:nvSpPr>
        <p:spPr>
          <a:xfrm>
            <a:off x="8746400" y="2847530"/>
            <a:ext cx="91440" cy="914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15DF2B-4AAE-4A22-AA8A-C2893DDC15BA}"/>
              </a:ext>
            </a:extLst>
          </p:cNvPr>
          <p:cNvSpPr txBox="1"/>
          <p:nvPr/>
        </p:nvSpPr>
        <p:spPr>
          <a:xfrm>
            <a:off x="2061867" y="36574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4EB1BD9-9FE3-4191-8453-A11C3D3C4E9F}"/>
              </a:ext>
            </a:extLst>
          </p:cNvPr>
          <p:cNvSpPr txBox="1"/>
          <p:nvPr/>
        </p:nvSpPr>
        <p:spPr>
          <a:xfrm>
            <a:off x="5322844" y="36174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7E2F741-7CE4-4CB3-B0A0-077D44F57354}"/>
              </a:ext>
            </a:extLst>
          </p:cNvPr>
          <p:cNvSpPr txBox="1"/>
          <p:nvPr/>
        </p:nvSpPr>
        <p:spPr>
          <a:xfrm>
            <a:off x="2030769" y="303058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B5BEADE-08F2-4E2B-83D2-484EB942071C}"/>
              </a:ext>
            </a:extLst>
          </p:cNvPr>
          <p:cNvSpPr txBox="1"/>
          <p:nvPr/>
        </p:nvSpPr>
        <p:spPr>
          <a:xfrm>
            <a:off x="6666042" y="303816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445E7F6-1B78-446B-B171-55FEA53655FC}"/>
              </a:ext>
            </a:extLst>
          </p:cNvPr>
          <p:cNvSpPr txBox="1"/>
          <p:nvPr/>
        </p:nvSpPr>
        <p:spPr>
          <a:xfrm>
            <a:off x="10130217" y="6514750"/>
            <a:ext cx="2111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S10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C0191CF-DFF6-4CE5-8082-259E03A3345B}"/>
              </a:ext>
            </a:extLst>
          </p:cNvPr>
          <p:cNvCxnSpPr>
            <a:cxnSpLocks/>
          </p:cNvCxnSpPr>
          <p:nvPr/>
        </p:nvCxnSpPr>
        <p:spPr>
          <a:xfrm flipH="1" flipV="1">
            <a:off x="3746466" y="493199"/>
            <a:ext cx="0" cy="219456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54E2EBF-4118-42E1-81B7-6D511DD33323}"/>
              </a:ext>
            </a:extLst>
          </p:cNvPr>
          <p:cNvCxnSpPr>
            <a:cxnSpLocks/>
          </p:cNvCxnSpPr>
          <p:nvPr/>
        </p:nvCxnSpPr>
        <p:spPr>
          <a:xfrm flipH="1" flipV="1">
            <a:off x="3983924" y="493199"/>
            <a:ext cx="0" cy="219456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D74B450-A7BE-415B-AB4C-F454AE4F0B53}"/>
              </a:ext>
            </a:extLst>
          </p:cNvPr>
          <p:cNvCxnSpPr>
            <a:cxnSpLocks/>
          </p:cNvCxnSpPr>
          <p:nvPr/>
        </p:nvCxnSpPr>
        <p:spPr>
          <a:xfrm flipH="1" flipV="1">
            <a:off x="8216712" y="3351738"/>
            <a:ext cx="0" cy="246888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60A919D-1263-4DD9-97E9-BB8F7223830F}"/>
              </a:ext>
            </a:extLst>
          </p:cNvPr>
          <p:cNvCxnSpPr/>
          <p:nvPr/>
        </p:nvCxnSpPr>
        <p:spPr>
          <a:xfrm>
            <a:off x="7122607" y="4317542"/>
            <a:ext cx="260604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F4445A31-D2ED-4842-AB5B-52D59F9EE0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211" y="3347381"/>
            <a:ext cx="4096660" cy="2415529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45934F57-FBDA-4A7D-A7D7-D15A62A101AC}"/>
              </a:ext>
            </a:extLst>
          </p:cNvPr>
          <p:cNvSpPr txBox="1"/>
          <p:nvPr/>
        </p:nvSpPr>
        <p:spPr>
          <a:xfrm>
            <a:off x="2251663" y="4370734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0900416-8B8C-41D6-97D3-C5637386FA45}"/>
              </a:ext>
            </a:extLst>
          </p:cNvPr>
          <p:cNvSpPr txBox="1"/>
          <p:nvPr/>
        </p:nvSpPr>
        <p:spPr>
          <a:xfrm>
            <a:off x="2251663" y="4955585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266F092-5FBA-48AE-A32B-46AAF1330926}"/>
              </a:ext>
            </a:extLst>
          </p:cNvPr>
          <p:cNvSpPr txBox="1"/>
          <p:nvPr/>
        </p:nvSpPr>
        <p:spPr>
          <a:xfrm>
            <a:off x="2858025" y="344470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8FF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0E6B505-281B-45FF-BEFC-459D8EBE0B57}"/>
              </a:ext>
            </a:extLst>
          </p:cNvPr>
          <p:cNvSpPr txBox="1"/>
          <p:nvPr/>
        </p:nvSpPr>
        <p:spPr>
          <a:xfrm>
            <a:off x="4211578" y="344470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BEBEB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F0DD27B-F5E4-463E-AEDC-BF53E3A144E7}"/>
              </a:ext>
            </a:extLst>
          </p:cNvPr>
          <p:cNvSpPr txBox="1"/>
          <p:nvPr/>
        </p:nvSpPr>
        <p:spPr>
          <a:xfrm>
            <a:off x="5370406" y="344470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63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149D9E-691E-4106-9C68-21CAB457D0EE}"/>
              </a:ext>
            </a:extLst>
          </p:cNvPr>
          <p:cNvSpPr txBox="1"/>
          <p:nvPr/>
        </p:nvSpPr>
        <p:spPr>
          <a:xfrm>
            <a:off x="5806888" y="2563498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</a:p>
        </p:txBody>
      </p:sp>
    </p:spTree>
    <p:extLst>
      <p:ext uri="{BB962C8B-B14F-4D97-AF65-F5344CB8AC3E}">
        <p14:creationId xmlns:p14="http://schemas.microsoft.com/office/powerpoint/2010/main" val="3610571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A744D0-1ED9-4074-8F40-0F1519328160}"/>
              </a:ext>
            </a:extLst>
          </p:cNvPr>
          <p:cNvSpPr/>
          <p:nvPr/>
        </p:nvSpPr>
        <p:spPr>
          <a:xfrm>
            <a:off x="4798983" y="1179417"/>
            <a:ext cx="2560320" cy="523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Total on 850k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866,091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717BA3-A9C8-428A-A36B-E2DEFF78C8F3}"/>
              </a:ext>
            </a:extLst>
          </p:cNvPr>
          <p:cNvSpPr/>
          <p:nvPr/>
        </p:nvSpPr>
        <p:spPr>
          <a:xfrm>
            <a:off x="7808634" y="2187620"/>
            <a:ext cx="2560320" cy="5232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Hyper w/ HCV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78,464 (9.1%)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3B7697-BF3D-4EE8-B8C4-B81043844C6B}"/>
              </a:ext>
            </a:extLst>
          </p:cNvPr>
          <p:cNvSpPr/>
          <p:nvPr/>
        </p:nvSpPr>
        <p:spPr>
          <a:xfrm>
            <a:off x="6213841" y="3167387"/>
            <a:ext cx="2560320" cy="52322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Hypo w/ 5-azadC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36,606 (46.7%)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5E1FC2-6DDC-4997-9DEC-813F0C4CD061}"/>
              </a:ext>
            </a:extLst>
          </p:cNvPr>
          <p:cNvSpPr/>
          <p:nvPr/>
        </p:nvSpPr>
        <p:spPr>
          <a:xfrm>
            <a:off x="9325582" y="3167390"/>
            <a:ext cx="2560320" cy="52322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Hypo w/ IFN: 5,239 (6.7%)</a:t>
            </a:r>
          </a:p>
          <a:p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 w/ DAA: 11,376 (14.5%)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D61E53-58DB-482C-B852-64A6D664E58F}"/>
              </a:ext>
            </a:extLst>
          </p:cNvPr>
          <p:cNvSpPr/>
          <p:nvPr/>
        </p:nvSpPr>
        <p:spPr>
          <a:xfrm>
            <a:off x="7808634" y="4227361"/>
            <a:ext cx="2560320" cy="52322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Hypo w/ IFN and 5-azadC: 3,747 (71.5%)</a:t>
            </a:r>
          </a:p>
          <a:p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 w/ DAA and 5-azadC: 3,853 (33.9%)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4C543F2D-E7A0-44DF-BAC8-BACAD20A8A87}"/>
              </a:ext>
            </a:extLst>
          </p:cNvPr>
          <p:cNvSpPr/>
          <p:nvPr/>
        </p:nvSpPr>
        <p:spPr>
          <a:xfrm rot="19237537">
            <a:off x="7495755" y="1791465"/>
            <a:ext cx="185630" cy="4193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CDC68ABE-FD77-4096-883A-D6DA1591B3A2}"/>
              </a:ext>
            </a:extLst>
          </p:cNvPr>
          <p:cNvSpPr/>
          <p:nvPr/>
        </p:nvSpPr>
        <p:spPr>
          <a:xfrm rot="19237537">
            <a:off x="10190086" y="2755532"/>
            <a:ext cx="185630" cy="4193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B36DCAC3-F754-4DEA-823A-9AE52F732AA2}"/>
              </a:ext>
            </a:extLst>
          </p:cNvPr>
          <p:cNvSpPr/>
          <p:nvPr/>
        </p:nvSpPr>
        <p:spPr>
          <a:xfrm rot="2392696">
            <a:off x="8009655" y="2737974"/>
            <a:ext cx="185630" cy="4193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56FFA3B6-12AD-490C-A1A9-5A7264BF5520}"/>
              </a:ext>
            </a:extLst>
          </p:cNvPr>
          <p:cNvSpPr/>
          <p:nvPr/>
        </p:nvSpPr>
        <p:spPr>
          <a:xfrm rot="2392696">
            <a:off x="10276139" y="3790501"/>
            <a:ext cx="185630" cy="4193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555B638D-0B85-42F3-AB93-BC9C768DA8FE}"/>
              </a:ext>
            </a:extLst>
          </p:cNvPr>
          <p:cNvSpPr/>
          <p:nvPr/>
        </p:nvSpPr>
        <p:spPr>
          <a:xfrm rot="19237537">
            <a:off x="8010556" y="3822024"/>
            <a:ext cx="185630" cy="4193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06B7019-3076-4A19-A3A0-271E8A3C73A3}"/>
              </a:ext>
            </a:extLst>
          </p:cNvPr>
          <p:cNvSpPr/>
          <p:nvPr/>
        </p:nvSpPr>
        <p:spPr>
          <a:xfrm>
            <a:off x="1818587" y="2222135"/>
            <a:ext cx="2560320" cy="52322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Hypo w/ HCV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238,727 (27.6%)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D9BB9E-EDF4-4D1C-81B3-6B9F43496503}"/>
              </a:ext>
            </a:extLst>
          </p:cNvPr>
          <p:cNvSpPr/>
          <p:nvPr/>
        </p:nvSpPr>
        <p:spPr>
          <a:xfrm>
            <a:off x="3380780" y="3172544"/>
            <a:ext cx="2560320" cy="523220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Hyper w/ IFN 3,097 (1.3%)</a:t>
            </a:r>
          </a:p>
          <a:p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 w/ DAA 1,069 (0.4%)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4F542CF-FC2B-48BB-B010-0860F535985C}"/>
              </a:ext>
            </a:extLst>
          </p:cNvPr>
          <p:cNvSpPr/>
          <p:nvPr/>
        </p:nvSpPr>
        <p:spPr>
          <a:xfrm>
            <a:off x="269038" y="3172544"/>
            <a:ext cx="2560320" cy="523220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Hyper w/ 5-azadC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33,915 (14.2%)</a:t>
            </a: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2D5A6380-C5C3-4FBB-9B32-BF7480CBBD57}"/>
              </a:ext>
            </a:extLst>
          </p:cNvPr>
          <p:cNvSpPr/>
          <p:nvPr/>
        </p:nvSpPr>
        <p:spPr>
          <a:xfrm rot="19237537">
            <a:off x="3843891" y="2780596"/>
            <a:ext cx="185630" cy="41938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A8DCB23D-4287-4BB0-B525-EBB60F23AE6D}"/>
              </a:ext>
            </a:extLst>
          </p:cNvPr>
          <p:cNvSpPr/>
          <p:nvPr/>
        </p:nvSpPr>
        <p:spPr>
          <a:xfrm rot="2392696">
            <a:off x="2045171" y="2789740"/>
            <a:ext cx="185630" cy="41938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7AD2C6B-C793-41BF-B0C6-80FA24ACFA71}"/>
              </a:ext>
            </a:extLst>
          </p:cNvPr>
          <p:cNvSpPr/>
          <p:nvPr/>
        </p:nvSpPr>
        <p:spPr>
          <a:xfrm>
            <a:off x="1818587" y="4202310"/>
            <a:ext cx="2560320" cy="523220"/>
          </a:xfrm>
          <a:prstGeom prst="rect">
            <a:avLst/>
          </a:prstGeom>
          <a:solidFill>
            <a:srgbClr val="00B05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Hypo w/ IFN and 5-azadC 1,009 (33.6%)</a:t>
            </a:r>
          </a:p>
          <a:p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 w/ DAA and 5-azadC 216 (20.2%)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9D354F7A-ACF6-4866-8F4B-F0B7AB134839}"/>
              </a:ext>
            </a:extLst>
          </p:cNvPr>
          <p:cNvSpPr/>
          <p:nvPr/>
        </p:nvSpPr>
        <p:spPr>
          <a:xfrm rot="2392696">
            <a:off x="3839283" y="3788921"/>
            <a:ext cx="185630" cy="41938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848BE668-45AE-4750-A20B-7B1F9AD88E32}"/>
              </a:ext>
            </a:extLst>
          </p:cNvPr>
          <p:cNvSpPr/>
          <p:nvPr/>
        </p:nvSpPr>
        <p:spPr>
          <a:xfrm rot="19237537">
            <a:off x="2044271" y="3780555"/>
            <a:ext cx="185630" cy="41938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2E52BE88-4728-4834-9B8C-94CEB61FCFFC}"/>
              </a:ext>
            </a:extLst>
          </p:cNvPr>
          <p:cNvSpPr/>
          <p:nvPr/>
        </p:nvSpPr>
        <p:spPr>
          <a:xfrm rot="2392696">
            <a:off x="4500495" y="1770810"/>
            <a:ext cx="185630" cy="4193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E84960-8E7B-441E-A1FE-78A3E7858553}"/>
              </a:ext>
            </a:extLst>
          </p:cNvPr>
          <p:cNvSpPr txBox="1"/>
          <p:nvPr/>
        </p:nvSpPr>
        <p:spPr>
          <a:xfrm>
            <a:off x="10130217" y="6514750"/>
            <a:ext cx="2111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S11</a:t>
            </a:r>
          </a:p>
        </p:txBody>
      </p:sp>
    </p:spTree>
    <p:extLst>
      <p:ext uri="{BB962C8B-B14F-4D97-AF65-F5344CB8AC3E}">
        <p14:creationId xmlns:p14="http://schemas.microsoft.com/office/powerpoint/2010/main" val="259832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9DC0756-F539-49BF-BE68-0F8D8F82A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250" y="1774734"/>
            <a:ext cx="2880796" cy="24414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C10FF04-40BE-4FCA-BFB5-9CF4A3C14C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148" t="4659" b="11343"/>
          <a:stretch/>
        </p:blipFill>
        <p:spPr>
          <a:xfrm>
            <a:off x="2474472" y="1699573"/>
            <a:ext cx="3447280" cy="25111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875C12-5F5A-44FC-B012-9174A97CA487}"/>
              </a:ext>
            </a:extLst>
          </p:cNvPr>
          <p:cNvSpPr txBox="1"/>
          <p:nvPr/>
        </p:nvSpPr>
        <p:spPr>
          <a:xfrm>
            <a:off x="2546608" y="183586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693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5427BD-2B52-4FD7-909F-A55DE9AFCF13}"/>
              </a:ext>
            </a:extLst>
          </p:cNvPr>
          <p:cNvSpPr txBox="1"/>
          <p:nvPr/>
        </p:nvSpPr>
        <p:spPr>
          <a:xfrm rot="16200000">
            <a:off x="1819292" y="2925812"/>
            <a:ext cx="8146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IFN vs Parent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C9B485-4AE3-4192-8F01-D1FDF1BF1E85}"/>
              </a:ext>
            </a:extLst>
          </p:cNvPr>
          <p:cNvSpPr txBox="1"/>
          <p:nvPr/>
        </p:nvSpPr>
        <p:spPr>
          <a:xfrm>
            <a:off x="3270914" y="4341861"/>
            <a:ext cx="865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vs Parent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BA27B6-1574-4C29-942D-A7CED7C731B7}"/>
              </a:ext>
            </a:extLst>
          </p:cNvPr>
          <p:cNvSpPr txBox="1"/>
          <p:nvPr/>
        </p:nvSpPr>
        <p:spPr>
          <a:xfrm>
            <a:off x="2217672" y="2112723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2A4BE6-1F2C-4BCF-B353-4CB43921FD77}"/>
              </a:ext>
            </a:extLst>
          </p:cNvPr>
          <p:cNvSpPr txBox="1"/>
          <p:nvPr/>
        </p:nvSpPr>
        <p:spPr>
          <a:xfrm>
            <a:off x="2184008" y="3727514"/>
            <a:ext cx="36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1F5F5A-D1FB-4ABC-8801-90A162D851A1}"/>
              </a:ext>
            </a:extLst>
          </p:cNvPr>
          <p:cNvSpPr txBox="1"/>
          <p:nvPr/>
        </p:nvSpPr>
        <p:spPr>
          <a:xfrm>
            <a:off x="2304234" y="2929103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EDFC62-92B1-4E24-B281-86AD4EFC6AE2}"/>
              </a:ext>
            </a:extLst>
          </p:cNvPr>
          <p:cNvSpPr txBox="1"/>
          <p:nvPr/>
        </p:nvSpPr>
        <p:spPr>
          <a:xfrm>
            <a:off x="3577187" y="4210766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5531EC-EB0A-4D24-9E5D-2145BD5A4239}"/>
              </a:ext>
            </a:extLst>
          </p:cNvPr>
          <p:cNvSpPr txBox="1"/>
          <p:nvPr/>
        </p:nvSpPr>
        <p:spPr>
          <a:xfrm>
            <a:off x="4125746" y="4210766"/>
            <a:ext cx="36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850E12-8549-48BE-ACC5-F4C76F0DD9B5}"/>
              </a:ext>
            </a:extLst>
          </p:cNvPr>
          <p:cNvSpPr txBox="1"/>
          <p:nvPr/>
        </p:nvSpPr>
        <p:spPr>
          <a:xfrm>
            <a:off x="2909494" y="4210766"/>
            <a:ext cx="362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-0.5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A40010-7CED-4DC2-A910-8E75C2A95F5A}"/>
              </a:ext>
            </a:extLst>
          </p:cNvPr>
          <p:cNvSpPr txBox="1"/>
          <p:nvPr/>
        </p:nvSpPr>
        <p:spPr>
          <a:xfrm>
            <a:off x="4458066" y="1823755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2,938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A09E6C-B54B-46AA-9325-237418006F9D}"/>
              </a:ext>
            </a:extLst>
          </p:cNvPr>
          <p:cNvSpPr txBox="1"/>
          <p:nvPr/>
        </p:nvSpPr>
        <p:spPr>
          <a:xfrm>
            <a:off x="2510203" y="3955157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10,258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51FBAC-493D-4879-87CE-B389234847ED}"/>
              </a:ext>
            </a:extLst>
          </p:cNvPr>
          <p:cNvSpPr txBox="1"/>
          <p:nvPr/>
        </p:nvSpPr>
        <p:spPr>
          <a:xfrm>
            <a:off x="4400357" y="3932564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1,508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1BEB158-5CFB-45A2-9935-3CCF105854A9}"/>
              </a:ext>
            </a:extLst>
          </p:cNvPr>
          <p:cNvSpPr txBox="1"/>
          <p:nvPr/>
        </p:nvSpPr>
        <p:spPr>
          <a:xfrm>
            <a:off x="2010469" y="150785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206281-D9E0-40D1-B705-13889EDC6470}"/>
              </a:ext>
            </a:extLst>
          </p:cNvPr>
          <p:cNvSpPr txBox="1"/>
          <p:nvPr/>
        </p:nvSpPr>
        <p:spPr>
          <a:xfrm>
            <a:off x="6022417" y="145878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BFF280-2817-4036-B05D-1CB2F7F86EBC}"/>
              </a:ext>
            </a:extLst>
          </p:cNvPr>
          <p:cNvSpPr txBox="1"/>
          <p:nvPr/>
        </p:nvSpPr>
        <p:spPr>
          <a:xfrm>
            <a:off x="10130217" y="6514750"/>
            <a:ext cx="2111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S12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57F2CDD-099D-4CEF-8030-AD9E9ECFFE1C}"/>
              </a:ext>
            </a:extLst>
          </p:cNvPr>
          <p:cNvCxnSpPr>
            <a:cxnSpLocks/>
          </p:cNvCxnSpPr>
          <p:nvPr/>
        </p:nvCxnSpPr>
        <p:spPr>
          <a:xfrm>
            <a:off x="2514250" y="2834685"/>
            <a:ext cx="237744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4DF2909-F748-4AA9-840E-01F431148546}"/>
              </a:ext>
            </a:extLst>
          </p:cNvPr>
          <p:cNvCxnSpPr/>
          <p:nvPr/>
        </p:nvCxnSpPr>
        <p:spPr>
          <a:xfrm>
            <a:off x="2514250" y="3196665"/>
            <a:ext cx="237744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47A9A5B-0704-4CBC-AC37-876E576C8CEF}"/>
              </a:ext>
            </a:extLst>
          </p:cNvPr>
          <p:cNvCxnSpPr>
            <a:cxnSpLocks/>
          </p:cNvCxnSpPr>
          <p:nvPr/>
        </p:nvCxnSpPr>
        <p:spPr>
          <a:xfrm flipH="1" flipV="1">
            <a:off x="3581691" y="1799677"/>
            <a:ext cx="0" cy="237744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CC2C491-A3B3-4157-AA7E-CAE92840A02F}"/>
              </a:ext>
            </a:extLst>
          </p:cNvPr>
          <p:cNvCxnSpPr>
            <a:cxnSpLocks/>
          </p:cNvCxnSpPr>
          <p:nvPr/>
        </p:nvCxnSpPr>
        <p:spPr>
          <a:xfrm flipH="1" flipV="1">
            <a:off x="3809317" y="1799677"/>
            <a:ext cx="0" cy="237744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DFC4203-D4FA-4441-8896-664F2FD84870}"/>
              </a:ext>
            </a:extLst>
          </p:cNvPr>
          <p:cNvCxnSpPr>
            <a:cxnSpLocks/>
          </p:cNvCxnSpPr>
          <p:nvPr/>
        </p:nvCxnSpPr>
        <p:spPr>
          <a:xfrm>
            <a:off x="6332277" y="2830783"/>
            <a:ext cx="237744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2E8E50E-91B7-4284-BD2E-AF577558394C}"/>
              </a:ext>
            </a:extLst>
          </p:cNvPr>
          <p:cNvCxnSpPr/>
          <p:nvPr/>
        </p:nvCxnSpPr>
        <p:spPr>
          <a:xfrm>
            <a:off x="6332277" y="3097174"/>
            <a:ext cx="237744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CC8FF7A-E350-497C-8FE2-C4054ADA6343}"/>
              </a:ext>
            </a:extLst>
          </p:cNvPr>
          <p:cNvCxnSpPr>
            <a:cxnSpLocks/>
          </p:cNvCxnSpPr>
          <p:nvPr/>
        </p:nvCxnSpPr>
        <p:spPr>
          <a:xfrm flipH="1" flipV="1">
            <a:off x="7362195" y="1770568"/>
            <a:ext cx="0" cy="237744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1D43125-FCFC-44C3-8D34-B92B7E636C81}"/>
              </a:ext>
            </a:extLst>
          </p:cNvPr>
          <p:cNvCxnSpPr>
            <a:cxnSpLocks/>
          </p:cNvCxnSpPr>
          <p:nvPr/>
        </p:nvCxnSpPr>
        <p:spPr>
          <a:xfrm flipH="1" flipV="1">
            <a:off x="7638982" y="1793161"/>
            <a:ext cx="0" cy="237744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86402CE-FFBA-410D-91A9-D07F8EB8C426}"/>
              </a:ext>
            </a:extLst>
          </p:cNvPr>
          <p:cNvSpPr txBox="1"/>
          <p:nvPr/>
        </p:nvSpPr>
        <p:spPr>
          <a:xfrm>
            <a:off x="6009412" y="2089994"/>
            <a:ext cx="328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43B81C-11A9-4FDB-BEBE-7ABF1D27E85B}"/>
              </a:ext>
            </a:extLst>
          </p:cNvPr>
          <p:cNvSpPr txBox="1"/>
          <p:nvPr/>
        </p:nvSpPr>
        <p:spPr>
          <a:xfrm>
            <a:off x="5937457" y="3644973"/>
            <a:ext cx="36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88EBAD9-2889-46FD-854C-94A1AFF78EBB}"/>
              </a:ext>
            </a:extLst>
          </p:cNvPr>
          <p:cNvSpPr txBox="1"/>
          <p:nvPr/>
        </p:nvSpPr>
        <p:spPr>
          <a:xfrm>
            <a:off x="6057683" y="2855805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8D6DE30-967A-42FB-B5C3-43CACB7792D5}"/>
              </a:ext>
            </a:extLst>
          </p:cNvPr>
          <p:cNvSpPr txBox="1"/>
          <p:nvPr/>
        </p:nvSpPr>
        <p:spPr>
          <a:xfrm>
            <a:off x="7380146" y="4210766"/>
            <a:ext cx="242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2FF2D5E-40BF-462B-880F-7B55DEB70AA2}"/>
              </a:ext>
            </a:extLst>
          </p:cNvPr>
          <p:cNvSpPr txBox="1"/>
          <p:nvPr/>
        </p:nvSpPr>
        <p:spPr>
          <a:xfrm>
            <a:off x="8092088" y="4210766"/>
            <a:ext cx="36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5EEFA0-348C-49C2-A5DA-8F5485915234}"/>
              </a:ext>
            </a:extLst>
          </p:cNvPr>
          <p:cNvSpPr txBox="1"/>
          <p:nvPr/>
        </p:nvSpPr>
        <p:spPr>
          <a:xfrm>
            <a:off x="6525214" y="4210766"/>
            <a:ext cx="362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B042701-11BA-46BF-BE0D-746FB8E8B5CB}"/>
              </a:ext>
            </a:extLst>
          </p:cNvPr>
          <p:cNvSpPr txBox="1"/>
          <p:nvPr/>
        </p:nvSpPr>
        <p:spPr>
          <a:xfrm rot="16200000">
            <a:off x="5415819" y="2902439"/>
            <a:ext cx="9717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 vs HCV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56849A7-9C1F-492F-8F2D-E50CFA952DF7}"/>
              </a:ext>
            </a:extLst>
          </p:cNvPr>
          <p:cNvSpPr txBox="1"/>
          <p:nvPr/>
        </p:nvSpPr>
        <p:spPr>
          <a:xfrm>
            <a:off x="7069210" y="4341861"/>
            <a:ext cx="865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vs Parent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A7ECF7-D8E3-4632-A738-F5DC291E81B6}"/>
              </a:ext>
            </a:extLst>
          </p:cNvPr>
          <p:cNvSpPr txBox="1"/>
          <p:nvPr/>
        </p:nvSpPr>
        <p:spPr>
          <a:xfrm>
            <a:off x="3342347" y="1474169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Methylation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47F794-012B-4EC6-BA05-8988B1C3C345}"/>
              </a:ext>
            </a:extLst>
          </p:cNvPr>
          <p:cNvSpPr txBox="1"/>
          <p:nvPr/>
        </p:nvSpPr>
        <p:spPr>
          <a:xfrm>
            <a:off x="7145306" y="1480187"/>
            <a:ext cx="6944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</a:p>
        </p:txBody>
      </p:sp>
    </p:spTree>
    <p:extLst>
      <p:ext uri="{BB962C8B-B14F-4D97-AF65-F5344CB8AC3E}">
        <p14:creationId xmlns:p14="http://schemas.microsoft.com/office/powerpoint/2010/main" val="1308191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A80C1794-C64C-4D3D-9AA8-AB06538077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9" t="5548" r="27347"/>
          <a:stretch/>
        </p:blipFill>
        <p:spPr>
          <a:xfrm>
            <a:off x="6427949" y="2243007"/>
            <a:ext cx="2264027" cy="26485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EE48CE-5FC1-456E-A444-46FBADE5671E}"/>
              </a:ext>
            </a:extLst>
          </p:cNvPr>
          <p:cNvSpPr txBox="1"/>
          <p:nvPr/>
        </p:nvSpPr>
        <p:spPr>
          <a:xfrm>
            <a:off x="10130217" y="6514750"/>
            <a:ext cx="2111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S13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B72E3F3C-B7D9-46CE-B8F8-E7BC87257F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6595522"/>
              </p:ext>
            </p:extLst>
          </p:nvPr>
        </p:nvGraphicFramePr>
        <p:xfrm>
          <a:off x="652448" y="2335936"/>
          <a:ext cx="2823099" cy="2186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37D33C2-B377-44EC-8925-2E0A93828CD0}"/>
              </a:ext>
            </a:extLst>
          </p:cNvPr>
          <p:cNvSpPr txBox="1"/>
          <p:nvPr/>
        </p:nvSpPr>
        <p:spPr>
          <a:xfrm rot="16200000">
            <a:off x="1200057" y="4548203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FDD394-5C40-4D55-8A2F-77E706341746}"/>
              </a:ext>
            </a:extLst>
          </p:cNvPr>
          <p:cNvSpPr txBox="1"/>
          <p:nvPr/>
        </p:nvSpPr>
        <p:spPr>
          <a:xfrm rot="16200000">
            <a:off x="1775267" y="4504121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19E579-ADD6-45D9-B351-B78325F41695}"/>
              </a:ext>
            </a:extLst>
          </p:cNvPr>
          <p:cNvSpPr txBox="1"/>
          <p:nvPr/>
        </p:nvSpPr>
        <p:spPr>
          <a:xfrm rot="16200000">
            <a:off x="2209413" y="4601103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3FF1FA-8323-41F5-88E6-700341D1F842}"/>
              </a:ext>
            </a:extLst>
          </p:cNvPr>
          <p:cNvSpPr txBox="1"/>
          <p:nvPr/>
        </p:nvSpPr>
        <p:spPr>
          <a:xfrm rot="16200000">
            <a:off x="2717298" y="4624346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6A9B49-A473-4F69-BCE6-ADCC8580194E}"/>
              </a:ext>
            </a:extLst>
          </p:cNvPr>
          <p:cNvSpPr txBox="1"/>
          <p:nvPr/>
        </p:nvSpPr>
        <p:spPr>
          <a:xfrm>
            <a:off x="1804948" y="2120491"/>
            <a:ext cx="6944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1CCF69E-5428-4933-9F05-4DBCAD551D03}"/>
              </a:ext>
            </a:extLst>
          </p:cNvPr>
          <p:cNvSpPr/>
          <p:nvPr/>
        </p:nvSpPr>
        <p:spPr>
          <a:xfrm>
            <a:off x="1713032" y="2182493"/>
            <a:ext cx="91440" cy="91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57D478E-FCE1-4779-81FC-40805A42E0AF}"/>
              </a:ext>
            </a:extLst>
          </p:cNvPr>
          <p:cNvSpPr txBox="1"/>
          <p:nvPr/>
        </p:nvSpPr>
        <p:spPr>
          <a:xfrm>
            <a:off x="785614" y="212021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45939F-943B-43CA-9428-D1048CF7A7AC}"/>
              </a:ext>
            </a:extLst>
          </p:cNvPr>
          <p:cNvSpPr txBox="1"/>
          <p:nvPr/>
        </p:nvSpPr>
        <p:spPr>
          <a:xfrm>
            <a:off x="3460827" y="2089683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BB5048E-5B44-4950-844E-9F6E8F6D8001}"/>
              </a:ext>
            </a:extLst>
          </p:cNvPr>
          <p:cNvSpPr txBox="1"/>
          <p:nvPr/>
        </p:nvSpPr>
        <p:spPr>
          <a:xfrm>
            <a:off x="6408896" y="210400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E44D73-E9AB-4E7F-8177-C5255C5BFCE1}"/>
              </a:ext>
            </a:extLst>
          </p:cNvPr>
          <p:cNvSpPr txBox="1"/>
          <p:nvPr/>
        </p:nvSpPr>
        <p:spPr>
          <a:xfrm>
            <a:off x="9021140" y="467615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2A4ECCD-D3A7-4B25-9789-9B7AB84E486F}"/>
              </a:ext>
            </a:extLst>
          </p:cNvPr>
          <p:cNvSpPr txBox="1"/>
          <p:nvPr/>
        </p:nvSpPr>
        <p:spPr>
          <a:xfrm>
            <a:off x="10879610" y="4667273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3,500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2E0B0E-E2B7-434B-92B0-7565B61B9EE0}"/>
              </a:ext>
            </a:extLst>
          </p:cNvPr>
          <p:cNvSpPr txBox="1"/>
          <p:nvPr/>
        </p:nvSpPr>
        <p:spPr>
          <a:xfrm>
            <a:off x="9710394" y="4685360"/>
            <a:ext cx="9733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Survival (in days)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77F5CB-7700-487F-AFF6-2C9B59525138}"/>
              </a:ext>
            </a:extLst>
          </p:cNvPr>
          <p:cNvSpPr txBox="1"/>
          <p:nvPr/>
        </p:nvSpPr>
        <p:spPr>
          <a:xfrm>
            <a:off x="8789913" y="208944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5417BF-C40A-4BD3-97B5-E1118606B289}"/>
              </a:ext>
            </a:extLst>
          </p:cNvPr>
          <p:cNvSpPr txBox="1"/>
          <p:nvPr/>
        </p:nvSpPr>
        <p:spPr>
          <a:xfrm>
            <a:off x="8858083" y="228162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DA50CC-E516-4033-943C-E138E9101E66}"/>
              </a:ext>
            </a:extLst>
          </p:cNvPr>
          <p:cNvSpPr txBox="1"/>
          <p:nvPr/>
        </p:nvSpPr>
        <p:spPr>
          <a:xfrm>
            <a:off x="8924669" y="441977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6B4C78-F36B-40A3-BB47-F327A63E9D04}"/>
              </a:ext>
            </a:extLst>
          </p:cNvPr>
          <p:cNvSpPr txBox="1"/>
          <p:nvPr/>
        </p:nvSpPr>
        <p:spPr>
          <a:xfrm rot="16200000">
            <a:off x="8609763" y="3397741"/>
            <a:ext cx="7809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Percent alive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A6FA8AB6-2979-45E0-A87D-489010FAE8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327" y="2375770"/>
            <a:ext cx="2060448" cy="2301240"/>
          </a:xfrm>
          <a:prstGeom prst="rect">
            <a:avLst/>
          </a:prstGeom>
        </p:spPr>
      </p:pic>
      <p:graphicFrame>
        <p:nvGraphicFramePr>
          <p:cNvPr id="42" name="Chart 41">
            <a:extLst>
              <a:ext uri="{FF2B5EF4-FFF2-40B4-BE49-F238E27FC236}">
                <a16:creationId xmlns:a16="http://schemas.microsoft.com/office/drawing/2014/main" id="{75A80C37-CC11-4A15-8C6B-3AAD329FEB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37631"/>
              </p:ext>
            </p:extLst>
          </p:nvPr>
        </p:nvGraphicFramePr>
        <p:xfrm>
          <a:off x="3358391" y="2173504"/>
          <a:ext cx="30164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02495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E79F387-8CF5-488B-8F41-66151E40C934}"/>
              </a:ext>
            </a:extLst>
          </p:cNvPr>
          <p:cNvSpPr txBox="1"/>
          <p:nvPr/>
        </p:nvSpPr>
        <p:spPr>
          <a:xfrm>
            <a:off x="10130217" y="6514750"/>
            <a:ext cx="2146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Table S2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9F78A1-F506-46D8-9334-B28424D4B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530" y="1413510"/>
            <a:ext cx="7520940" cy="403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63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60D944C-7B19-4D00-8095-1D94A85C16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34361"/>
              </p:ext>
            </p:extLst>
          </p:nvPr>
        </p:nvGraphicFramePr>
        <p:xfrm>
          <a:off x="701335" y="2405734"/>
          <a:ext cx="10679844" cy="1704628"/>
        </p:xfrm>
        <a:graphic>
          <a:graphicData uri="http://schemas.openxmlformats.org/drawingml/2006/table">
            <a:tbl>
              <a:tblPr/>
              <a:tblGrid>
                <a:gridCol w="743603">
                  <a:extLst>
                    <a:ext uri="{9D8B030D-6E8A-4147-A177-3AD203B41FA5}">
                      <a16:colId xmlns:a16="http://schemas.microsoft.com/office/drawing/2014/main" val="4209158749"/>
                    </a:ext>
                  </a:extLst>
                </a:gridCol>
                <a:gridCol w="743603">
                  <a:extLst>
                    <a:ext uri="{9D8B030D-6E8A-4147-A177-3AD203B41FA5}">
                      <a16:colId xmlns:a16="http://schemas.microsoft.com/office/drawing/2014/main" val="4137694475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610696272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4049883193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2958863631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3550196174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1999850623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1141068036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537922786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3143693223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2340511386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2856331118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843051173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205630412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691558708"/>
                    </a:ext>
                  </a:extLst>
                </a:gridCol>
                <a:gridCol w="656617">
                  <a:extLst>
                    <a:ext uri="{9D8B030D-6E8A-4147-A177-3AD203B41FA5}">
                      <a16:colId xmlns:a16="http://schemas.microsoft.com/office/drawing/2014/main" val="2679995804"/>
                    </a:ext>
                  </a:extLst>
                </a:gridCol>
              </a:tblGrid>
              <a:tr h="22308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 Hu1545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 Hu1545_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HCV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 Huh7.5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 Huh7.5_HCV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09410"/>
                  </a:ext>
                </a:extLst>
              </a:tr>
              <a:tr h="1646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Methylation change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HCV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IFN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DAA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HCV_IFN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HCV_DAA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HCV_IFN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HCV_DAA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HCV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IFN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DAA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HCV_IFN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HCV_DAA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HCV_IFN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HCV_DAA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5971069"/>
                  </a:ext>
                </a:extLst>
              </a:tr>
              <a:tr h="1646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&gt;0.05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83989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74113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E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61652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72988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82686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7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49314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4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27210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84934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58720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20294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81533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8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89640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0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68194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3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76732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C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926857"/>
                  </a:ext>
                </a:extLst>
              </a:tr>
              <a:tr h="1646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&lt;-0.05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278576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A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232108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38625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289035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272857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F0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65515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6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18883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177946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36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139222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5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61773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196635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25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143280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1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65054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6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25364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744157"/>
                  </a:ext>
                </a:extLst>
              </a:tr>
              <a:tr h="1646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&gt;0.1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44442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36833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6152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38272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44781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8040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2694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54117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12541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3222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51320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2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56650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19996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15327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340849"/>
                  </a:ext>
                </a:extLst>
              </a:tr>
              <a:tr h="1646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&lt;-0.1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210305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4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148411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D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4930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213957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434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206321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49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10302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2408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104921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3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42901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7934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97260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87423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2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12414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4344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080945"/>
                  </a:ext>
                </a:extLst>
              </a:tr>
              <a:tr h="1646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&gt;0.15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26834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18965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22130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27409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446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38267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35499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40813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C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6989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3911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580961"/>
                  </a:ext>
                </a:extLst>
              </a:tr>
              <a:tr h="1646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&lt;-0.15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161006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1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92139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E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160537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2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156023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6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438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71874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12838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1056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61145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61625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3311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1136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832236"/>
                  </a:ext>
                </a:extLst>
              </a:tr>
              <a:tr h="1646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&gt;0.2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15543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8850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12076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16003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26794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24265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28968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2615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833409"/>
                  </a:ext>
                </a:extLst>
              </a:tr>
              <a:tr h="1646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&lt;-0.2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118912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52043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2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145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117650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8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113754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B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50466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2877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39984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C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43437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1058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</a:t>
                      </a:r>
                    </a:p>
                  </a:txBody>
                  <a:tcPr marL="6873" marR="6873" marT="6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7441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A50CEE8-65AD-48F2-8396-84EC6DC9FD6D}"/>
              </a:ext>
            </a:extLst>
          </p:cNvPr>
          <p:cNvSpPr txBox="1"/>
          <p:nvPr/>
        </p:nvSpPr>
        <p:spPr>
          <a:xfrm>
            <a:off x="10130217" y="6514750"/>
            <a:ext cx="2146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Table S3</a:t>
            </a:r>
          </a:p>
        </p:txBody>
      </p:sp>
    </p:spTree>
    <p:extLst>
      <p:ext uri="{BB962C8B-B14F-4D97-AF65-F5344CB8AC3E}">
        <p14:creationId xmlns:p14="http://schemas.microsoft.com/office/powerpoint/2010/main" val="2975237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9693579" y="118177"/>
            <a:ext cx="2332707" cy="5929502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81155" y="60386"/>
            <a:ext cx="9444476" cy="5929502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F0D2450-D1D0-4494-8437-BD4F95557763}"/>
              </a:ext>
            </a:extLst>
          </p:cNvPr>
          <p:cNvSpPr/>
          <p:nvPr/>
        </p:nvSpPr>
        <p:spPr>
          <a:xfrm>
            <a:off x="452174" y="1066728"/>
            <a:ext cx="2093753" cy="908463"/>
          </a:xfrm>
          <a:prstGeom prst="roundRect">
            <a:avLst/>
          </a:prstGeom>
          <a:solidFill>
            <a:srgbClr val="00B05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Naïve immortalized hepatocyte cell line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Hu1545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FE7770F-11E3-4603-82A2-18BDDAA7B057}"/>
              </a:ext>
            </a:extLst>
          </p:cNvPr>
          <p:cNvSpPr/>
          <p:nvPr/>
        </p:nvSpPr>
        <p:spPr>
          <a:xfrm>
            <a:off x="405662" y="3183347"/>
            <a:ext cx="2093753" cy="908463"/>
          </a:xfrm>
          <a:prstGeom prst="roundRect">
            <a:avLst/>
          </a:prstGeom>
          <a:solidFill>
            <a:srgbClr val="00B05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HCV-exposed transformed hepatocyte cell line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Huh7.5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608238B-A8E9-4D46-9E10-DD5B6706FE3A}"/>
              </a:ext>
            </a:extLst>
          </p:cNvPr>
          <p:cNvSpPr/>
          <p:nvPr/>
        </p:nvSpPr>
        <p:spPr>
          <a:xfrm>
            <a:off x="2059235" y="2088003"/>
            <a:ext cx="2093753" cy="908463"/>
          </a:xfrm>
          <a:prstGeom prst="roundRect">
            <a:avLst/>
          </a:prstGeom>
          <a:solidFill>
            <a:srgbClr val="FFC0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Stable chronic replication of JFH-1 genotype 2a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E1E3C98-95BE-48A3-B995-D66965530F0C}"/>
              </a:ext>
            </a:extLst>
          </p:cNvPr>
          <p:cNvSpPr/>
          <p:nvPr/>
        </p:nvSpPr>
        <p:spPr>
          <a:xfrm>
            <a:off x="3762653" y="1051724"/>
            <a:ext cx="2093753" cy="908463"/>
          </a:xfrm>
          <a:prstGeom prst="roundRect">
            <a:avLst/>
          </a:prstGeom>
          <a:solidFill>
            <a:srgbClr val="00B05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Hu1545-HCV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120CC9-259F-496B-A883-9F80099D2673}"/>
              </a:ext>
            </a:extLst>
          </p:cNvPr>
          <p:cNvSpPr/>
          <p:nvPr/>
        </p:nvSpPr>
        <p:spPr>
          <a:xfrm>
            <a:off x="3761833" y="3082928"/>
            <a:ext cx="2093753" cy="908463"/>
          </a:xfrm>
          <a:prstGeom prst="roundRect">
            <a:avLst/>
          </a:prstGeom>
          <a:solidFill>
            <a:srgbClr val="00B05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Huh7.5-HCV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D4BDCE8-73AE-4EB0-819D-765EFF0E8AF5}"/>
              </a:ext>
            </a:extLst>
          </p:cNvPr>
          <p:cNvSpPr/>
          <p:nvPr/>
        </p:nvSpPr>
        <p:spPr>
          <a:xfrm>
            <a:off x="5431941" y="2081028"/>
            <a:ext cx="2093753" cy="908463"/>
          </a:xfrm>
          <a:prstGeom prst="roundRect">
            <a:avLst/>
          </a:prstGeom>
          <a:solidFill>
            <a:srgbClr val="FFC0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interferon-</a:t>
            </a:r>
            <a:r>
              <a:rPr lang="el-G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DAA treatment</a:t>
            </a:r>
          </a:p>
        </p:txBody>
      </p:sp>
      <p:sp>
        <p:nvSpPr>
          <p:cNvPr id="13" name="Arrow: Curved Up 12">
            <a:extLst>
              <a:ext uri="{FF2B5EF4-FFF2-40B4-BE49-F238E27FC236}">
                <a16:creationId xmlns:a16="http://schemas.microsoft.com/office/drawing/2014/main" id="{AB0BE439-B178-4130-8208-CE25226ACC3D}"/>
              </a:ext>
            </a:extLst>
          </p:cNvPr>
          <p:cNvSpPr/>
          <p:nvPr/>
        </p:nvSpPr>
        <p:spPr>
          <a:xfrm>
            <a:off x="2632154" y="1669722"/>
            <a:ext cx="947916" cy="358752"/>
          </a:xfrm>
          <a:prstGeom prst="curvedUpArrow">
            <a:avLst>
              <a:gd name="adj1" fmla="val 31517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564CA08-7CEC-43BB-9526-8597572B6B2B}"/>
              </a:ext>
            </a:extLst>
          </p:cNvPr>
          <p:cNvSpPr/>
          <p:nvPr/>
        </p:nvSpPr>
        <p:spPr>
          <a:xfrm>
            <a:off x="7073132" y="1066728"/>
            <a:ext cx="2093753" cy="908463"/>
          </a:xfrm>
          <a:prstGeom prst="roundRect">
            <a:avLst/>
          </a:prstGeom>
          <a:solidFill>
            <a:srgbClr val="00B05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Hu1545-HCV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DFB0709-2D7B-49D7-A10C-718FF3BBEF71}"/>
              </a:ext>
            </a:extLst>
          </p:cNvPr>
          <p:cNvSpPr/>
          <p:nvPr/>
        </p:nvSpPr>
        <p:spPr>
          <a:xfrm>
            <a:off x="7073131" y="3097591"/>
            <a:ext cx="2093753" cy="908463"/>
          </a:xfrm>
          <a:prstGeom prst="roundRect">
            <a:avLst/>
          </a:prstGeom>
          <a:solidFill>
            <a:srgbClr val="00B05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Huh7.5-HCV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cure</a:t>
            </a:r>
          </a:p>
        </p:txBody>
      </p:sp>
      <p:sp>
        <p:nvSpPr>
          <p:cNvPr id="16" name="Arrow: Curved Up 15">
            <a:extLst>
              <a:ext uri="{FF2B5EF4-FFF2-40B4-BE49-F238E27FC236}">
                <a16:creationId xmlns:a16="http://schemas.microsoft.com/office/drawing/2014/main" id="{E8696C0A-4B80-4BB2-B86A-19B6A2BEC49A}"/>
              </a:ext>
            </a:extLst>
          </p:cNvPr>
          <p:cNvSpPr/>
          <p:nvPr/>
        </p:nvSpPr>
        <p:spPr>
          <a:xfrm flipV="1">
            <a:off x="2660670" y="3183347"/>
            <a:ext cx="947916" cy="254512"/>
          </a:xfrm>
          <a:prstGeom prst="curvedUpArrow">
            <a:avLst>
              <a:gd name="adj1" fmla="val 31517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Arrow: Curved Up 16">
            <a:extLst>
              <a:ext uri="{FF2B5EF4-FFF2-40B4-BE49-F238E27FC236}">
                <a16:creationId xmlns:a16="http://schemas.microsoft.com/office/drawing/2014/main" id="{E563AFBE-4213-4B16-9A0A-C92D935550C0}"/>
              </a:ext>
            </a:extLst>
          </p:cNvPr>
          <p:cNvSpPr/>
          <p:nvPr/>
        </p:nvSpPr>
        <p:spPr>
          <a:xfrm flipV="1">
            <a:off x="6008833" y="3103082"/>
            <a:ext cx="947916" cy="254512"/>
          </a:xfrm>
          <a:prstGeom prst="curvedUpArrow">
            <a:avLst>
              <a:gd name="adj1" fmla="val 31517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Arrow: Curved Up 17">
            <a:extLst>
              <a:ext uri="{FF2B5EF4-FFF2-40B4-BE49-F238E27FC236}">
                <a16:creationId xmlns:a16="http://schemas.microsoft.com/office/drawing/2014/main" id="{6F53EEB7-5D17-49A2-BE47-CBB18425061E}"/>
              </a:ext>
            </a:extLst>
          </p:cNvPr>
          <p:cNvSpPr/>
          <p:nvPr/>
        </p:nvSpPr>
        <p:spPr>
          <a:xfrm>
            <a:off x="6004859" y="1661856"/>
            <a:ext cx="947916" cy="358752"/>
          </a:xfrm>
          <a:prstGeom prst="curvedUpArrow">
            <a:avLst>
              <a:gd name="adj1" fmla="val 31517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0431F2-C3C9-4169-82A5-93E9EA0F868D}"/>
              </a:ext>
            </a:extLst>
          </p:cNvPr>
          <p:cNvSpPr txBox="1"/>
          <p:nvPr/>
        </p:nvSpPr>
        <p:spPr>
          <a:xfrm>
            <a:off x="3761833" y="563859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Genome-wide profiling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3090D44-5393-4512-B383-EC984C656668}"/>
              </a:ext>
            </a:extLst>
          </p:cNvPr>
          <p:cNvCxnSpPr>
            <a:cxnSpLocks/>
          </p:cNvCxnSpPr>
          <p:nvPr/>
        </p:nvCxnSpPr>
        <p:spPr>
          <a:xfrm flipV="1">
            <a:off x="1463501" y="864843"/>
            <a:ext cx="67556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ight Brace 3"/>
          <p:cNvSpPr/>
          <p:nvPr/>
        </p:nvSpPr>
        <p:spPr>
          <a:xfrm rot="5400000">
            <a:off x="4701678" y="90855"/>
            <a:ext cx="325519" cy="9070546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: Rounded Corners 11">
            <a:extLst>
              <a:ext uri="{FF2B5EF4-FFF2-40B4-BE49-F238E27FC236}">
                <a16:creationId xmlns:a16="http://schemas.microsoft.com/office/drawing/2014/main" id="{0D4BDCE8-73AE-4EB0-819D-765EFF0E8AF5}"/>
              </a:ext>
            </a:extLst>
          </p:cNvPr>
          <p:cNvSpPr/>
          <p:nvPr/>
        </p:nvSpPr>
        <p:spPr>
          <a:xfrm>
            <a:off x="3794427" y="4976628"/>
            <a:ext cx="2093753" cy="908463"/>
          </a:xfrm>
          <a:prstGeom prst="roundRect">
            <a:avLst/>
          </a:prstGeom>
          <a:solidFill>
            <a:srgbClr val="FFC0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5-azadC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</a:p>
        </p:txBody>
      </p:sp>
      <p:sp>
        <p:nvSpPr>
          <p:cNvPr id="22" name="Rectangle: Rounded Corners 13">
            <a:extLst>
              <a:ext uri="{FF2B5EF4-FFF2-40B4-BE49-F238E27FC236}">
                <a16:creationId xmlns:a16="http://schemas.microsoft.com/office/drawing/2014/main" id="{8564CA08-7CEC-43BB-9526-8597572B6B2B}"/>
              </a:ext>
            </a:extLst>
          </p:cNvPr>
          <p:cNvSpPr/>
          <p:nvPr/>
        </p:nvSpPr>
        <p:spPr>
          <a:xfrm>
            <a:off x="9813056" y="1066728"/>
            <a:ext cx="2093753" cy="908463"/>
          </a:xfrm>
          <a:prstGeom prst="roundRect">
            <a:avLst/>
          </a:prstGeom>
          <a:solidFill>
            <a:srgbClr val="00B05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liver</a:t>
            </a:r>
          </a:p>
        </p:txBody>
      </p:sp>
      <p:sp>
        <p:nvSpPr>
          <p:cNvPr id="23" name="Rectangle: Rounded Corners 13">
            <a:extLst>
              <a:ext uri="{FF2B5EF4-FFF2-40B4-BE49-F238E27FC236}">
                <a16:creationId xmlns:a16="http://schemas.microsoft.com/office/drawing/2014/main" id="{8564CA08-7CEC-43BB-9526-8597572B6B2B}"/>
              </a:ext>
            </a:extLst>
          </p:cNvPr>
          <p:cNvSpPr/>
          <p:nvPr/>
        </p:nvSpPr>
        <p:spPr>
          <a:xfrm>
            <a:off x="9813056" y="2094612"/>
            <a:ext cx="2093753" cy="908463"/>
          </a:xfrm>
          <a:prstGeom prst="roundRect">
            <a:avLst/>
          </a:prstGeom>
          <a:solidFill>
            <a:srgbClr val="00B05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HCV-infected liver</a:t>
            </a:r>
          </a:p>
        </p:txBody>
      </p:sp>
      <p:sp>
        <p:nvSpPr>
          <p:cNvPr id="24" name="Rectangle: Rounded Corners 13">
            <a:extLst>
              <a:ext uri="{FF2B5EF4-FFF2-40B4-BE49-F238E27FC236}">
                <a16:creationId xmlns:a16="http://schemas.microsoft.com/office/drawing/2014/main" id="{8564CA08-7CEC-43BB-9526-8597572B6B2B}"/>
              </a:ext>
            </a:extLst>
          </p:cNvPr>
          <p:cNvSpPr/>
          <p:nvPr/>
        </p:nvSpPr>
        <p:spPr>
          <a:xfrm>
            <a:off x="9813056" y="3103082"/>
            <a:ext cx="2093753" cy="908463"/>
          </a:xfrm>
          <a:prstGeom prst="roundRect">
            <a:avLst/>
          </a:prstGeom>
          <a:solidFill>
            <a:srgbClr val="00B05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HCV-SVR liver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40817" y="206665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Human cell lines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162359" y="206665"/>
            <a:ext cx="14205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Primary human tissue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4D0E75-C21C-4BCF-820F-BC978F943EDA}"/>
              </a:ext>
            </a:extLst>
          </p:cNvPr>
          <p:cNvSpPr txBox="1"/>
          <p:nvPr/>
        </p:nvSpPr>
        <p:spPr>
          <a:xfrm>
            <a:off x="10130217" y="6514750"/>
            <a:ext cx="2040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S1</a:t>
            </a:r>
          </a:p>
        </p:txBody>
      </p:sp>
    </p:spTree>
    <p:extLst>
      <p:ext uri="{BB962C8B-B14F-4D97-AF65-F5344CB8AC3E}">
        <p14:creationId xmlns:p14="http://schemas.microsoft.com/office/powerpoint/2010/main" val="3926424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F99FDB6-2C2F-4E0F-B9C9-8B7DA16FD7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2" t="441" r="3580" b="17885"/>
          <a:stretch/>
        </p:blipFill>
        <p:spPr>
          <a:xfrm>
            <a:off x="4586773" y="1549473"/>
            <a:ext cx="3229309" cy="30716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08DA8C-E5BF-43E6-BF6B-5DB55F5AB572}"/>
              </a:ext>
            </a:extLst>
          </p:cNvPr>
          <p:cNvSpPr txBox="1"/>
          <p:nvPr/>
        </p:nvSpPr>
        <p:spPr>
          <a:xfrm>
            <a:off x="5574599" y="1216649"/>
            <a:ext cx="1148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Gene expression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2FB72B-2725-479A-9A0E-556C1EDF0476}"/>
              </a:ext>
            </a:extLst>
          </p:cNvPr>
          <p:cNvSpPr txBox="1"/>
          <p:nvPr/>
        </p:nvSpPr>
        <p:spPr>
          <a:xfrm rot="5400000">
            <a:off x="4663481" y="4850817"/>
            <a:ext cx="5180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Huh7.5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AA4AD8-74D0-4A7C-9257-607B5C2B9F7F}"/>
              </a:ext>
            </a:extLst>
          </p:cNvPr>
          <p:cNvSpPr txBox="1"/>
          <p:nvPr/>
        </p:nvSpPr>
        <p:spPr>
          <a:xfrm rot="5400000">
            <a:off x="4970008" y="4850817"/>
            <a:ext cx="5180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Huh7.5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4BF324-5178-4C50-946E-2B4DF0380BC1}"/>
              </a:ext>
            </a:extLst>
          </p:cNvPr>
          <p:cNvSpPr txBox="1"/>
          <p:nvPr/>
        </p:nvSpPr>
        <p:spPr>
          <a:xfrm rot="5400000">
            <a:off x="5153905" y="4973447"/>
            <a:ext cx="7633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Huh7.5 HCV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F2624F-29AC-41D1-B619-539899109964}"/>
              </a:ext>
            </a:extLst>
          </p:cNvPr>
          <p:cNvSpPr txBox="1"/>
          <p:nvPr/>
        </p:nvSpPr>
        <p:spPr>
          <a:xfrm rot="5400000">
            <a:off x="5460432" y="4973447"/>
            <a:ext cx="7633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Huh7.5 HCV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1F7A6F-7E55-4BE6-96E8-533D6BABC769}"/>
              </a:ext>
            </a:extLst>
          </p:cNvPr>
          <p:cNvSpPr txBox="1"/>
          <p:nvPr/>
        </p:nvSpPr>
        <p:spPr>
          <a:xfrm rot="5400000">
            <a:off x="5782990" y="4957416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Normal liver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84B99E-7638-4FE4-8F2F-8EDEEF29A330}"/>
              </a:ext>
            </a:extLst>
          </p:cNvPr>
          <p:cNvSpPr txBox="1"/>
          <p:nvPr/>
        </p:nvSpPr>
        <p:spPr>
          <a:xfrm rot="5400000">
            <a:off x="6089517" y="4957416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Normal liver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E97719-0431-4474-BAEC-DFBAF8BB1764}"/>
              </a:ext>
            </a:extLst>
          </p:cNvPr>
          <p:cNvSpPr txBox="1"/>
          <p:nvPr/>
        </p:nvSpPr>
        <p:spPr>
          <a:xfrm rot="5400000">
            <a:off x="6365586" y="4987874"/>
            <a:ext cx="7922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Hu1545 HCV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BB2470-CD4D-45ED-940A-6FC119FF15D9}"/>
              </a:ext>
            </a:extLst>
          </p:cNvPr>
          <p:cNvSpPr txBox="1"/>
          <p:nvPr/>
        </p:nvSpPr>
        <p:spPr>
          <a:xfrm rot="5400000">
            <a:off x="6672113" y="4987874"/>
            <a:ext cx="7922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Hu1545 HCV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262001-C8C2-4548-8E37-85A8BD72CF46}"/>
              </a:ext>
            </a:extLst>
          </p:cNvPr>
          <p:cNvSpPr txBox="1"/>
          <p:nvPr/>
        </p:nvSpPr>
        <p:spPr>
          <a:xfrm rot="5400000">
            <a:off x="7101270" y="4865244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Hu1545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8EF5299-EC07-4926-BDFE-A1A1D88D9340}"/>
              </a:ext>
            </a:extLst>
          </p:cNvPr>
          <p:cNvSpPr txBox="1"/>
          <p:nvPr/>
        </p:nvSpPr>
        <p:spPr>
          <a:xfrm rot="5400000">
            <a:off x="7407794" y="4865244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Hu1545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1E9EF1-76C6-4E3A-84C0-828A6B0114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992" t="1072" r="3992" b="14595"/>
          <a:stretch/>
        </p:blipFill>
        <p:spPr>
          <a:xfrm>
            <a:off x="556511" y="1535559"/>
            <a:ext cx="3291840" cy="304389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627102C-EFE8-443A-A2B3-3620BF5BF3F7}"/>
              </a:ext>
            </a:extLst>
          </p:cNvPr>
          <p:cNvSpPr txBox="1"/>
          <p:nvPr/>
        </p:nvSpPr>
        <p:spPr>
          <a:xfrm rot="5400000">
            <a:off x="774134" y="4751031"/>
            <a:ext cx="5180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Huh7.5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037341-6559-4DBD-B7C3-64E40568514B}"/>
              </a:ext>
            </a:extLst>
          </p:cNvPr>
          <p:cNvSpPr txBox="1"/>
          <p:nvPr/>
        </p:nvSpPr>
        <p:spPr>
          <a:xfrm rot="5400000">
            <a:off x="1043356" y="4751031"/>
            <a:ext cx="5180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Huh7.5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43727D-5E09-4A7A-815B-9464D5DC4442}"/>
              </a:ext>
            </a:extLst>
          </p:cNvPr>
          <p:cNvSpPr txBox="1"/>
          <p:nvPr/>
        </p:nvSpPr>
        <p:spPr>
          <a:xfrm rot="5400000">
            <a:off x="1189948" y="4873661"/>
            <a:ext cx="7633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Huh7.5 HCV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2039414-C415-4481-BD73-07A944A8501E}"/>
              </a:ext>
            </a:extLst>
          </p:cNvPr>
          <p:cNvSpPr txBox="1"/>
          <p:nvPr/>
        </p:nvSpPr>
        <p:spPr>
          <a:xfrm rot="5400000">
            <a:off x="1459170" y="4873661"/>
            <a:ext cx="7633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Huh7.5 HCV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67A7585-E6DE-4EC1-8EB2-5E7552909370}"/>
              </a:ext>
            </a:extLst>
          </p:cNvPr>
          <p:cNvSpPr txBox="1"/>
          <p:nvPr/>
        </p:nvSpPr>
        <p:spPr>
          <a:xfrm rot="5400000">
            <a:off x="2821311" y="4857630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Normal liver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4B6DAB-5466-4D32-99BF-F728DE08D5D2}"/>
              </a:ext>
            </a:extLst>
          </p:cNvPr>
          <p:cNvSpPr txBox="1"/>
          <p:nvPr/>
        </p:nvSpPr>
        <p:spPr>
          <a:xfrm rot="5400000">
            <a:off x="3090533" y="4857630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Normal liver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93B443-2452-4BA9-86E8-3E9735001872}"/>
              </a:ext>
            </a:extLst>
          </p:cNvPr>
          <p:cNvSpPr txBox="1"/>
          <p:nvPr/>
        </p:nvSpPr>
        <p:spPr>
          <a:xfrm rot="5400000">
            <a:off x="1713965" y="4888088"/>
            <a:ext cx="7922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Hu1545 HCV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36EC1D-0BC1-4F68-B824-7B78B38D77E0}"/>
              </a:ext>
            </a:extLst>
          </p:cNvPr>
          <p:cNvSpPr txBox="1"/>
          <p:nvPr/>
        </p:nvSpPr>
        <p:spPr>
          <a:xfrm rot="5400000">
            <a:off x="1983187" y="4888088"/>
            <a:ext cx="7922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Hu1545 HCV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FF3D04F-9A32-465D-8A50-96971D40E0B9}"/>
              </a:ext>
            </a:extLst>
          </p:cNvPr>
          <p:cNvSpPr txBox="1"/>
          <p:nvPr/>
        </p:nvSpPr>
        <p:spPr>
          <a:xfrm rot="5400000">
            <a:off x="2375039" y="4765458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Hu1545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C801AA-3ECA-4217-800C-AC06064DA0E2}"/>
              </a:ext>
            </a:extLst>
          </p:cNvPr>
          <p:cNvSpPr txBox="1"/>
          <p:nvPr/>
        </p:nvSpPr>
        <p:spPr>
          <a:xfrm rot="5400000">
            <a:off x="2644261" y="4765458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Hu1545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887CB6E-8C92-4F9D-8126-2D849BE85740}"/>
              </a:ext>
            </a:extLst>
          </p:cNvPr>
          <p:cNvSpPr txBox="1"/>
          <p:nvPr/>
        </p:nvSpPr>
        <p:spPr>
          <a:xfrm rot="5400000">
            <a:off x="3359759" y="4857630"/>
            <a:ext cx="731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Normal liver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FA9E9AD-7A19-4DFF-BD12-0A3E85F0BD4E}"/>
              </a:ext>
            </a:extLst>
          </p:cNvPr>
          <p:cNvSpPr txBox="1"/>
          <p:nvPr/>
        </p:nvSpPr>
        <p:spPr>
          <a:xfrm>
            <a:off x="1666749" y="1234303"/>
            <a:ext cx="1143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DNA methylation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FB33214-BCF6-4FAC-92B5-C591772EE779}"/>
              </a:ext>
            </a:extLst>
          </p:cNvPr>
          <p:cNvSpPr txBox="1"/>
          <p:nvPr/>
        </p:nvSpPr>
        <p:spPr>
          <a:xfrm rot="16200000">
            <a:off x="229742" y="3219070"/>
            <a:ext cx="7360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5,000 CpGs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395E79A-408D-42F9-89E8-E296CFBE44AF}"/>
              </a:ext>
            </a:extLst>
          </p:cNvPr>
          <p:cNvSpPr txBox="1"/>
          <p:nvPr/>
        </p:nvSpPr>
        <p:spPr>
          <a:xfrm rot="16200000">
            <a:off x="3986020" y="3006611"/>
            <a:ext cx="7553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5,000 genes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B92AA9A-3A24-4170-BB1F-36687B32A8C5}"/>
              </a:ext>
            </a:extLst>
          </p:cNvPr>
          <p:cNvSpPr txBox="1"/>
          <p:nvPr/>
        </p:nvSpPr>
        <p:spPr>
          <a:xfrm>
            <a:off x="478500" y="109353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D9B78F3-0593-4D7B-ABCE-18F539076107}"/>
              </a:ext>
            </a:extLst>
          </p:cNvPr>
          <p:cNvSpPr txBox="1"/>
          <p:nvPr/>
        </p:nvSpPr>
        <p:spPr>
          <a:xfrm>
            <a:off x="4268728" y="109353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9541AA7A-4C9F-47F2-89C5-2107285064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165" t="7414" r="2181" b="14431"/>
          <a:stretch/>
        </p:blipFill>
        <p:spPr>
          <a:xfrm>
            <a:off x="3920498" y="1970843"/>
            <a:ext cx="92900" cy="297194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E1E6405-65BB-4082-A0E4-A7B2474169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362" r="2347" b="17885"/>
          <a:stretch/>
        </p:blipFill>
        <p:spPr>
          <a:xfrm>
            <a:off x="7894658" y="1643608"/>
            <a:ext cx="76437" cy="325384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4E6578D-7F5F-49A4-A0EF-6CE95FD21B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872"/>
          <a:stretch/>
        </p:blipFill>
        <p:spPr>
          <a:xfrm>
            <a:off x="9145772" y="1339759"/>
            <a:ext cx="2624158" cy="403710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D4B8D824-232E-4B98-8C9A-CC04840D4B57}"/>
              </a:ext>
            </a:extLst>
          </p:cNvPr>
          <p:cNvSpPr txBox="1"/>
          <p:nvPr/>
        </p:nvSpPr>
        <p:spPr>
          <a:xfrm>
            <a:off x="8609789" y="110986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438344" y="1535559"/>
            <a:ext cx="15076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EF20EB0-2CCA-4502-8838-049C2483D0BB}"/>
              </a:ext>
            </a:extLst>
          </p:cNvPr>
          <p:cNvSpPr txBox="1"/>
          <p:nvPr/>
        </p:nvSpPr>
        <p:spPr>
          <a:xfrm>
            <a:off x="10130217" y="6514750"/>
            <a:ext cx="2040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9C7002-A13E-4DAC-8033-AC6D591CEBFF}"/>
              </a:ext>
            </a:extLst>
          </p:cNvPr>
          <p:cNvSpPr txBox="1"/>
          <p:nvPr/>
        </p:nvSpPr>
        <p:spPr>
          <a:xfrm>
            <a:off x="8791812" y="1334030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4e05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D3245B5-CCEF-4855-AB83-A2534E30CAE8}"/>
              </a:ext>
            </a:extLst>
          </p:cNvPr>
          <p:cNvSpPr txBox="1"/>
          <p:nvPr/>
        </p:nvSpPr>
        <p:spPr>
          <a:xfrm>
            <a:off x="8791812" y="2296260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3e05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0874DF-2993-4D6C-BE53-4C7FAE21C633}"/>
              </a:ext>
            </a:extLst>
          </p:cNvPr>
          <p:cNvSpPr txBox="1"/>
          <p:nvPr/>
        </p:nvSpPr>
        <p:spPr>
          <a:xfrm>
            <a:off x="8791812" y="4220720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1e05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B5E1FBE-F5F8-4547-BA53-DDD97BB1F4F0}"/>
              </a:ext>
            </a:extLst>
          </p:cNvPr>
          <p:cNvSpPr txBox="1"/>
          <p:nvPr/>
        </p:nvSpPr>
        <p:spPr>
          <a:xfrm>
            <a:off x="8791812" y="3258490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2e05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9BAB467-43E6-44A1-A04D-09F129F991DB}"/>
              </a:ext>
            </a:extLst>
          </p:cNvPr>
          <p:cNvSpPr txBox="1"/>
          <p:nvPr/>
        </p:nvSpPr>
        <p:spPr>
          <a:xfrm>
            <a:off x="8791812" y="5182951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0e00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3837E-8BA7-443A-A9BF-0EFB4E909F99}"/>
              </a:ext>
            </a:extLst>
          </p:cNvPr>
          <p:cNvSpPr txBox="1"/>
          <p:nvPr/>
        </p:nvSpPr>
        <p:spPr>
          <a:xfrm>
            <a:off x="10244002" y="5376865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6E3079B-636C-446B-AC93-4AAA312DEA41}"/>
              </a:ext>
            </a:extLst>
          </p:cNvPr>
          <p:cNvSpPr txBox="1"/>
          <p:nvPr/>
        </p:nvSpPr>
        <p:spPr>
          <a:xfrm rot="16200000">
            <a:off x="8492770" y="3228688"/>
            <a:ext cx="5116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EE80D0-7B87-49AB-AA74-FF599857F65E}"/>
              </a:ext>
            </a:extLst>
          </p:cNvPr>
          <p:cNvSpPr txBox="1"/>
          <p:nvPr/>
        </p:nvSpPr>
        <p:spPr>
          <a:xfrm>
            <a:off x="3799497" y="1873188"/>
            <a:ext cx="3802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EB99A07-BFAF-49A8-A8F8-37A5AFAE7C32}"/>
              </a:ext>
            </a:extLst>
          </p:cNvPr>
          <p:cNvSpPr txBox="1"/>
          <p:nvPr/>
        </p:nvSpPr>
        <p:spPr>
          <a:xfrm>
            <a:off x="3820336" y="307851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C8E74DB-0473-4C99-ABEE-8CC70358E04A}"/>
              </a:ext>
            </a:extLst>
          </p:cNvPr>
          <p:cNvSpPr txBox="1"/>
          <p:nvPr/>
        </p:nvSpPr>
        <p:spPr>
          <a:xfrm>
            <a:off x="7757783" y="1817656"/>
            <a:ext cx="3802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A37C46-8F2E-4075-8BF3-F8326EDE1238}"/>
              </a:ext>
            </a:extLst>
          </p:cNvPr>
          <p:cNvSpPr txBox="1"/>
          <p:nvPr/>
        </p:nvSpPr>
        <p:spPr>
          <a:xfrm>
            <a:off x="7765887" y="302298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</a:p>
        </p:txBody>
      </p:sp>
    </p:spTree>
    <p:extLst>
      <p:ext uri="{BB962C8B-B14F-4D97-AF65-F5344CB8AC3E}">
        <p14:creationId xmlns:p14="http://schemas.microsoft.com/office/powerpoint/2010/main" val="4039274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2CAC906-0D48-4D1D-B2DF-902133EB52C0}"/>
              </a:ext>
            </a:extLst>
          </p:cNvPr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05" y="2196044"/>
            <a:ext cx="1764792" cy="12801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CF6107-505D-4CEF-94B9-0DCB293C1152}"/>
              </a:ext>
            </a:extLst>
          </p:cNvPr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05" y="3554914"/>
            <a:ext cx="1764792" cy="12801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3B047A-F92B-46AA-9E70-E93B8B59F8C0}"/>
              </a:ext>
            </a:extLst>
          </p:cNvPr>
          <p:cNvPicPr preferRelativeResize="0"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05" y="4907381"/>
            <a:ext cx="1764792" cy="12801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54AE92-3709-49DC-89FD-B5FF3632DEE5}"/>
              </a:ext>
            </a:extLst>
          </p:cNvPr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584" y="2196044"/>
            <a:ext cx="1764792" cy="12801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80BA57-6A6F-4E52-B48A-DE1D2A6B1EE3}"/>
              </a:ext>
            </a:extLst>
          </p:cNvPr>
          <p:cNvPicPr preferRelativeResize="0"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584" y="3554914"/>
            <a:ext cx="1764792" cy="12801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FB122B-CBE2-401D-9282-02144F24EE5F}"/>
              </a:ext>
            </a:extLst>
          </p:cNvPr>
          <p:cNvPicPr preferRelativeResize="0"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584" y="4907381"/>
            <a:ext cx="1764792" cy="12801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A7E6B7-6CE7-415C-A131-F428341B5E84}"/>
              </a:ext>
            </a:extLst>
          </p:cNvPr>
          <p:cNvPicPr preferRelativeResize="0"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363" y="2196044"/>
            <a:ext cx="1764792" cy="12801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4576393-6667-44AD-927A-DE07082BC0EB}"/>
              </a:ext>
            </a:extLst>
          </p:cNvPr>
          <p:cNvPicPr preferRelativeResize="0"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363" y="3554914"/>
            <a:ext cx="1764792" cy="12801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AA757C3-F764-4364-A7C9-279BEA9E83D2}"/>
              </a:ext>
            </a:extLst>
          </p:cNvPr>
          <p:cNvPicPr preferRelativeResize="0"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363" y="4907381"/>
            <a:ext cx="1764792" cy="128016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B55A9B5-1A1B-4A5A-8687-25426D11B857}"/>
              </a:ext>
            </a:extLst>
          </p:cNvPr>
          <p:cNvSpPr txBox="1"/>
          <p:nvPr/>
        </p:nvSpPr>
        <p:spPr>
          <a:xfrm>
            <a:off x="1209341" y="6259848"/>
            <a:ext cx="7922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Hu1545 HCV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587AE7-2624-499A-A118-88EFB985FB2C}"/>
              </a:ext>
            </a:extLst>
          </p:cNvPr>
          <p:cNvSpPr txBox="1"/>
          <p:nvPr/>
        </p:nvSpPr>
        <p:spPr>
          <a:xfrm>
            <a:off x="3000695" y="6259848"/>
            <a:ext cx="9861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Hu1545 HCV IFN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8694BC-6C2B-414C-8B02-8CFCCBC00274}"/>
              </a:ext>
            </a:extLst>
          </p:cNvPr>
          <p:cNvSpPr txBox="1"/>
          <p:nvPr/>
        </p:nvSpPr>
        <p:spPr>
          <a:xfrm>
            <a:off x="4788133" y="6259848"/>
            <a:ext cx="10326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Hu1545 HCV DAA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4DE6BA-9950-4FB8-B07C-5739206AEFA6}"/>
              </a:ext>
            </a:extLst>
          </p:cNvPr>
          <p:cNvSpPr txBox="1"/>
          <p:nvPr/>
        </p:nvSpPr>
        <p:spPr>
          <a:xfrm>
            <a:off x="203144" y="2646405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  <a:p>
            <a:pPr algn="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(DNA)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92A0EE-31BA-4328-A029-72372BD139FF}"/>
              </a:ext>
            </a:extLst>
          </p:cNvPr>
          <p:cNvSpPr txBox="1"/>
          <p:nvPr/>
        </p:nvSpPr>
        <p:spPr>
          <a:xfrm>
            <a:off x="219174" y="5433662"/>
            <a:ext cx="4764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6015481-5B17-42E1-8421-40E2EB5203FF}"/>
              </a:ext>
            </a:extLst>
          </p:cNvPr>
          <p:cNvPicPr preferRelativeResize="0"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33" y="4907381"/>
            <a:ext cx="1764792" cy="128016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BD83CAB-1FE8-4857-B754-F33E4677D912}"/>
              </a:ext>
            </a:extLst>
          </p:cNvPr>
          <p:cNvSpPr txBox="1"/>
          <p:nvPr/>
        </p:nvSpPr>
        <p:spPr>
          <a:xfrm>
            <a:off x="10805165" y="6259848"/>
            <a:ext cx="10038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Huh7.5 HCV DAA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5B5A5E-989A-443F-B711-D19D91568440}"/>
              </a:ext>
            </a:extLst>
          </p:cNvPr>
          <p:cNvSpPr txBox="1"/>
          <p:nvPr/>
        </p:nvSpPr>
        <p:spPr>
          <a:xfrm>
            <a:off x="-27688" y="4040033"/>
            <a:ext cx="6992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NS5A HCV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C64AD7-8F16-4001-89DD-921E97E9012B}"/>
              </a:ext>
            </a:extLst>
          </p:cNvPr>
          <p:cNvSpPr txBox="1"/>
          <p:nvPr/>
        </p:nvSpPr>
        <p:spPr>
          <a:xfrm>
            <a:off x="0" y="-4237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9CB9BE-60B2-4687-AF0B-F6BDF0645D15}"/>
              </a:ext>
            </a:extLst>
          </p:cNvPr>
          <p:cNvSpPr txBox="1"/>
          <p:nvPr/>
        </p:nvSpPr>
        <p:spPr>
          <a:xfrm>
            <a:off x="0" y="204358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88EAFB3-88C1-4F70-A353-FD88A4ED0C4D}"/>
              </a:ext>
            </a:extLst>
          </p:cNvPr>
          <p:cNvPicPr preferRelativeResize="0"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33" y="2196044"/>
            <a:ext cx="1764792" cy="128016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894DBC7-18E0-4AAC-8602-DC5016692A56}"/>
              </a:ext>
            </a:extLst>
          </p:cNvPr>
          <p:cNvPicPr preferRelativeResize="0"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33" y="3554914"/>
            <a:ext cx="1764792" cy="128016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93FA06F8-E678-4117-BE31-51E7624E3410}"/>
              </a:ext>
            </a:extLst>
          </p:cNvPr>
          <p:cNvPicPr preferRelativeResize="0"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012" y="4907381"/>
            <a:ext cx="1764792" cy="128016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A4845DD-2313-48EC-BE79-99CEB5CDEA73}"/>
              </a:ext>
            </a:extLst>
          </p:cNvPr>
          <p:cNvPicPr preferRelativeResize="0">
            <a:picLocks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012" y="2196044"/>
            <a:ext cx="1764792" cy="128016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C7FF39A9-4063-4B8C-B07A-D4DCB3A39A74}"/>
              </a:ext>
            </a:extLst>
          </p:cNvPr>
          <p:cNvPicPr preferRelativeResize="0">
            <a:picLocks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012" y="3554914"/>
            <a:ext cx="1764792" cy="128016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0261EEA5-4555-43AB-BD54-8C3340772187}"/>
              </a:ext>
            </a:extLst>
          </p:cNvPr>
          <p:cNvPicPr preferRelativeResize="0"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792" y="4907381"/>
            <a:ext cx="1764792" cy="128016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A9BDEB98-280C-4B3A-B272-57A5B9370165}"/>
              </a:ext>
            </a:extLst>
          </p:cNvPr>
          <p:cNvPicPr preferRelativeResize="0">
            <a:picLocks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792" y="2196044"/>
            <a:ext cx="1764792" cy="128016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B7224D2-F757-4776-8824-1AC177A8DFD2}"/>
              </a:ext>
            </a:extLst>
          </p:cNvPr>
          <p:cNvPicPr preferRelativeResize="0">
            <a:picLocks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792" y="3554914"/>
            <a:ext cx="1764792" cy="1280160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F6892703-D26A-481D-9209-65998D02A055}"/>
              </a:ext>
            </a:extLst>
          </p:cNvPr>
          <p:cNvSpPr txBox="1"/>
          <p:nvPr/>
        </p:nvSpPr>
        <p:spPr>
          <a:xfrm>
            <a:off x="10130217" y="6514750"/>
            <a:ext cx="2040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S3</a:t>
            </a:r>
          </a:p>
        </p:txBody>
      </p:sp>
      <p:graphicFrame>
        <p:nvGraphicFramePr>
          <p:cNvPr id="83" name="Chart 82">
            <a:extLst>
              <a:ext uri="{FF2B5EF4-FFF2-40B4-BE49-F238E27FC236}">
                <a16:creationId xmlns:a16="http://schemas.microsoft.com/office/drawing/2014/main" id="{4467E86D-6E07-46ED-BEBB-51A10131D3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451409"/>
              </p:ext>
            </p:extLst>
          </p:nvPr>
        </p:nvGraphicFramePr>
        <p:xfrm>
          <a:off x="671542" y="108541"/>
          <a:ext cx="5480005" cy="1755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85" name="Chart 84">
            <a:extLst>
              <a:ext uri="{FF2B5EF4-FFF2-40B4-BE49-F238E27FC236}">
                <a16:creationId xmlns:a16="http://schemas.microsoft.com/office/drawing/2014/main" id="{D4AA92A6-6968-4986-8CB7-83D0482123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888969"/>
              </p:ext>
            </p:extLst>
          </p:nvPr>
        </p:nvGraphicFramePr>
        <p:xfrm>
          <a:off x="6437819" y="97029"/>
          <a:ext cx="5438405" cy="1767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5D6A4DE7-EAFF-442D-940A-44AF04C8992E}"/>
              </a:ext>
            </a:extLst>
          </p:cNvPr>
          <p:cNvSpPr txBox="1"/>
          <p:nvPr/>
        </p:nvSpPr>
        <p:spPr>
          <a:xfrm>
            <a:off x="7061649" y="6259848"/>
            <a:ext cx="7633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Huh7.5 HCV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5E0539-98AD-423B-B134-0F0224219210}"/>
              </a:ext>
            </a:extLst>
          </p:cNvPr>
          <p:cNvSpPr txBox="1"/>
          <p:nvPr/>
        </p:nvSpPr>
        <p:spPr>
          <a:xfrm>
            <a:off x="8817491" y="6259848"/>
            <a:ext cx="9573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Huh7.5 HCV IFN</a:t>
            </a:r>
          </a:p>
        </p:txBody>
      </p:sp>
    </p:spTree>
    <p:extLst>
      <p:ext uri="{BB962C8B-B14F-4D97-AF65-F5344CB8AC3E}">
        <p14:creationId xmlns:p14="http://schemas.microsoft.com/office/powerpoint/2010/main" val="734696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34B85C7-20EF-4AA6-9B87-6E3260FEA2C8}"/>
              </a:ext>
            </a:extLst>
          </p:cNvPr>
          <p:cNvSpPr txBox="1"/>
          <p:nvPr/>
        </p:nvSpPr>
        <p:spPr>
          <a:xfrm>
            <a:off x="10200749" y="6452322"/>
            <a:ext cx="2040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C1AB71-4237-41CC-B6C1-1E9D8B64A268}"/>
              </a:ext>
            </a:extLst>
          </p:cNvPr>
          <p:cNvSpPr txBox="1"/>
          <p:nvPr/>
        </p:nvSpPr>
        <p:spPr>
          <a:xfrm rot="16200000">
            <a:off x="5941826" y="5155911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6A3EE1-2B3C-4C78-886B-BBACAA7112EF}"/>
              </a:ext>
            </a:extLst>
          </p:cNvPr>
          <p:cNvSpPr txBox="1"/>
          <p:nvPr/>
        </p:nvSpPr>
        <p:spPr>
          <a:xfrm rot="16200000">
            <a:off x="6542983" y="5111829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45DE22-EEC0-43DB-B8BE-BF97C3CA7436}"/>
              </a:ext>
            </a:extLst>
          </p:cNvPr>
          <p:cNvSpPr txBox="1"/>
          <p:nvPr/>
        </p:nvSpPr>
        <p:spPr>
          <a:xfrm rot="16200000">
            <a:off x="7003076" y="5208811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FF6C3C-6CED-4A9B-B82E-9FCDACB79527}"/>
              </a:ext>
            </a:extLst>
          </p:cNvPr>
          <p:cNvSpPr txBox="1"/>
          <p:nvPr/>
        </p:nvSpPr>
        <p:spPr>
          <a:xfrm rot="16200000">
            <a:off x="7536909" y="5232054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74F9D6-CF1C-47E8-A682-9512FC5CA4DA}"/>
              </a:ext>
            </a:extLst>
          </p:cNvPr>
          <p:cNvSpPr txBox="1"/>
          <p:nvPr/>
        </p:nvSpPr>
        <p:spPr>
          <a:xfrm>
            <a:off x="1268362" y="107694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AAACFA-A8FD-47D4-B7AE-BFEB721A6EDF}"/>
              </a:ext>
            </a:extLst>
          </p:cNvPr>
          <p:cNvSpPr txBox="1"/>
          <p:nvPr/>
        </p:nvSpPr>
        <p:spPr>
          <a:xfrm>
            <a:off x="5151213" y="107694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DC343B8D-8140-4157-A48A-ECE3BCB1A0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3"/>
          <a:stretch/>
        </p:blipFill>
        <p:spPr>
          <a:xfrm>
            <a:off x="1809916" y="1542288"/>
            <a:ext cx="3244633" cy="3773424"/>
          </a:xfrm>
          <a:prstGeom prst="rect">
            <a:avLst/>
          </a:prstGeom>
        </p:spPr>
      </p:pic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9B9B0F08-7D1C-4BE7-8864-3CA5C8CC4C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260256"/>
              </p:ext>
            </p:extLst>
          </p:nvPr>
        </p:nvGraphicFramePr>
        <p:xfrm>
          <a:off x="8320475" y="3190215"/>
          <a:ext cx="27432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4E4018D3-9A74-4105-BECC-771D60A1A5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4959338"/>
              </p:ext>
            </p:extLst>
          </p:nvPr>
        </p:nvGraphicFramePr>
        <p:xfrm>
          <a:off x="5553492" y="3190215"/>
          <a:ext cx="27432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3FE334B9-A066-4C84-8B53-1C8B6264A9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4710299"/>
              </p:ext>
            </p:extLst>
          </p:nvPr>
        </p:nvGraphicFramePr>
        <p:xfrm>
          <a:off x="5569176" y="1200052"/>
          <a:ext cx="27432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5216B173-67A1-48CB-87A7-86068FD69A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2885073"/>
              </p:ext>
            </p:extLst>
          </p:nvPr>
        </p:nvGraphicFramePr>
        <p:xfrm>
          <a:off x="8305878" y="1167581"/>
          <a:ext cx="27432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7F47E661-9C74-47CC-9BD1-371842A56852}"/>
              </a:ext>
            </a:extLst>
          </p:cNvPr>
          <p:cNvSpPr txBox="1"/>
          <p:nvPr/>
        </p:nvSpPr>
        <p:spPr>
          <a:xfrm rot="16200000">
            <a:off x="8727203" y="5155911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007FF1-3B15-4D8A-8B66-24969D403766}"/>
              </a:ext>
            </a:extLst>
          </p:cNvPr>
          <p:cNvSpPr txBox="1"/>
          <p:nvPr/>
        </p:nvSpPr>
        <p:spPr>
          <a:xfrm rot="16200000">
            <a:off x="9328360" y="5111829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964FB0-821E-42FA-80BB-6D42F72D9FEA}"/>
              </a:ext>
            </a:extLst>
          </p:cNvPr>
          <p:cNvSpPr txBox="1"/>
          <p:nvPr/>
        </p:nvSpPr>
        <p:spPr>
          <a:xfrm rot="16200000">
            <a:off x="9788453" y="5208811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7CA6E4C-F5D4-4D02-9E2E-C763C9C43EA2}"/>
              </a:ext>
            </a:extLst>
          </p:cNvPr>
          <p:cNvSpPr txBox="1"/>
          <p:nvPr/>
        </p:nvSpPr>
        <p:spPr>
          <a:xfrm rot="16200000">
            <a:off x="10322286" y="5232054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B139E1-A3F0-4CEF-A0FD-EFB742545262}"/>
              </a:ext>
            </a:extLst>
          </p:cNvPr>
          <p:cNvSpPr txBox="1"/>
          <p:nvPr/>
        </p:nvSpPr>
        <p:spPr>
          <a:xfrm>
            <a:off x="1395908" y="1633492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RGS7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507684E-F266-49C9-9653-5488B657A875}"/>
              </a:ext>
            </a:extLst>
          </p:cNvPr>
          <p:cNvSpPr txBox="1"/>
          <p:nvPr/>
        </p:nvSpPr>
        <p:spPr>
          <a:xfrm>
            <a:off x="1166679" y="1997846"/>
            <a:ext cx="6944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SERPINA1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852A8D-E8A9-4B44-8BE0-3F255889D21C}"/>
              </a:ext>
            </a:extLst>
          </p:cNvPr>
          <p:cNvSpPr txBox="1"/>
          <p:nvPr/>
        </p:nvSpPr>
        <p:spPr>
          <a:xfrm>
            <a:off x="1230799" y="2362200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TNFSF10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85B46D-1645-4374-ADBC-1BBBA44FEC6C}"/>
              </a:ext>
            </a:extLst>
          </p:cNvPr>
          <p:cNvSpPr txBox="1"/>
          <p:nvPr/>
        </p:nvSpPr>
        <p:spPr>
          <a:xfrm>
            <a:off x="1349421" y="2726554"/>
            <a:ext cx="5116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ACSL1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EC1A8BD-927E-4E20-9430-58D35858D69B}"/>
              </a:ext>
            </a:extLst>
          </p:cNvPr>
          <p:cNvSpPr txBox="1"/>
          <p:nvPr/>
        </p:nvSpPr>
        <p:spPr>
          <a:xfrm>
            <a:off x="1173091" y="3090908"/>
            <a:ext cx="6880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SERPINF1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CD2255-41D7-434D-9AE9-678B98E6489E}"/>
              </a:ext>
            </a:extLst>
          </p:cNvPr>
          <p:cNvSpPr txBox="1"/>
          <p:nvPr/>
        </p:nvSpPr>
        <p:spPr>
          <a:xfrm>
            <a:off x="1222784" y="3455262"/>
            <a:ext cx="638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CYP27A1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84FAE2D-248B-4AEE-B46A-E810E63AE77F}"/>
              </a:ext>
            </a:extLst>
          </p:cNvPr>
          <p:cNvSpPr txBox="1"/>
          <p:nvPr/>
        </p:nvSpPr>
        <p:spPr>
          <a:xfrm>
            <a:off x="1254844" y="3819616"/>
            <a:ext cx="6062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DNMT3A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F92B717-C63C-449C-A63A-0221CE15F1DF}"/>
              </a:ext>
            </a:extLst>
          </p:cNvPr>
          <p:cNvSpPr txBox="1"/>
          <p:nvPr/>
        </p:nvSpPr>
        <p:spPr>
          <a:xfrm>
            <a:off x="1338200" y="4183970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CPEB1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F73C261-95C2-40E0-8688-B8AAB0B032F1}"/>
              </a:ext>
            </a:extLst>
          </p:cNvPr>
          <p:cNvSpPr txBox="1"/>
          <p:nvPr/>
        </p:nvSpPr>
        <p:spPr>
          <a:xfrm>
            <a:off x="1326979" y="4548326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APOC1</a:t>
            </a:r>
          </a:p>
        </p:txBody>
      </p:sp>
    </p:spTree>
    <p:extLst>
      <p:ext uri="{BB962C8B-B14F-4D97-AF65-F5344CB8AC3E}">
        <p14:creationId xmlns:p14="http://schemas.microsoft.com/office/powerpoint/2010/main" val="3153331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Chart 95">
            <a:extLst>
              <a:ext uri="{FF2B5EF4-FFF2-40B4-BE49-F238E27FC236}">
                <a16:creationId xmlns:a16="http://schemas.microsoft.com/office/drawing/2014/main" id="{F8527583-F7FC-4D4C-94DF-1D2E7B0212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0971171"/>
              </p:ext>
            </p:extLst>
          </p:nvPr>
        </p:nvGraphicFramePr>
        <p:xfrm>
          <a:off x="49160" y="909076"/>
          <a:ext cx="1828800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7" name="TextBox 96">
            <a:extLst>
              <a:ext uri="{FF2B5EF4-FFF2-40B4-BE49-F238E27FC236}">
                <a16:creationId xmlns:a16="http://schemas.microsoft.com/office/drawing/2014/main" id="{9EE4295D-26DE-44D6-9DCD-8F11F804417C}"/>
              </a:ext>
            </a:extLst>
          </p:cNvPr>
          <p:cNvSpPr txBox="1"/>
          <p:nvPr/>
        </p:nvSpPr>
        <p:spPr>
          <a:xfrm rot="16200000">
            <a:off x="200282" y="2581849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795D8DB-AD4A-436E-9AF5-E530B31725EC}"/>
              </a:ext>
            </a:extLst>
          </p:cNvPr>
          <p:cNvSpPr txBox="1"/>
          <p:nvPr/>
        </p:nvSpPr>
        <p:spPr>
          <a:xfrm rot="16200000">
            <a:off x="554185" y="2537767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510922A-1D9E-40FC-87C3-496C64F79ADD}"/>
              </a:ext>
            </a:extLst>
          </p:cNvPr>
          <p:cNvSpPr txBox="1"/>
          <p:nvPr/>
        </p:nvSpPr>
        <p:spPr>
          <a:xfrm rot="16200000">
            <a:off x="754984" y="2634749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CF12857-83B9-44E1-966A-0DCF40E1444E}"/>
              </a:ext>
            </a:extLst>
          </p:cNvPr>
          <p:cNvSpPr txBox="1"/>
          <p:nvPr/>
        </p:nvSpPr>
        <p:spPr>
          <a:xfrm rot="16200000">
            <a:off x="1033809" y="2657992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382B5A9-A7B1-4CEF-9B45-74E229B26ECB}"/>
              </a:ext>
            </a:extLst>
          </p:cNvPr>
          <p:cNvSpPr txBox="1"/>
          <p:nvPr/>
        </p:nvSpPr>
        <p:spPr>
          <a:xfrm rot="16200000">
            <a:off x="1200742" y="2763791"/>
            <a:ext cx="8531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5-aza-dC</a:t>
            </a:r>
          </a:p>
        </p:txBody>
      </p:sp>
      <p:graphicFrame>
        <p:nvGraphicFramePr>
          <p:cNvPr id="111" name="Chart 110">
            <a:extLst>
              <a:ext uri="{FF2B5EF4-FFF2-40B4-BE49-F238E27FC236}">
                <a16:creationId xmlns:a16="http://schemas.microsoft.com/office/drawing/2014/main" id="{8231C938-8F17-4A77-BE4C-4BB2E95E47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028820"/>
              </p:ext>
            </p:extLst>
          </p:nvPr>
        </p:nvGraphicFramePr>
        <p:xfrm>
          <a:off x="49160" y="3713434"/>
          <a:ext cx="1828800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F5B6CF0-D901-48C4-99CC-E8D4B7AA0DB5}"/>
              </a:ext>
            </a:extLst>
          </p:cNvPr>
          <p:cNvSpPr txBox="1"/>
          <p:nvPr/>
        </p:nvSpPr>
        <p:spPr>
          <a:xfrm>
            <a:off x="767872" y="694724"/>
            <a:ext cx="6944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BE7E76C-FC70-4C68-A6B9-FC2CCE448633}"/>
              </a:ext>
            </a:extLst>
          </p:cNvPr>
          <p:cNvSpPr txBox="1"/>
          <p:nvPr/>
        </p:nvSpPr>
        <p:spPr>
          <a:xfrm>
            <a:off x="2389345" y="694724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H3K4me3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6EB7A2D1-BD23-4CB7-A5E9-12158452A89D}"/>
              </a:ext>
            </a:extLst>
          </p:cNvPr>
          <p:cNvSpPr txBox="1"/>
          <p:nvPr/>
        </p:nvSpPr>
        <p:spPr>
          <a:xfrm>
            <a:off x="3097937" y="694724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H3K27ac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1FFC199-2507-452B-9DB5-8B0100C7A9C4}"/>
              </a:ext>
            </a:extLst>
          </p:cNvPr>
          <p:cNvSpPr/>
          <p:nvPr/>
        </p:nvSpPr>
        <p:spPr>
          <a:xfrm>
            <a:off x="675956" y="756726"/>
            <a:ext cx="91440" cy="91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FC85426D-C8D3-463F-B88D-500495143E38}"/>
              </a:ext>
            </a:extLst>
          </p:cNvPr>
          <p:cNvSpPr/>
          <p:nvPr/>
        </p:nvSpPr>
        <p:spPr>
          <a:xfrm>
            <a:off x="2319843" y="756726"/>
            <a:ext cx="91440" cy="9144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991472B8-31FC-45AF-A348-0BA04A30C5E9}"/>
              </a:ext>
            </a:extLst>
          </p:cNvPr>
          <p:cNvSpPr/>
          <p:nvPr/>
        </p:nvSpPr>
        <p:spPr>
          <a:xfrm>
            <a:off x="3022936" y="756726"/>
            <a:ext cx="91440" cy="9144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D6B30032-9D2A-430B-A3CB-B9C00032EC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512" y="796845"/>
            <a:ext cx="2157984" cy="2209800"/>
          </a:xfrm>
          <a:prstGeom prst="rect">
            <a:avLst/>
          </a:prstGeom>
        </p:spPr>
      </p:pic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4D187A6E-A0BD-46C7-B80B-0E22C9CBCB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3980491"/>
              </p:ext>
            </p:extLst>
          </p:nvPr>
        </p:nvGraphicFramePr>
        <p:xfrm>
          <a:off x="6328355" y="909076"/>
          <a:ext cx="1828800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46" name="Picture 45" descr="Chart&#10;&#10;Description automatically generated">
            <a:extLst>
              <a:ext uri="{FF2B5EF4-FFF2-40B4-BE49-F238E27FC236}">
                <a16:creationId xmlns:a16="http://schemas.microsoft.com/office/drawing/2014/main" id="{D8893033-DFA3-4D8B-B869-3D856A7EC2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068" y="749443"/>
            <a:ext cx="1987296" cy="220980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613822F-C93A-492E-BCE2-018FFDF0E2D0}"/>
              </a:ext>
            </a:extLst>
          </p:cNvPr>
          <p:cNvSpPr txBox="1"/>
          <p:nvPr/>
        </p:nvSpPr>
        <p:spPr>
          <a:xfrm rot="16200000">
            <a:off x="6636143" y="2581850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C025537-EBE1-447C-93AB-94D798CFB895}"/>
              </a:ext>
            </a:extLst>
          </p:cNvPr>
          <p:cNvSpPr txBox="1"/>
          <p:nvPr/>
        </p:nvSpPr>
        <p:spPr>
          <a:xfrm rot="16200000">
            <a:off x="6941836" y="2537768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C32A4FC-AFA7-4EDB-B580-4CB58DBA3AE5}"/>
              </a:ext>
            </a:extLst>
          </p:cNvPr>
          <p:cNvSpPr txBox="1"/>
          <p:nvPr/>
        </p:nvSpPr>
        <p:spPr>
          <a:xfrm rot="16200000">
            <a:off x="7106465" y="2634749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F04108E-FBF8-4164-8D43-B07CA0560B69}"/>
              </a:ext>
            </a:extLst>
          </p:cNvPr>
          <p:cNvSpPr txBox="1"/>
          <p:nvPr/>
        </p:nvSpPr>
        <p:spPr>
          <a:xfrm rot="16200000">
            <a:off x="7344833" y="2657993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E285052-D8BA-430F-93A2-F6F0AD4038B8}"/>
              </a:ext>
            </a:extLst>
          </p:cNvPr>
          <p:cNvSpPr txBox="1"/>
          <p:nvPr/>
        </p:nvSpPr>
        <p:spPr>
          <a:xfrm rot="16200000">
            <a:off x="7500646" y="2763791"/>
            <a:ext cx="8531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5-aza-dC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2BC7914-7FF3-4063-95A9-B5205AD09E3F}"/>
              </a:ext>
            </a:extLst>
          </p:cNvPr>
          <p:cNvSpPr txBox="1"/>
          <p:nvPr/>
        </p:nvSpPr>
        <p:spPr>
          <a:xfrm>
            <a:off x="7065869" y="694724"/>
            <a:ext cx="6944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CC7AD45-6CD6-459C-BD7A-83B484EB8640}"/>
              </a:ext>
            </a:extLst>
          </p:cNvPr>
          <p:cNvSpPr txBox="1"/>
          <p:nvPr/>
        </p:nvSpPr>
        <p:spPr>
          <a:xfrm>
            <a:off x="8656078" y="694724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H3K4me3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51F873C-3EDC-464D-8827-CA0A81E9DAA4}"/>
              </a:ext>
            </a:extLst>
          </p:cNvPr>
          <p:cNvSpPr txBox="1"/>
          <p:nvPr/>
        </p:nvSpPr>
        <p:spPr>
          <a:xfrm>
            <a:off x="9364670" y="694724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H3K27ac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6533D30-F7B8-43EC-8171-A369021D9E68}"/>
              </a:ext>
            </a:extLst>
          </p:cNvPr>
          <p:cNvSpPr/>
          <p:nvPr/>
        </p:nvSpPr>
        <p:spPr>
          <a:xfrm>
            <a:off x="6973953" y="756726"/>
            <a:ext cx="91440" cy="91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8CECD6B-B121-4AD1-A550-4AFA55FA53CC}"/>
              </a:ext>
            </a:extLst>
          </p:cNvPr>
          <p:cNvSpPr/>
          <p:nvPr/>
        </p:nvSpPr>
        <p:spPr>
          <a:xfrm>
            <a:off x="8586576" y="756726"/>
            <a:ext cx="91440" cy="9144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B9AD73C-86D3-4A9D-AEA8-0029D12AF4FD}"/>
              </a:ext>
            </a:extLst>
          </p:cNvPr>
          <p:cNvSpPr/>
          <p:nvPr/>
        </p:nvSpPr>
        <p:spPr>
          <a:xfrm>
            <a:off x="9289669" y="756726"/>
            <a:ext cx="91440" cy="9144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8AC17F6-DBF2-43BE-862F-FBB9CE473E95}"/>
              </a:ext>
            </a:extLst>
          </p:cNvPr>
          <p:cNvSpPr txBox="1"/>
          <p:nvPr/>
        </p:nvSpPr>
        <p:spPr>
          <a:xfrm rot="16200000">
            <a:off x="291549" y="5387161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6AF369-8D92-4AAA-8AB5-2019DDBD039F}"/>
              </a:ext>
            </a:extLst>
          </p:cNvPr>
          <p:cNvSpPr txBox="1"/>
          <p:nvPr/>
        </p:nvSpPr>
        <p:spPr>
          <a:xfrm rot="16200000">
            <a:off x="611603" y="5343079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00E5A97-8903-4663-9C8C-A309F3B7EC5C}"/>
              </a:ext>
            </a:extLst>
          </p:cNvPr>
          <p:cNvSpPr txBox="1"/>
          <p:nvPr/>
        </p:nvSpPr>
        <p:spPr>
          <a:xfrm rot="16200000">
            <a:off x="790593" y="5440061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5039B8C-AA09-4B0E-82FA-D6B114B984D4}"/>
              </a:ext>
            </a:extLst>
          </p:cNvPr>
          <p:cNvSpPr txBox="1"/>
          <p:nvPr/>
        </p:nvSpPr>
        <p:spPr>
          <a:xfrm rot="16200000">
            <a:off x="1043322" y="5463304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E213197-EC40-4ED1-BB21-1DA3F3781E58}"/>
              </a:ext>
            </a:extLst>
          </p:cNvPr>
          <p:cNvSpPr txBox="1"/>
          <p:nvPr/>
        </p:nvSpPr>
        <p:spPr>
          <a:xfrm rot="16200000">
            <a:off x="1213496" y="5569103"/>
            <a:ext cx="8531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5-aza-dC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DF54933-B021-4458-8563-10666FF2BBAE}"/>
              </a:ext>
            </a:extLst>
          </p:cNvPr>
          <p:cNvSpPr txBox="1"/>
          <p:nvPr/>
        </p:nvSpPr>
        <p:spPr>
          <a:xfrm rot="16200000">
            <a:off x="2290187" y="5387161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5573EBB-2140-436F-8FE1-E2E9B60C9A51}"/>
              </a:ext>
            </a:extLst>
          </p:cNvPr>
          <p:cNvSpPr txBox="1"/>
          <p:nvPr/>
        </p:nvSpPr>
        <p:spPr>
          <a:xfrm rot="16200000">
            <a:off x="2622232" y="5343079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28AEC94-5BE9-41AC-A299-0705D253FC1B}"/>
              </a:ext>
            </a:extLst>
          </p:cNvPr>
          <p:cNvSpPr txBox="1"/>
          <p:nvPr/>
        </p:nvSpPr>
        <p:spPr>
          <a:xfrm rot="16200000">
            <a:off x="2813213" y="5440061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84A5BD7-4A65-4E65-A025-6B7118C8EF08}"/>
              </a:ext>
            </a:extLst>
          </p:cNvPr>
          <p:cNvSpPr txBox="1"/>
          <p:nvPr/>
        </p:nvSpPr>
        <p:spPr>
          <a:xfrm rot="16200000">
            <a:off x="3077932" y="5463305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0E2CBBA-70C1-4563-87B5-F0C9B3AA64B7}"/>
              </a:ext>
            </a:extLst>
          </p:cNvPr>
          <p:cNvSpPr txBox="1"/>
          <p:nvPr/>
        </p:nvSpPr>
        <p:spPr>
          <a:xfrm>
            <a:off x="647829" y="3514385"/>
            <a:ext cx="6944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DE5B6A6-9867-4DC4-AFD2-087B108EB8B2}"/>
              </a:ext>
            </a:extLst>
          </p:cNvPr>
          <p:cNvSpPr txBox="1"/>
          <p:nvPr/>
        </p:nvSpPr>
        <p:spPr>
          <a:xfrm>
            <a:off x="2269302" y="3512898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H3K4me3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8933028-A43D-448F-AC3C-CFBC22DB3A05}"/>
              </a:ext>
            </a:extLst>
          </p:cNvPr>
          <p:cNvSpPr txBox="1"/>
          <p:nvPr/>
        </p:nvSpPr>
        <p:spPr>
          <a:xfrm>
            <a:off x="2977894" y="3512898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H3K27ac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40F422A-ECC2-40D1-8157-C1FF95D7C00B}"/>
              </a:ext>
            </a:extLst>
          </p:cNvPr>
          <p:cNvSpPr/>
          <p:nvPr/>
        </p:nvSpPr>
        <p:spPr>
          <a:xfrm>
            <a:off x="555913" y="3576387"/>
            <a:ext cx="91440" cy="91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D31558D5-EDB2-4654-8481-A2902741AB04}"/>
              </a:ext>
            </a:extLst>
          </p:cNvPr>
          <p:cNvSpPr/>
          <p:nvPr/>
        </p:nvSpPr>
        <p:spPr>
          <a:xfrm>
            <a:off x="2199800" y="3574900"/>
            <a:ext cx="91440" cy="9144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891048D-955B-4486-A49B-4F6C0263DD0C}"/>
              </a:ext>
            </a:extLst>
          </p:cNvPr>
          <p:cNvSpPr/>
          <p:nvPr/>
        </p:nvSpPr>
        <p:spPr>
          <a:xfrm>
            <a:off x="2902893" y="3574900"/>
            <a:ext cx="91440" cy="9144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0C4997-3AD7-4F49-9E9C-525451EDA48B}"/>
              </a:ext>
            </a:extLst>
          </p:cNvPr>
          <p:cNvSpPr txBox="1"/>
          <p:nvPr/>
        </p:nvSpPr>
        <p:spPr>
          <a:xfrm>
            <a:off x="49160" y="32446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B6AD732-5068-4A8F-B8F0-CC2589811F54}"/>
              </a:ext>
            </a:extLst>
          </p:cNvPr>
          <p:cNvSpPr txBox="1"/>
          <p:nvPr/>
        </p:nvSpPr>
        <p:spPr>
          <a:xfrm>
            <a:off x="6344503" y="32446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360E739-9FE3-4E52-ACCE-89E1416C4254}"/>
              </a:ext>
            </a:extLst>
          </p:cNvPr>
          <p:cNvSpPr txBox="1"/>
          <p:nvPr/>
        </p:nvSpPr>
        <p:spPr>
          <a:xfrm>
            <a:off x="-10279" y="32752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A180D1D-10A4-46AD-83D9-7DBB3D259C90}"/>
              </a:ext>
            </a:extLst>
          </p:cNvPr>
          <p:cNvSpPr txBox="1"/>
          <p:nvPr/>
        </p:nvSpPr>
        <p:spPr>
          <a:xfrm>
            <a:off x="6237747" y="327527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graphicFrame>
        <p:nvGraphicFramePr>
          <p:cNvPr id="98" name="Chart 97">
            <a:extLst>
              <a:ext uri="{FF2B5EF4-FFF2-40B4-BE49-F238E27FC236}">
                <a16:creationId xmlns:a16="http://schemas.microsoft.com/office/drawing/2014/main" id="{248071CC-1ACA-414F-BF54-F129DDB556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129991"/>
              </p:ext>
            </p:extLst>
          </p:nvPr>
        </p:nvGraphicFramePr>
        <p:xfrm>
          <a:off x="6328355" y="3713434"/>
          <a:ext cx="1828800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99" name="Picture 98">
            <a:extLst>
              <a:ext uri="{FF2B5EF4-FFF2-40B4-BE49-F238E27FC236}">
                <a16:creationId xmlns:a16="http://schemas.microsoft.com/office/drawing/2014/main" id="{7246B96C-06D6-495B-9A11-CB76E61005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9454" y="3698144"/>
            <a:ext cx="2014728" cy="2258568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53E5CABA-D0FC-4C31-9710-3534B8CACA45}"/>
              </a:ext>
            </a:extLst>
          </p:cNvPr>
          <p:cNvSpPr txBox="1"/>
          <p:nvPr/>
        </p:nvSpPr>
        <p:spPr>
          <a:xfrm rot="16200000">
            <a:off x="6618210" y="5387162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0C18356-409F-4DAA-8194-1483E808B807}"/>
              </a:ext>
            </a:extLst>
          </p:cNvPr>
          <p:cNvSpPr txBox="1"/>
          <p:nvPr/>
        </p:nvSpPr>
        <p:spPr>
          <a:xfrm rot="16200000">
            <a:off x="6938264" y="5343080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F835164-771E-477E-8577-4E502D4D8425}"/>
              </a:ext>
            </a:extLst>
          </p:cNvPr>
          <p:cNvSpPr txBox="1"/>
          <p:nvPr/>
        </p:nvSpPr>
        <p:spPr>
          <a:xfrm rot="16200000">
            <a:off x="7117254" y="5440061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59410-4572-4887-9CE5-3083272E73F8}"/>
              </a:ext>
            </a:extLst>
          </p:cNvPr>
          <p:cNvSpPr txBox="1"/>
          <p:nvPr/>
        </p:nvSpPr>
        <p:spPr>
          <a:xfrm rot="16200000">
            <a:off x="7369983" y="5463305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1CCF13C-6BC3-43F1-827D-F9DB1E82D875}"/>
              </a:ext>
            </a:extLst>
          </p:cNvPr>
          <p:cNvSpPr txBox="1"/>
          <p:nvPr/>
        </p:nvSpPr>
        <p:spPr>
          <a:xfrm rot="16200000">
            <a:off x="7628645" y="5569103"/>
            <a:ext cx="8531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5-aza-dC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F6E4738C-6848-45D0-BB84-A4FE31C5FF53}"/>
              </a:ext>
            </a:extLst>
          </p:cNvPr>
          <p:cNvSpPr txBox="1"/>
          <p:nvPr/>
        </p:nvSpPr>
        <p:spPr>
          <a:xfrm>
            <a:off x="7015286" y="3487573"/>
            <a:ext cx="6944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84E97A9C-262E-4934-8FF5-7A2D59E2459B}"/>
              </a:ext>
            </a:extLst>
          </p:cNvPr>
          <p:cNvSpPr txBox="1"/>
          <p:nvPr/>
        </p:nvSpPr>
        <p:spPr>
          <a:xfrm>
            <a:off x="8636759" y="3486086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H3K4me3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11379742-1548-46F1-A509-948F7D9E6208}"/>
              </a:ext>
            </a:extLst>
          </p:cNvPr>
          <p:cNvSpPr txBox="1"/>
          <p:nvPr/>
        </p:nvSpPr>
        <p:spPr>
          <a:xfrm>
            <a:off x="9345351" y="3486086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H3K27ac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033BF4D-A625-4F29-837A-9A1245EB3898}"/>
              </a:ext>
            </a:extLst>
          </p:cNvPr>
          <p:cNvSpPr/>
          <p:nvPr/>
        </p:nvSpPr>
        <p:spPr>
          <a:xfrm>
            <a:off x="6923370" y="3549575"/>
            <a:ext cx="91440" cy="91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2932B8AA-6E2C-47A7-85A7-5D949BF9BB70}"/>
              </a:ext>
            </a:extLst>
          </p:cNvPr>
          <p:cNvSpPr/>
          <p:nvPr/>
        </p:nvSpPr>
        <p:spPr>
          <a:xfrm>
            <a:off x="8567257" y="3548088"/>
            <a:ext cx="91440" cy="9144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1C10E56-C0BD-4900-A177-615F2BA08FEC}"/>
              </a:ext>
            </a:extLst>
          </p:cNvPr>
          <p:cNvSpPr/>
          <p:nvPr/>
        </p:nvSpPr>
        <p:spPr>
          <a:xfrm>
            <a:off x="9270350" y="3548088"/>
            <a:ext cx="91440" cy="9144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E387381-3868-438B-A3E6-1C234903B4EC}"/>
              </a:ext>
            </a:extLst>
          </p:cNvPr>
          <p:cNvSpPr txBox="1"/>
          <p:nvPr/>
        </p:nvSpPr>
        <p:spPr>
          <a:xfrm>
            <a:off x="10200749" y="6452322"/>
            <a:ext cx="2040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S5</a:t>
            </a:r>
          </a:p>
        </p:txBody>
      </p:sp>
      <p:graphicFrame>
        <p:nvGraphicFramePr>
          <p:cNvPr id="79" name="Chart 78">
            <a:extLst>
              <a:ext uri="{FF2B5EF4-FFF2-40B4-BE49-F238E27FC236}">
                <a16:creationId xmlns:a16="http://schemas.microsoft.com/office/drawing/2014/main" id="{52BB61E9-06F1-4E20-A1F9-A3BF1276A3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532861"/>
              </p:ext>
            </p:extLst>
          </p:nvPr>
        </p:nvGraphicFramePr>
        <p:xfrm>
          <a:off x="1853365" y="909076"/>
          <a:ext cx="1828800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86" name="Chart 85">
            <a:extLst>
              <a:ext uri="{FF2B5EF4-FFF2-40B4-BE49-F238E27FC236}">
                <a16:creationId xmlns:a16="http://schemas.microsoft.com/office/drawing/2014/main" id="{D4A99059-FE57-4DAD-821E-2BBF5C936B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0443068"/>
              </p:ext>
            </p:extLst>
          </p:nvPr>
        </p:nvGraphicFramePr>
        <p:xfrm>
          <a:off x="8107181" y="909076"/>
          <a:ext cx="1828800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87" name="Chart 86">
            <a:extLst>
              <a:ext uri="{FF2B5EF4-FFF2-40B4-BE49-F238E27FC236}">
                <a16:creationId xmlns:a16="http://schemas.microsoft.com/office/drawing/2014/main" id="{41C52B53-0E85-4B91-B050-C83A5DD726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2633000"/>
              </p:ext>
            </p:extLst>
          </p:nvPr>
        </p:nvGraphicFramePr>
        <p:xfrm>
          <a:off x="1853365" y="3713434"/>
          <a:ext cx="1828800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88" name="Chart 87">
            <a:extLst>
              <a:ext uri="{FF2B5EF4-FFF2-40B4-BE49-F238E27FC236}">
                <a16:creationId xmlns:a16="http://schemas.microsoft.com/office/drawing/2014/main" id="{9D9CACF6-3256-4D2E-8AA2-6B32439EF3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5018954"/>
              </p:ext>
            </p:extLst>
          </p:nvPr>
        </p:nvGraphicFramePr>
        <p:xfrm>
          <a:off x="8107181" y="3713434"/>
          <a:ext cx="1828800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94" name="TextBox 93">
            <a:extLst>
              <a:ext uri="{FF2B5EF4-FFF2-40B4-BE49-F238E27FC236}">
                <a16:creationId xmlns:a16="http://schemas.microsoft.com/office/drawing/2014/main" id="{13C99D69-7C21-48DB-8840-4F40A8C78CC4}"/>
              </a:ext>
            </a:extLst>
          </p:cNvPr>
          <p:cNvSpPr txBox="1"/>
          <p:nvPr/>
        </p:nvSpPr>
        <p:spPr>
          <a:xfrm rot="16200000">
            <a:off x="2292670" y="2581850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E0F4264-63B9-49F6-9678-4B77FEFDE2D5}"/>
              </a:ext>
            </a:extLst>
          </p:cNvPr>
          <p:cNvSpPr txBox="1"/>
          <p:nvPr/>
        </p:nvSpPr>
        <p:spPr>
          <a:xfrm rot="16200000">
            <a:off x="2624715" y="2537768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BC5F4CD-9C71-4466-9D02-2169B623E75F}"/>
              </a:ext>
            </a:extLst>
          </p:cNvPr>
          <p:cNvSpPr txBox="1"/>
          <p:nvPr/>
        </p:nvSpPr>
        <p:spPr>
          <a:xfrm rot="16200000">
            <a:off x="2815696" y="2634749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54CBA52-E46B-4CD0-899A-B173E86BBA30}"/>
              </a:ext>
            </a:extLst>
          </p:cNvPr>
          <p:cNvSpPr txBox="1"/>
          <p:nvPr/>
        </p:nvSpPr>
        <p:spPr>
          <a:xfrm rot="16200000">
            <a:off x="3080415" y="2657993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F851B09-CEED-4845-8C91-B3496F93C630}"/>
              </a:ext>
            </a:extLst>
          </p:cNvPr>
          <p:cNvSpPr txBox="1"/>
          <p:nvPr/>
        </p:nvSpPr>
        <p:spPr>
          <a:xfrm rot="16200000">
            <a:off x="8551358" y="2581849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9DA367F-E936-4B21-9B75-E00F72A30BC5}"/>
              </a:ext>
            </a:extLst>
          </p:cNvPr>
          <p:cNvSpPr txBox="1"/>
          <p:nvPr/>
        </p:nvSpPr>
        <p:spPr>
          <a:xfrm rot="16200000">
            <a:off x="8883403" y="2537767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B129DC5-EA0D-42E9-845D-EB7E6EB1A89B}"/>
              </a:ext>
            </a:extLst>
          </p:cNvPr>
          <p:cNvSpPr txBox="1"/>
          <p:nvPr/>
        </p:nvSpPr>
        <p:spPr>
          <a:xfrm rot="16200000">
            <a:off x="9074384" y="2634749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C1C4FB0-7CC8-4D1F-A542-2CE0BFFF6314}"/>
              </a:ext>
            </a:extLst>
          </p:cNvPr>
          <p:cNvSpPr txBox="1"/>
          <p:nvPr/>
        </p:nvSpPr>
        <p:spPr>
          <a:xfrm rot="16200000">
            <a:off x="9339103" y="2657992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C38D731-FF84-496C-BD71-A37DDA8E3706}"/>
              </a:ext>
            </a:extLst>
          </p:cNvPr>
          <p:cNvSpPr txBox="1"/>
          <p:nvPr/>
        </p:nvSpPr>
        <p:spPr>
          <a:xfrm rot="16200000">
            <a:off x="8555580" y="5387161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Parent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5B78AA7-6D02-471C-9BC0-B25A3167D37F}"/>
              </a:ext>
            </a:extLst>
          </p:cNvPr>
          <p:cNvSpPr txBox="1"/>
          <p:nvPr/>
        </p:nvSpPr>
        <p:spPr>
          <a:xfrm rot="16200000">
            <a:off x="8887625" y="5343079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53B9572-2B3C-4267-BADB-54BD188C1125}"/>
              </a:ext>
            </a:extLst>
          </p:cNvPr>
          <p:cNvSpPr txBox="1"/>
          <p:nvPr/>
        </p:nvSpPr>
        <p:spPr>
          <a:xfrm rot="16200000">
            <a:off x="9078606" y="5440061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IFN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1DE7E220-1DA0-4FB1-B61A-9D0276694B12}"/>
              </a:ext>
            </a:extLst>
          </p:cNvPr>
          <p:cNvSpPr txBox="1"/>
          <p:nvPr/>
        </p:nvSpPr>
        <p:spPr>
          <a:xfrm rot="16200000">
            <a:off x="9343325" y="5463304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HCV DAA</a:t>
            </a: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1D8D5A74-AA61-49DA-9CE8-884A876A3C4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512" y="3698144"/>
            <a:ext cx="2154936" cy="216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233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C45A41-6899-4952-A17E-3FE920E88EA9}"/>
              </a:ext>
            </a:extLst>
          </p:cNvPr>
          <p:cNvSpPr txBox="1"/>
          <p:nvPr/>
        </p:nvSpPr>
        <p:spPr>
          <a:xfrm>
            <a:off x="2546782" y="1745366"/>
            <a:ext cx="7489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-PCR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B463C5-BE5E-4B81-82B7-FF1A612E64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815" y="2028046"/>
            <a:ext cx="2889504" cy="2057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0166D24-FF02-461E-8F31-A4C39755E1B1}"/>
              </a:ext>
            </a:extLst>
          </p:cNvPr>
          <p:cNvSpPr txBox="1"/>
          <p:nvPr/>
        </p:nvSpPr>
        <p:spPr>
          <a:xfrm>
            <a:off x="478382" y="174536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65477C-6A72-4463-93B5-50FE869E94AD}"/>
              </a:ext>
            </a:extLst>
          </p:cNvPr>
          <p:cNvSpPr txBox="1"/>
          <p:nvPr/>
        </p:nvSpPr>
        <p:spPr>
          <a:xfrm>
            <a:off x="4935089" y="174536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4F8D4A-C8C4-4079-9E56-39EF7C414D07}"/>
              </a:ext>
            </a:extLst>
          </p:cNvPr>
          <p:cNvSpPr txBox="1"/>
          <p:nvPr/>
        </p:nvSpPr>
        <p:spPr>
          <a:xfrm>
            <a:off x="10130217" y="6514750"/>
            <a:ext cx="20265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Hlady et al Supplemental Fig. S6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C531A82C-E78D-4EFC-806D-37BF1206D1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998521"/>
              </p:ext>
            </p:extLst>
          </p:nvPr>
        </p:nvGraphicFramePr>
        <p:xfrm>
          <a:off x="549403" y="1919894"/>
          <a:ext cx="4572000" cy="2251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A95B598-141E-4985-B15C-8AE3F292F37B}"/>
              </a:ext>
            </a:extLst>
          </p:cNvPr>
          <p:cNvSpPr txBox="1"/>
          <p:nvPr/>
        </p:nvSpPr>
        <p:spPr>
          <a:xfrm>
            <a:off x="8102995" y="1796783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CA1502A9-E7BA-4D98-A8DC-5AA30F50EF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2183034"/>
              </p:ext>
            </p:extLst>
          </p:nvPr>
        </p:nvGraphicFramePr>
        <p:xfrm>
          <a:off x="5065595" y="1991587"/>
          <a:ext cx="3044952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C32D8E12-F71E-4CBF-B178-01E5101A2BFB}"/>
              </a:ext>
            </a:extLst>
          </p:cNvPr>
          <p:cNvSpPr txBox="1"/>
          <p:nvPr/>
        </p:nvSpPr>
        <p:spPr>
          <a:xfrm>
            <a:off x="5995837" y="1745365"/>
            <a:ext cx="13612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DNMT3A ChIP-PCR</a:t>
            </a:r>
          </a:p>
        </p:txBody>
      </p:sp>
    </p:spTree>
    <p:extLst>
      <p:ext uri="{BB962C8B-B14F-4D97-AF65-F5344CB8AC3E}">
        <p14:creationId xmlns:p14="http://schemas.microsoft.com/office/powerpoint/2010/main" val="254164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27114</TotalTime>
  <Words>1131</Words>
  <Application>Microsoft Office PowerPoint</Application>
  <PresentationFormat>Widescreen</PresentationFormat>
  <Paragraphs>653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Hlady, Ryan A., Ph.D.</dc:creator>
  <cp:lastModifiedBy>Hlady, Ryan A., Ph.D.</cp:lastModifiedBy>
  <cp:revision>207</cp:revision>
  <dcterms:created xsi:type="dcterms:W3CDTF">2020-07-22T13:47:27Z</dcterms:created>
  <dcterms:modified xsi:type="dcterms:W3CDTF">2021-07-08T20:36:39Z</dcterms:modified>
</cp:coreProperties>
</file>