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wisl02\Box%20Sync\Research\Human%20Sepsis%20Expt\Papers\SI%20Submission\Figures\sup%20fig%201%20B,%20C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wisl02\Box%20Sync\Research\Human%20Sepsis%20Expt\Papers\SI%20Submission\Figures\sup%20fig%201%20B,%20C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Sheet1!$B$14:$B$16</cx:f>
        <cx:lvl ptCount="3" formatCode="General">
          <cx:pt idx="0">3820000000</cx:pt>
          <cx:pt idx="1">2500000000</cx:pt>
          <cx:pt idx="2">4210000000</cx:pt>
        </cx:lvl>
      </cx:numDim>
    </cx:data>
    <cx:data id="1">
      <cx:numDim type="val">
        <cx:f>Sheet1!$D$14:$D$18</cx:f>
        <cx:lvl ptCount="5" formatCode="General">
          <cx:pt idx="0">5540000000</cx:pt>
          <cx:pt idx="1">3580000000</cx:pt>
          <cx:pt idx="2">5210000000</cx:pt>
          <cx:pt idx="3">2480000000</cx:pt>
          <cx:pt idx="4">2690000000</cx:pt>
        </cx:lvl>
      </cx:numDim>
    </cx:data>
  </cx:chartData>
  <cx:chart>
    <cx:plotArea>
      <cx:plotAreaRegion>
        <cx:series layoutId="boxWhisker" uniqueId="{00000001-E813-4E3D-9AA0-2E96D542F192}">
          <cx:tx>
            <cx:txData>
              <cx:f/>
              <cx:v>Series 1</cx:v>
            </cx:txData>
          </cx:tx>
          <cx:spPr>
            <a:noFill/>
            <a:ln w="19050">
              <a:solidFill>
                <a:schemeClr val="tx1"/>
              </a:solidFill>
            </a:ln>
          </cx:spPr>
          <cx:dataId val="0"/>
          <cx:layoutPr>
            <cx:visibility meanLine="1"/>
            <cx:statistics quartileMethod="inclusive"/>
          </cx:layoutPr>
        </cx:series>
        <cx:series layoutId="boxWhisker" uniqueId="{00000002-E813-4E3D-9AA0-2E96D542F192}">
          <cx:tx>
            <cx:txData>
              <cx:f/>
              <cx:v>series 2</cx:v>
            </cx:txData>
          </cx:tx>
          <cx:spPr>
            <a:noFill/>
            <a:ln w="19050">
              <a:solidFill>
                <a:schemeClr val="tx1"/>
              </a:solidFill>
            </a:ln>
          </cx:spPr>
          <cx:dataId val="1"/>
          <cx:layoutPr>
            <cx:visibility meanLine="1"/>
            <cx:statistics quartileMethod="inclusive"/>
          </cx:layoutPr>
        </cx:series>
      </cx:plotAreaRegion>
      <cx:axis id="0">
        <cx:catScaling gapWidth="1"/>
        <cx:tickLabels/>
        <cx:spPr>
          <a:ln w="25400">
            <a:solidFill>
              <a:schemeClr val="tx1"/>
            </a:solidFill>
          </a:ln>
        </cx:spPr>
      </cx:axis>
      <cx:axis id="1">
        <cx:valScaling/>
        <cx:title>
          <cx:tx>
            <cx:txData>
              <cx:v>Exosome concentration (particles/ml)</cx:v>
            </cx:txData>
          </cx:tx>
          <cx:txPr>
            <a:bodyPr spcFirstLastPara="1" vertOverflow="ellipsis" wrap="square" lIns="0" tIns="0" rIns="0" bIns="0" anchor="ctr" anchorCtr="1"/>
            <a:lstStyle/>
            <a:p>
              <a:pPr algn="ctr">
                <a:defRPr/>
              </a:pPr>
              <a:r>
                <a:rPr lang="en-US" sz="800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Exosome concentration (particles/ml)</a:t>
              </a:r>
            </a:p>
          </cx:txPr>
        </cx:title>
        <cx:majorGridlines>
          <cx:spPr>
            <a:ln>
              <a:noFill/>
            </a:ln>
          </cx:spPr>
        </cx:majorGridlines>
        <cx:tickLabels/>
        <cx:numFmt formatCode="0.E+00" sourceLinked="0"/>
        <cx:spPr>
          <a:ln w="25400">
            <a:solidFill>
              <a:schemeClr val="tx1"/>
            </a:solidFill>
          </a:ln>
        </cx:spPr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Sheet1!$B$14:$B$16</cx:f>
        <cx:lvl ptCount="3" formatCode="General">
          <cx:pt idx="0">3820000000</cx:pt>
          <cx:pt idx="1">2500000000</cx:pt>
          <cx:pt idx="2">4210000000</cx:pt>
        </cx:lvl>
      </cx:numDim>
    </cx:data>
    <cx:data id="1">
      <cx:numDim type="val">
        <cx:f>Sheet1!$D$14:$D$18</cx:f>
        <cx:lvl ptCount="5" formatCode="General">
          <cx:pt idx="0">5540000000</cx:pt>
          <cx:pt idx="1">3580000000</cx:pt>
          <cx:pt idx="2">5210000000</cx:pt>
          <cx:pt idx="3">2480000000</cx:pt>
          <cx:pt idx="4">2690000000</cx:pt>
        </cx:lvl>
      </cx:numDim>
    </cx:data>
  </cx:chartData>
  <cx:chart>
    <cx:plotArea>
      <cx:plotAreaRegion>
        <cx:series layoutId="boxWhisker" uniqueId="{00000001-E813-4E3D-9AA0-2E96D542F192}">
          <cx:tx>
            <cx:txData>
              <cx:f/>
              <cx:v>Series 1</cx:v>
            </cx:txData>
          </cx:tx>
          <cx:spPr>
            <a:noFill/>
            <a:ln w="19050">
              <a:solidFill>
                <a:schemeClr val="tx1"/>
              </a:solidFill>
            </a:ln>
          </cx:spPr>
          <cx:dataId val="0"/>
          <cx:layoutPr>
            <cx:visibility meanLine="1"/>
            <cx:statistics quartileMethod="inclusive"/>
          </cx:layoutPr>
        </cx:series>
        <cx:series layoutId="boxWhisker" uniqueId="{00000002-E813-4E3D-9AA0-2E96D542F192}">
          <cx:tx>
            <cx:txData>
              <cx:f/>
              <cx:v>Exosome Concentration (particles/ml)</cx:v>
            </cx:txData>
          </cx:tx>
          <cx:spPr>
            <a:noFill/>
            <a:ln w="19050">
              <a:solidFill>
                <a:schemeClr val="tx1"/>
              </a:solidFill>
            </a:ln>
          </cx:spPr>
          <cx:dataId val="1"/>
          <cx:layoutPr>
            <cx:visibility meanLine="1"/>
            <cx:statistics quartileMethod="inclusive"/>
          </cx:layoutPr>
        </cx:series>
      </cx:plotAreaRegion>
      <cx:axis id="0">
        <cx:catScaling gapWidth="1"/>
        <cx:tickLabels/>
        <cx:spPr>
          <a:ln w="25400">
            <a:solidFill>
              <a:schemeClr val="tx1"/>
            </a:solidFill>
          </a:ln>
        </cx:spPr>
      </cx:axis>
      <cx:axis id="1">
        <cx:valScaling/>
        <cx:title>
          <cx:tx>
            <cx:txData>
              <cx:v>Exosome Concentration (particles/ml)</cx:v>
            </cx:txData>
          </cx:tx>
          <cx:txPr>
            <a:bodyPr spcFirstLastPara="1" vertOverflow="ellipsis" wrap="square" lIns="0" tIns="0" rIns="0" bIns="0" anchor="ctr" anchorCtr="1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Exosome Concentration (particles/ml)</a:t>
              </a:r>
            </a:p>
          </cx:txPr>
        </cx:title>
        <cx:majorGridlines>
          <cx:spPr>
            <a:ln>
              <a:noFill/>
            </a:ln>
          </cx:spPr>
        </cx:majorGridlines>
        <cx:tickLabels/>
        <cx:numFmt formatCode="0.E+00" sourceLinked="0"/>
        <cx:spPr>
          <a:ln w="25400">
            <a:solidFill>
              <a:schemeClr val="tx1"/>
            </a:solidFill>
          </a:ln>
        </cx:spPr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D6ED4-9CF8-4159-BF59-4910542609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DF9422-FFA8-4A52-9559-DE77B548B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3F9A8-BC94-43A8-BEDE-3B446A27B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E98B9-3624-4736-A55E-3570F9D5C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A7A01-9D73-4652-A800-D04EC902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6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5E3CA-A9DE-4E5F-8AFF-8EAC24BAA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9F9618-F143-4BF8-8EBA-ED203C3611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54F953-2AAE-4289-81B2-9AF574EFC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7F47C-89DD-46F4-9EF8-3E2D23464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FBDEF-9EF3-4AB7-ADE9-74B17101A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2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102ECE-C986-4E21-A9C1-26DA92A16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BD6A73-34A7-410A-BF04-7B4CF99229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276CB-16AC-4447-B35B-D19C74FE9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47D4A-93D9-40A7-9545-33EB9E42B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44EAA-40B5-40F1-982D-3368CFC2D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0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A4319-B6B9-47FC-A864-FC17D68F5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70F71-52F4-4516-951E-4161821A0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34B60-8255-4B64-9E4C-7BD6C14DD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32764-603E-4023-9E8B-66F1BEA84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ED409-C9C0-4F7B-8910-94B99D3BA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65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6CFA7-3B16-4AAA-A551-22CB70D51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2F2B88-BC0B-47A0-AEB7-03FFFADA85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1C80C-E164-4F93-A8E2-EA52D97B7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04455-9BCC-468E-929B-62DA1FB8C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949A7-0BF2-4417-99B9-1574B1380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22F8E-9086-4415-8A72-9330381EE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0CB36-C229-460E-A7F9-97CAE56D5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0985D2-8DB2-4D2B-83B4-70AD998F2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1D62DD-319B-4814-8459-EC6C16315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3CF1B0-B169-4703-8B4B-547B0C17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03929-A60C-4309-9414-930C8D648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116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08FD-28BB-4A24-8254-1BB0A33C2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B47EB-E0BC-4C7B-9777-AB680853B2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B6C5B8-883A-456F-BB05-971FBE441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019AA1-F246-4773-920C-3738D6EC4C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A8451C-867E-48B1-B3A4-F1618153CC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00D8B0-E5F1-47E4-BB29-26AE61036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4A88CC-C5D3-488F-8E00-42D029E51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195C2A-CFAB-4A21-B758-FBC7C8D26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6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23473-B5EF-408E-85BD-23779569F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98E2B0-71C7-40E5-9395-B898EAF43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0DBC5-B0C7-4670-A5E8-41C4F14CD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3D9CAE-B824-4E96-B60C-01EDFBAC7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4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A5D7FAE-D1A6-43C2-AC79-9309FF3DA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42FF98-FC73-431A-BA4C-7E1892220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364CBC-C2E7-458A-ABE6-3DE4FD2B0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29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74CF1-E23D-4F02-8671-F296518F3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C9C4A-BCE0-46AB-81E4-40610FA95A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B32CDE-6076-4FE2-9F5C-102085C74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165B-8026-46F9-8A5C-4FD0BB71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895707-B1BE-4BB6-B8AE-04BFBEBC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F4627C-F1B3-4F77-ADF1-71F8D62FE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95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35FDB-89DE-4657-BD15-456C171C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5D46C-91DA-4C5D-A993-791CFD117C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7C8433-EFC6-4AA2-AB5D-C3D455B126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BF287-96F3-4506-BEA8-118574248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6575BB-766D-4790-B313-83E99564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C9C0F4-8E32-4EBE-BC86-76159460F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37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993D35-A5C0-49A7-BE06-5FF35B6BFA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EC40C-E7D2-4416-A5F6-15EA54C29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6B848-DDF7-4D23-BD78-29386F3ED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5DB42-8D92-47CA-9A66-C74E6E0C73C1}" type="datetimeFigureOut">
              <a:rPr lang="en-US" smtClean="0"/>
              <a:t>3/9/2022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68AB58-C52E-46B9-AEE7-F33A7D062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39828-D7CC-4BAD-8342-304E88BEE1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5F72D-1CD6-40A1-8E99-811458823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18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14/relationships/chartEx" Target="../charts/chartEx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Chart 6"/>
              <p:cNvGraphicFramePr/>
              <p:nvPr/>
            </p:nvGraphicFramePr>
            <p:xfrm>
              <a:off x="3222500" y="2074774"/>
              <a:ext cx="2700145" cy="2022522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Chart 6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22500" y="2074774"/>
                <a:ext cx="2700145" cy="2022522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/>
          <p:cNvSpPr txBox="1"/>
          <p:nvPr/>
        </p:nvSpPr>
        <p:spPr>
          <a:xfrm>
            <a:off x="2894962" y="4527322"/>
            <a:ext cx="6340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Nanosight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size and concentration characterization demonstrated no difference in the size of exosomes generated from PBS stimulated monocytes (n=3) of LPS stimulated monocytes (n=5). The data shown are mean +/- SD.  2-tailed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test analysis was performed for comparisons. NS = nonsignificant.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35899" y="2031916"/>
            <a:ext cx="6192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NS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517" y="2238734"/>
            <a:ext cx="455363" cy="2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409" y="3847766"/>
            <a:ext cx="7457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Exosomes from PBS treated monocytes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75145" y="2064213"/>
            <a:ext cx="6192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NS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414763" y="2271031"/>
            <a:ext cx="455363" cy="27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3" name="Chart 12"/>
              <p:cNvGraphicFramePr/>
              <p:nvPr/>
            </p:nvGraphicFramePr>
            <p:xfrm>
              <a:off x="5898864" y="2088533"/>
              <a:ext cx="2731325" cy="201752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4"/>
              </a:graphicData>
            </a:graphic>
          </p:graphicFrame>
        </mc:Choice>
        <mc:Fallback xmlns="">
          <p:pic>
            <p:nvPicPr>
              <p:cNvPr id="13" name="Chart 12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98864" y="2088533"/>
                <a:ext cx="2731325" cy="2017529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5EE955E5-E1DE-3C42-B784-CADEA1104CE0}"/>
              </a:ext>
            </a:extLst>
          </p:cNvPr>
          <p:cNvSpPr txBox="1"/>
          <p:nvPr/>
        </p:nvSpPr>
        <p:spPr>
          <a:xfrm>
            <a:off x="4903198" y="3852299"/>
            <a:ext cx="7457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Exosomes from LPS treated monocytes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31EC8B-4808-3A46-8754-10B3AFD9FA0D}"/>
              </a:ext>
            </a:extLst>
          </p:cNvPr>
          <p:cNvSpPr txBox="1"/>
          <p:nvPr/>
        </p:nvSpPr>
        <p:spPr>
          <a:xfrm>
            <a:off x="7039745" y="3852230"/>
            <a:ext cx="7457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Exosomes from PBS treated monocytes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EB73A8-0FC0-EA41-969F-35FA976C4725}"/>
              </a:ext>
            </a:extLst>
          </p:cNvPr>
          <p:cNvSpPr txBox="1"/>
          <p:nvPr/>
        </p:nvSpPr>
        <p:spPr>
          <a:xfrm>
            <a:off x="7682534" y="3856763"/>
            <a:ext cx="74576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Helvetica" panose="020B0604020202020204" pitchFamily="34" charset="0"/>
                <a:cs typeface="Helvetica" panose="020B0604020202020204" pitchFamily="34" charset="0"/>
              </a:rPr>
              <a:t>Exosomes from LPS treated monocytes</a:t>
            </a:r>
          </a:p>
        </p:txBody>
      </p:sp>
    </p:spTree>
    <p:extLst>
      <p:ext uri="{BB962C8B-B14F-4D97-AF65-F5344CB8AC3E}">
        <p14:creationId xmlns:p14="http://schemas.microsoft.com/office/powerpoint/2010/main" val="1515975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Wisler, Jon</dc:creator>
  <cp:lastModifiedBy>Wisler, Jon</cp:lastModifiedBy>
  <cp:revision>2</cp:revision>
  <dcterms:created xsi:type="dcterms:W3CDTF">2022-03-09T21:05:57Z</dcterms:created>
  <dcterms:modified xsi:type="dcterms:W3CDTF">2022-03-09T21:06:40Z</dcterms:modified>
</cp:coreProperties>
</file>