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D6ED4-9CF8-4159-BF59-4910542609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2DF9422-FFA8-4A52-9559-DE77B548B1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33F9A8-BC94-43A8-BEDE-3B446A27B257}"/>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5" name="Footer Placeholder 4">
            <a:extLst>
              <a:ext uri="{FF2B5EF4-FFF2-40B4-BE49-F238E27FC236}">
                <a16:creationId xmlns:a16="http://schemas.microsoft.com/office/drawing/2014/main" id="{88BE98B9-3624-4736-A55E-3570F9D5C4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DA7A01-9D73-4652-A800-D04EC9029D78}"/>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2094516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5E3CA-A9DE-4E5F-8AFF-8EAC24BAA74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9F9618-F143-4BF8-8EBA-ED203C3611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54F953-2AAE-4289-81B2-9AF574EFCF0D}"/>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5" name="Footer Placeholder 4">
            <a:extLst>
              <a:ext uri="{FF2B5EF4-FFF2-40B4-BE49-F238E27FC236}">
                <a16:creationId xmlns:a16="http://schemas.microsoft.com/office/drawing/2014/main" id="{AC37F47C-89DD-46F4-9EF8-3E2D234645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FBDEF-9EF3-4AB7-ADE9-74B17101A611}"/>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205026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102ECE-C986-4E21-A9C1-26DA92A165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FBD6A73-34A7-410A-BF04-7B4CF992298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D276CB-16AC-4447-B35B-D19C74FE9DFD}"/>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5" name="Footer Placeholder 4">
            <a:extLst>
              <a:ext uri="{FF2B5EF4-FFF2-40B4-BE49-F238E27FC236}">
                <a16:creationId xmlns:a16="http://schemas.microsoft.com/office/drawing/2014/main" id="{17E47D4A-93D9-40A7-9545-33EB9E42B8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B44EAA-40B5-40F1-982D-3368CFC2D8D9}"/>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124404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A4319-B6B9-47FC-A864-FC17D68F5D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570F71-52F4-4516-951E-4161821A0B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634B60-8255-4B64-9E4C-7BD6C14DDEF3}"/>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5" name="Footer Placeholder 4">
            <a:extLst>
              <a:ext uri="{FF2B5EF4-FFF2-40B4-BE49-F238E27FC236}">
                <a16:creationId xmlns:a16="http://schemas.microsoft.com/office/drawing/2014/main" id="{9BC32764-603E-4023-9E8B-66F1BEA84C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AED409-C9C0-4F7B-8910-94B99D3BABA4}"/>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1437965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CFA7-3B16-4AAA-A551-22CB70D51A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2F2B88-BC0B-47A0-AEB7-03FFFADA85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A41C80C-E164-4F93-A8E2-EA52D97B7140}"/>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5" name="Footer Placeholder 4">
            <a:extLst>
              <a:ext uri="{FF2B5EF4-FFF2-40B4-BE49-F238E27FC236}">
                <a16:creationId xmlns:a16="http://schemas.microsoft.com/office/drawing/2014/main" id="{B1004455-9BCC-468E-929B-62DA1FB8C8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E949A7-0BF2-4417-99B9-1574B1380766}"/>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20210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22F8E-9086-4415-8A72-9330381EED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10CB36-C229-460E-A7F9-97CAE56D52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0985D2-8DB2-4D2B-83B4-70AD998F24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1D62DD-319B-4814-8459-EC6C16315089}"/>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6" name="Footer Placeholder 5">
            <a:extLst>
              <a:ext uri="{FF2B5EF4-FFF2-40B4-BE49-F238E27FC236}">
                <a16:creationId xmlns:a16="http://schemas.microsoft.com/office/drawing/2014/main" id="{193CF1B0-B169-4703-8B4B-547B0C17D2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F03929-A60C-4309-9414-930C8D648FEF}"/>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1293116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108FD-28BB-4A24-8254-1BB0A33C274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10B47EB-E0BC-4C7B-9777-AB680853B2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B6C5B8-883A-456F-BB05-971FBE441E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019AA1-F246-4773-920C-3738D6EC4C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CA8451C-867E-48B1-B3A4-F1618153CC9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00D8B0-E5F1-47E4-BB29-26AE610367E7}"/>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8" name="Footer Placeholder 7">
            <a:extLst>
              <a:ext uri="{FF2B5EF4-FFF2-40B4-BE49-F238E27FC236}">
                <a16:creationId xmlns:a16="http://schemas.microsoft.com/office/drawing/2014/main" id="{CD4A88CC-C5D3-488F-8E00-42D029E51E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9195C2A-CFAB-4A21-B758-FBC7C8D26766}"/>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2570461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23473-B5EF-408E-85BD-23779569F1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98E2B0-71C7-40E5-9395-B898EAF43D29}"/>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4" name="Footer Placeholder 3">
            <a:extLst>
              <a:ext uri="{FF2B5EF4-FFF2-40B4-BE49-F238E27FC236}">
                <a16:creationId xmlns:a16="http://schemas.microsoft.com/office/drawing/2014/main" id="{F590DBC5-B0C7-4670-A5E8-41C4F14CD4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3D9CAE-B824-4E96-B60C-01EDFBAC7C41}"/>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910946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5D7FAE-D1A6-43C2-AC79-9309FF3DAE3B}"/>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3" name="Footer Placeholder 2">
            <a:extLst>
              <a:ext uri="{FF2B5EF4-FFF2-40B4-BE49-F238E27FC236}">
                <a16:creationId xmlns:a16="http://schemas.microsoft.com/office/drawing/2014/main" id="{6842FF98-FC73-431A-BA4C-7E18922209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5364CBC-C2E7-458A-ABE6-3DE4FD2B0946}"/>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2734629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74CF1-E23D-4F02-8671-F296518F3B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C5C9C4A-BCE0-46AB-81E4-40610FA95A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B32CDE-6076-4FE2-9F5C-102085C74A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165B-8026-46F9-8A5C-4FD0BB71C866}"/>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6" name="Footer Placeholder 5">
            <a:extLst>
              <a:ext uri="{FF2B5EF4-FFF2-40B4-BE49-F238E27FC236}">
                <a16:creationId xmlns:a16="http://schemas.microsoft.com/office/drawing/2014/main" id="{25895707-B1BE-4BB6-B8AE-04BFBEBCBF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F4627C-F1B3-4F77-ADF1-71F8D62FEA6C}"/>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3984950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35FDB-89DE-4657-BD15-456C171CD4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5D46C-91DA-4C5D-A993-791CFD117C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27C8433-EFC6-4AA2-AB5D-C3D455B126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CBF287-96F3-4506-BEA8-11857424885E}"/>
              </a:ext>
            </a:extLst>
          </p:cNvPr>
          <p:cNvSpPr>
            <a:spLocks noGrp="1"/>
          </p:cNvSpPr>
          <p:nvPr>
            <p:ph type="dt" sz="half" idx="10"/>
          </p:nvPr>
        </p:nvSpPr>
        <p:spPr/>
        <p:txBody>
          <a:bodyPr/>
          <a:lstStyle/>
          <a:p>
            <a:fld id="{95F5DB42-8D92-47CA-9A66-C74E6E0C73C1}" type="datetimeFigureOut">
              <a:rPr lang="en-US" smtClean="0"/>
              <a:t>3/9/2022</a:t>
            </a:fld>
            <a:endParaRPr lang="en-US"/>
          </a:p>
        </p:txBody>
      </p:sp>
      <p:sp>
        <p:nvSpPr>
          <p:cNvPr id="6" name="Footer Placeholder 5">
            <a:extLst>
              <a:ext uri="{FF2B5EF4-FFF2-40B4-BE49-F238E27FC236}">
                <a16:creationId xmlns:a16="http://schemas.microsoft.com/office/drawing/2014/main" id="{236575BB-766D-4790-B313-83E995645D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C9C0F4-8E32-4EBE-BC86-76159460F3F0}"/>
              </a:ext>
            </a:extLst>
          </p:cNvPr>
          <p:cNvSpPr>
            <a:spLocks noGrp="1"/>
          </p:cNvSpPr>
          <p:nvPr>
            <p:ph type="sldNum" sz="quarter" idx="12"/>
          </p:nvPr>
        </p:nvSpPr>
        <p:spPr/>
        <p:txBody>
          <a:bodyPr/>
          <a:lstStyle/>
          <a:p>
            <a:fld id="{0D25F72D-1CD6-40A1-8E99-811458823AC2}" type="slidenum">
              <a:rPr lang="en-US" smtClean="0"/>
              <a:t>‹#›</a:t>
            </a:fld>
            <a:endParaRPr lang="en-US"/>
          </a:p>
        </p:txBody>
      </p:sp>
    </p:spTree>
    <p:extLst>
      <p:ext uri="{BB962C8B-B14F-4D97-AF65-F5344CB8AC3E}">
        <p14:creationId xmlns:p14="http://schemas.microsoft.com/office/powerpoint/2010/main" val="1211437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993D35-A5C0-49A7-BE06-5FF35B6BFA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2EC40C-E7D2-4416-A5F6-15EA54C290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F6B848-DDF7-4D23-BD78-29386F3EDC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F5DB42-8D92-47CA-9A66-C74E6E0C73C1}" type="datetimeFigureOut">
              <a:rPr lang="en-US" smtClean="0"/>
              <a:t>3/9/2022</a:t>
            </a:fld>
            <a:endParaRPr lang="en-US"/>
          </a:p>
        </p:txBody>
      </p:sp>
      <p:sp>
        <p:nvSpPr>
          <p:cNvPr id="5" name="Footer Placeholder 4">
            <a:extLst>
              <a:ext uri="{FF2B5EF4-FFF2-40B4-BE49-F238E27FC236}">
                <a16:creationId xmlns:a16="http://schemas.microsoft.com/office/drawing/2014/main" id="{7968AB58-C52E-46B9-AEE7-F33A7D0628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839828-D7CC-4BAD-8342-304E88BEE1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25F72D-1CD6-40A1-8E99-811458823AC2}" type="slidenum">
              <a:rPr lang="en-US" smtClean="0"/>
              <a:t>‹#›</a:t>
            </a:fld>
            <a:endParaRPr lang="en-US"/>
          </a:p>
        </p:txBody>
      </p:sp>
    </p:spTree>
    <p:extLst>
      <p:ext uri="{BB962C8B-B14F-4D97-AF65-F5344CB8AC3E}">
        <p14:creationId xmlns:p14="http://schemas.microsoft.com/office/powerpoint/2010/main" val="40041813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49703" y="2059383"/>
            <a:ext cx="934871" cy="584775"/>
          </a:xfrm>
          <a:prstGeom prst="rect">
            <a:avLst/>
          </a:prstGeom>
        </p:spPr>
        <p:txBody>
          <a:bodyPr wrap="none">
            <a:spAutoFit/>
          </a:bodyPr>
          <a:lstStyle/>
          <a:p>
            <a:pPr algn="ctr"/>
            <a:r>
              <a:rPr lang="en-US" sz="800" dirty="0">
                <a:latin typeface="Arial" panose="020B0604020202020204" pitchFamily="34" charset="0"/>
                <a:cs typeface="Arial" panose="020B0604020202020204" pitchFamily="34" charset="0"/>
              </a:rPr>
              <a:t>LPS (6ng/ml)</a:t>
            </a:r>
          </a:p>
          <a:p>
            <a:pPr algn="ctr"/>
            <a:r>
              <a:rPr lang="en-US" sz="800" dirty="0">
                <a:latin typeface="Arial" panose="020B0604020202020204" pitchFamily="34" charset="0"/>
                <a:cs typeface="Arial" panose="020B0604020202020204" pitchFamily="34" charset="0"/>
              </a:rPr>
              <a:t>Stimulation</a:t>
            </a:r>
          </a:p>
          <a:p>
            <a:pPr algn="ctr"/>
            <a:r>
              <a:rPr lang="en-US" sz="800" dirty="0">
                <a:latin typeface="Arial" panose="020B0604020202020204" pitchFamily="34" charset="0"/>
                <a:cs typeface="Arial" panose="020B0604020202020204" pitchFamily="34" charset="0"/>
              </a:rPr>
              <a:t>(PBS as control)</a:t>
            </a:r>
          </a:p>
          <a:p>
            <a:pPr algn="ctr"/>
            <a:r>
              <a:rPr lang="en-US" sz="800" dirty="0">
                <a:latin typeface="Arial" panose="020B0604020202020204" pitchFamily="34" charset="0"/>
                <a:cs typeface="Arial" panose="020B0604020202020204" pitchFamily="34" charset="0"/>
              </a:rPr>
              <a:t>12h incubation</a:t>
            </a:r>
          </a:p>
        </p:txBody>
      </p:sp>
      <p:sp>
        <p:nvSpPr>
          <p:cNvPr id="5" name="Rounded Rectangle 4"/>
          <p:cNvSpPr/>
          <p:nvPr/>
        </p:nvSpPr>
        <p:spPr>
          <a:xfrm>
            <a:off x="4590445" y="2058024"/>
            <a:ext cx="184679" cy="342409"/>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89819" y="1953711"/>
            <a:ext cx="182880" cy="267164"/>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594531" y="2174462"/>
            <a:ext cx="181219" cy="45719"/>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4758147" y="1992872"/>
            <a:ext cx="151805" cy="2113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4592382" y="2214873"/>
            <a:ext cx="171105" cy="7376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763487" y="1796047"/>
            <a:ext cx="9510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PBMC isolation</a:t>
            </a:r>
          </a:p>
        </p:txBody>
      </p:sp>
      <p:cxnSp>
        <p:nvCxnSpPr>
          <p:cNvPr id="11" name="Straight Arrow Connector 10"/>
          <p:cNvCxnSpPr/>
          <p:nvPr/>
        </p:nvCxnSpPr>
        <p:spPr>
          <a:xfrm>
            <a:off x="4905403" y="2204236"/>
            <a:ext cx="5686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656685" y="2044581"/>
            <a:ext cx="951026" cy="33855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CD11b</a:t>
            </a:r>
          </a:p>
          <a:p>
            <a:pPr algn="ctr"/>
            <a:r>
              <a:rPr lang="en-US" sz="800" dirty="0">
                <a:latin typeface="Arial" panose="020B0604020202020204" pitchFamily="34" charset="0"/>
                <a:cs typeface="Arial" panose="020B0604020202020204" pitchFamily="34" charset="0"/>
              </a:rPr>
              <a:t> selection</a:t>
            </a:r>
          </a:p>
        </p:txBody>
      </p:sp>
      <p:grpSp>
        <p:nvGrpSpPr>
          <p:cNvPr id="13" name="Group 12"/>
          <p:cNvGrpSpPr/>
          <p:nvPr/>
        </p:nvGrpSpPr>
        <p:grpSpPr>
          <a:xfrm>
            <a:off x="5530442" y="1992870"/>
            <a:ext cx="583409" cy="414655"/>
            <a:chOff x="1148004" y="509647"/>
            <a:chExt cx="583409" cy="390700"/>
          </a:xfrm>
        </p:grpSpPr>
        <p:sp>
          <p:nvSpPr>
            <p:cNvPr id="14" name="Rectangle 13"/>
            <p:cNvSpPr/>
            <p:nvPr/>
          </p:nvSpPr>
          <p:spPr>
            <a:xfrm>
              <a:off x="1148004" y="509647"/>
              <a:ext cx="583409" cy="3907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173612"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310393"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448834"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582071"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173612"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310393"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448834"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582071"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173612"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10393"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448834"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582071"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7" name="Straight Arrow Connector 26"/>
          <p:cNvCxnSpPr/>
          <p:nvPr/>
        </p:nvCxnSpPr>
        <p:spPr>
          <a:xfrm>
            <a:off x="6362278" y="2243639"/>
            <a:ext cx="5686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55759" y="2355478"/>
            <a:ext cx="95102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cultured cells</a:t>
            </a:r>
          </a:p>
        </p:txBody>
      </p:sp>
      <p:sp>
        <p:nvSpPr>
          <p:cNvPr id="29" name="TextBox 28"/>
          <p:cNvSpPr txBox="1"/>
          <p:nvPr/>
        </p:nvSpPr>
        <p:spPr>
          <a:xfrm>
            <a:off x="6881872" y="2074132"/>
            <a:ext cx="796645"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Exosome isolation from media</a:t>
            </a:r>
          </a:p>
        </p:txBody>
      </p:sp>
      <p:sp>
        <p:nvSpPr>
          <p:cNvPr id="30" name="Oval 29"/>
          <p:cNvSpPr/>
          <p:nvPr/>
        </p:nvSpPr>
        <p:spPr>
          <a:xfrm>
            <a:off x="7017703" y="2023385"/>
            <a:ext cx="84333" cy="6621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142999" y="2028967"/>
            <a:ext cx="75818" cy="72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250971" y="1967052"/>
            <a:ext cx="75818" cy="72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112934" y="1913199"/>
            <a:ext cx="75818" cy="72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866769" y="2885105"/>
            <a:ext cx="84333" cy="6621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951457" y="2729703"/>
            <a:ext cx="75818" cy="72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989366" y="2836497"/>
            <a:ext cx="75818" cy="72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855738" y="2787540"/>
            <a:ext cx="75818" cy="7203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4519525" y="2883285"/>
            <a:ext cx="2743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140017" y="2889838"/>
            <a:ext cx="2743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551863" y="2905481"/>
            <a:ext cx="1005655"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Exosome from LPS/PBS treated monocytes</a:t>
            </a:r>
          </a:p>
        </p:txBody>
      </p:sp>
      <p:grpSp>
        <p:nvGrpSpPr>
          <p:cNvPr id="41" name="Group 40"/>
          <p:cNvGrpSpPr/>
          <p:nvPr/>
        </p:nvGrpSpPr>
        <p:grpSpPr>
          <a:xfrm>
            <a:off x="5512396" y="2666296"/>
            <a:ext cx="583409" cy="414655"/>
            <a:chOff x="1148004" y="509647"/>
            <a:chExt cx="583409" cy="390700"/>
          </a:xfrm>
        </p:grpSpPr>
        <p:sp>
          <p:nvSpPr>
            <p:cNvPr id="42" name="Rectangle 41"/>
            <p:cNvSpPr/>
            <p:nvPr/>
          </p:nvSpPr>
          <p:spPr>
            <a:xfrm>
              <a:off x="1148004" y="509647"/>
              <a:ext cx="583409" cy="3907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173612"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310393"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1448834"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1582071" y="52784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1173612"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1310393"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1448834"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582071" y="651000"/>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1173612"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1310393"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1448834"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1582071" y="774457"/>
              <a:ext cx="114392" cy="1061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TextBox 54"/>
          <p:cNvSpPr txBox="1"/>
          <p:nvPr/>
        </p:nvSpPr>
        <p:spPr>
          <a:xfrm>
            <a:off x="5337713" y="3028904"/>
            <a:ext cx="95102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cultured cells</a:t>
            </a:r>
          </a:p>
        </p:txBody>
      </p:sp>
      <p:cxnSp>
        <p:nvCxnSpPr>
          <p:cNvPr id="56" name="Straight Arrow Connector 55"/>
          <p:cNvCxnSpPr/>
          <p:nvPr/>
        </p:nvCxnSpPr>
        <p:spPr>
          <a:xfrm>
            <a:off x="6197679" y="2872512"/>
            <a:ext cx="5686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6046646" y="2854426"/>
            <a:ext cx="857927" cy="215444"/>
          </a:xfrm>
          <a:prstGeom prst="rect">
            <a:avLst/>
          </a:prstGeom>
        </p:spPr>
        <p:txBody>
          <a:bodyPr wrap="none">
            <a:spAutoFit/>
          </a:bodyPr>
          <a:lstStyle/>
          <a:p>
            <a:pPr algn="ctr"/>
            <a:r>
              <a:rPr lang="en-US" sz="800" dirty="0">
                <a:latin typeface="Arial" panose="020B0604020202020204" pitchFamily="34" charset="0"/>
                <a:cs typeface="Arial" panose="020B0604020202020204" pitchFamily="34" charset="0"/>
              </a:rPr>
              <a:t>12h incubation</a:t>
            </a:r>
          </a:p>
        </p:txBody>
      </p:sp>
      <p:sp>
        <p:nvSpPr>
          <p:cNvPr id="58" name="Rectangle 57"/>
          <p:cNvSpPr/>
          <p:nvPr/>
        </p:nvSpPr>
        <p:spPr>
          <a:xfrm>
            <a:off x="6754740" y="2611824"/>
            <a:ext cx="834467" cy="584775"/>
          </a:xfrm>
          <a:prstGeom prst="rect">
            <a:avLst/>
          </a:prstGeom>
        </p:spPr>
        <p:txBody>
          <a:bodyPr wrap="square">
            <a:spAutoFit/>
          </a:bodyPr>
          <a:lstStyle/>
          <a:p>
            <a:pPr algn="ctr"/>
            <a:r>
              <a:rPr lang="en-US" sz="800" dirty="0">
                <a:latin typeface="Arial" panose="020B0604020202020204" pitchFamily="34" charset="0"/>
                <a:cs typeface="Arial" panose="020B0604020202020204" pitchFamily="34" charset="0"/>
              </a:rPr>
              <a:t>Cell collection for downstream analysis </a:t>
            </a:r>
          </a:p>
        </p:txBody>
      </p:sp>
      <p:sp>
        <p:nvSpPr>
          <p:cNvPr id="59" name="TextBox 58"/>
          <p:cNvSpPr txBox="1"/>
          <p:nvPr/>
        </p:nvSpPr>
        <p:spPr>
          <a:xfrm>
            <a:off x="2905124" y="3584956"/>
            <a:ext cx="6359646" cy="769441"/>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Supplemental Figure 1.  Experimental design for exosome generation</a:t>
            </a:r>
            <a:r>
              <a:rPr lang="en-US" sz="1100" dirty="0">
                <a:latin typeface="Arial" panose="020B0604020202020204" pitchFamily="34" charset="0"/>
                <a:cs typeface="Arial" panose="020B0604020202020204" pitchFamily="34" charset="0"/>
              </a:rPr>
              <a:t>.  Exosomes containing DNMT mRNA were generated by stimulated isolated human monocytes with LPS.  The exosomes were then isolated and used to treat naïve monocytes to examine the effect of exosome mediated transfer  </a:t>
            </a:r>
          </a:p>
        </p:txBody>
      </p:sp>
    </p:spTree>
    <p:extLst>
      <p:ext uri="{BB962C8B-B14F-4D97-AF65-F5344CB8AC3E}">
        <p14:creationId xmlns:p14="http://schemas.microsoft.com/office/powerpoint/2010/main" val="36735655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Words>
  <Application>Microsoft Office PowerPoint</Application>
  <PresentationFormat>Widescreen</PresentationFormat>
  <Paragraphs>14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Wisler, Jon</dc:creator>
  <cp:lastModifiedBy>Wisler, Jon</cp:lastModifiedBy>
  <cp:revision>1</cp:revision>
  <dcterms:created xsi:type="dcterms:W3CDTF">2022-03-09T21:05:57Z</dcterms:created>
  <dcterms:modified xsi:type="dcterms:W3CDTF">2022-03-09T21:06:17Z</dcterms:modified>
</cp:coreProperties>
</file>