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77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B825B0-F0D5-4E93-A606-BF2CE07F93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06EBB05-DC4F-48DF-9548-C7923C81C8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05D24D-2E19-44A0-AD63-E04E8E165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0C1C45-2C56-4AC9-A2FE-C6AA491A5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0DF150-7B25-42A5-A965-BD1E43273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144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FB8E34-CD16-4FCC-9E23-D135F4917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CDF93E8-6D14-4E6A-875A-38DB898E84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A0C367-BD81-4A10-8094-0E2F4A895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27BEBDB-FCE3-4259-873E-48FEC316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428BA32-8D02-4120-A9D8-3969B809B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84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01EE47E-1950-4A9F-A2BB-4C32145413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2845631-2885-41FC-B38B-68D461D025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FD5632-51D3-458D-9EF1-10D5E81A9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12D97E8-763E-478A-9246-1EFAC6A8C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AB672A-935C-43DA-ACDB-2E858F915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31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65428F-8A4F-4C01-A66F-BD0703D1D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A74414-A842-4924-8430-0471200B5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7B7DD90-43A6-455F-8B0D-9E0E2D14F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241A43-F409-44BD-AF3A-8A7F63C26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6FAB20-7370-4675-B6B0-91FECB2F9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003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1E30D4-32A3-49E2-BFB3-5E7D9DE6B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B5077E7-D689-47A5-A368-5DC38CDEC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DE0530-34B4-450F-96B3-C5E8D639C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E31BEB-D526-41AE-A03F-032DD5953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2EA4B4-60E4-493C-B985-D137FD14B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43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E6B44B-B602-4125-8A00-E34337EDD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D2C944-D9B0-45A1-8BA7-BD1CCF3609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7543D8E-ACC7-4978-87DC-7E9B3E6377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9291A6-589B-4260-A1C4-AD1835C2B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AD49CB8-570D-4D9B-AAE6-FE261CC72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01FFCFB-E70E-43FA-8050-9A510227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154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9F5EC8-79B2-4525-8AA7-E4196FF9B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596BEF9-2688-401A-BCF4-42629F377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CB827B5-FB3F-4AE7-857D-9F088A81D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5B2C223-E3BB-45B8-B0BC-EAE8C88808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E1FDA0D-504E-4898-9832-133A938D5E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CF9D9EA-798C-42EC-8073-A66519D40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9146432-1CFE-4392-815E-6B086327B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B0BC589-5345-4A00-9E6E-659E10F2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56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4ADF7A-464B-4434-9CDA-9BA4CE8C3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939AD41-9D45-43BA-B02D-62428B687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F66249B-B431-4D0E-80D2-9508B2D0F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753A1EF-05FE-43B9-80A7-9B0B8107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141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D5A2321-2D4C-404D-B1E2-DCFA57B8A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4EBEBD2-7C08-42F1-A053-C07C2876B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DCE66D8-D1EA-45E3-AEFB-5F16AB8AB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331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B7747B-47BF-4769-B53C-1DF600D78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684AAB-6AF2-4E62-A463-C5955DEE1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C8BFBB4-8D40-43A7-B8E5-7F338CC2CC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3CA7C04-0090-4627-AD1B-EFB256919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73DC4CF-E155-4203-A3DC-BC80EB867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73AF9E8-9C4F-4F8A-A8CD-EE293DA2E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366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89B15C-731B-423F-82AB-C49890DFB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AE20366-B329-41C2-986B-6B30CE1D74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5F76F19-5B1A-47B4-876A-DFA298FE4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76787D6-17DE-4EBC-BD8A-375BE6A76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CFD026F-7609-4A89-94B4-72F67D2F0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181E97-B82E-4DB6-98A5-951A2C40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99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778FBB6-0180-47C9-8079-AACB1C4D1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C029BC-DE20-4909-8856-AB84A6928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5ED93D2-96F7-4B8D-BCC2-DA2444201A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4A3DE-27DD-4C69-80CB-F0FFF56AED2B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862A6E-50FE-425F-806A-57AFA9D4F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228C73-2EAF-429A-84B2-CB46030C6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99DCA-9F55-4605-8CA6-0B166CF565F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64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6">
            <a:extLst>
              <a:ext uri="{FF2B5EF4-FFF2-40B4-BE49-F238E27FC236}">
                <a16:creationId xmlns:a16="http://schemas.microsoft.com/office/drawing/2014/main" id="{248D3B52-8EDD-4F5B-9CA5-DBDF97E04D18}"/>
              </a:ext>
            </a:extLst>
          </p:cNvPr>
          <p:cNvSpPr txBox="1"/>
          <p:nvPr/>
        </p:nvSpPr>
        <p:spPr>
          <a:xfrm>
            <a:off x="201289" y="5318232"/>
            <a:ext cx="12330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*p&lt;0.05 (raw p-value)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07FA6A8-50B2-45BC-898C-6915D8264017}"/>
              </a:ext>
            </a:extLst>
          </p:cNvPr>
          <p:cNvSpPr txBox="1"/>
          <p:nvPr/>
        </p:nvSpPr>
        <p:spPr>
          <a:xfrm>
            <a:off x="182880" y="948452"/>
            <a:ext cx="112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Panel A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76A5BB5-8760-45E5-AA3D-3180B5FFBE2B}"/>
              </a:ext>
            </a:extLst>
          </p:cNvPr>
          <p:cNvSpPr txBox="1"/>
          <p:nvPr/>
        </p:nvSpPr>
        <p:spPr>
          <a:xfrm>
            <a:off x="6593946" y="944880"/>
            <a:ext cx="112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Panel B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73A7BBE-91AF-F043-9FE1-2D705395B236}"/>
              </a:ext>
            </a:extLst>
          </p:cNvPr>
          <p:cNvGrpSpPr/>
          <p:nvPr/>
        </p:nvGrpSpPr>
        <p:grpSpPr>
          <a:xfrm>
            <a:off x="214168" y="1568608"/>
            <a:ext cx="5592677" cy="3490678"/>
            <a:chOff x="214168" y="1568608"/>
            <a:chExt cx="5592677" cy="3490678"/>
          </a:xfrm>
        </p:grpSpPr>
        <p:pic>
          <p:nvPicPr>
            <p:cNvPr id="5" name="Picture 24">
              <a:extLst>
                <a:ext uri="{FF2B5EF4-FFF2-40B4-BE49-F238E27FC236}">
                  <a16:creationId xmlns:a16="http://schemas.microsoft.com/office/drawing/2014/main" id="{353F49BA-67BF-4C91-81BC-52755F590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62" y="1725625"/>
              <a:ext cx="4910262" cy="3333661"/>
            </a:xfrm>
            <a:prstGeom prst="rect">
              <a:avLst/>
            </a:prstGeom>
          </p:spPr>
        </p:pic>
        <p:pic>
          <p:nvPicPr>
            <p:cNvPr id="7" name="Picture 27">
              <a:extLst>
                <a:ext uri="{FF2B5EF4-FFF2-40B4-BE49-F238E27FC236}">
                  <a16:creationId xmlns:a16="http://schemas.microsoft.com/office/drawing/2014/main" id="{032467AA-A420-4DAE-8B3E-2DF9EC036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7130" y="2256753"/>
              <a:ext cx="430810" cy="2765510"/>
            </a:xfrm>
            <a:prstGeom prst="rect">
              <a:avLst/>
            </a:prstGeom>
          </p:spPr>
        </p:pic>
        <p:sp>
          <p:nvSpPr>
            <p:cNvPr id="11" name="TextBox 4">
              <a:extLst>
                <a:ext uri="{FF2B5EF4-FFF2-40B4-BE49-F238E27FC236}">
                  <a16:creationId xmlns:a16="http://schemas.microsoft.com/office/drawing/2014/main" id="{6859C4A4-8E4D-455A-AE90-7EC7B561E08B}"/>
                </a:ext>
              </a:extLst>
            </p:cNvPr>
            <p:cNvSpPr txBox="1"/>
            <p:nvPr/>
          </p:nvSpPr>
          <p:spPr>
            <a:xfrm>
              <a:off x="1073791" y="2406351"/>
              <a:ext cx="318386" cy="382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*</a:t>
              </a:r>
            </a:p>
          </p:txBody>
        </p:sp>
        <p:sp>
          <p:nvSpPr>
            <p:cNvPr id="12" name="TextBox 18">
              <a:extLst>
                <a:ext uri="{FF2B5EF4-FFF2-40B4-BE49-F238E27FC236}">
                  <a16:creationId xmlns:a16="http://schemas.microsoft.com/office/drawing/2014/main" id="{B60D2BFC-D58C-4697-B5A8-31E8C33F5E84}"/>
                </a:ext>
              </a:extLst>
            </p:cNvPr>
            <p:cNvSpPr txBox="1"/>
            <p:nvPr/>
          </p:nvSpPr>
          <p:spPr>
            <a:xfrm>
              <a:off x="1005526" y="3185234"/>
              <a:ext cx="318386" cy="382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*</a:t>
              </a:r>
            </a:p>
          </p:txBody>
        </p:sp>
        <p:sp>
          <p:nvSpPr>
            <p:cNvPr id="13" name="TextBox 19">
              <a:extLst>
                <a:ext uri="{FF2B5EF4-FFF2-40B4-BE49-F238E27FC236}">
                  <a16:creationId xmlns:a16="http://schemas.microsoft.com/office/drawing/2014/main" id="{7B3DD4E7-9C9E-4095-93D6-3B8B3E4DF856}"/>
                </a:ext>
              </a:extLst>
            </p:cNvPr>
            <p:cNvSpPr txBox="1"/>
            <p:nvPr/>
          </p:nvSpPr>
          <p:spPr>
            <a:xfrm>
              <a:off x="214168" y="2157940"/>
              <a:ext cx="318386" cy="382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*</a:t>
              </a:r>
            </a:p>
          </p:txBody>
        </p:sp>
        <p:sp>
          <p:nvSpPr>
            <p:cNvPr id="14" name="TextBox 26">
              <a:extLst>
                <a:ext uri="{FF2B5EF4-FFF2-40B4-BE49-F238E27FC236}">
                  <a16:creationId xmlns:a16="http://schemas.microsoft.com/office/drawing/2014/main" id="{E9A6FBC4-41B3-4B17-A347-F50E6A8C8A47}"/>
                </a:ext>
              </a:extLst>
            </p:cNvPr>
            <p:cNvSpPr txBox="1"/>
            <p:nvPr/>
          </p:nvSpPr>
          <p:spPr>
            <a:xfrm>
              <a:off x="313344" y="2925114"/>
              <a:ext cx="318386" cy="382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*</a:t>
              </a: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61CBE635-3A23-4F17-9558-FFB56717F0AF}"/>
                </a:ext>
              </a:extLst>
            </p:cNvPr>
            <p:cNvSpPr txBox="1"/>
            <p:nvPr/>
          </p:nvSpPr>
          <p:spPr>
            <a:xfrm>
              <a:off x="3017259" y="1568608"/>
              <a:ext cx="112615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/>
                <a:t>MSS/</a:t>
              </a:r>
              <a:r>
                <a:rPr lang="it-IT" sz="1400" b="1" dirty="0" err="1"/>
                <a:t>pMMR</a:t>
              </a:r>
              <a:endParaRPr lang="it-IT" sz="1400" b="1" dirty="0"/>
            </a:p>
          </p:txBody>
        </p:sp>
        <p:pic>
          <p:nvPicPr>
            <p:cNvPr id="3" name="Picture 2" descr="Chart, treemap chart&#10;&#10;Description automatically generated">
              <a:extLst>
                <a:ext uri="{FF2B5EF4-FFF2-40B4-BE49-F238E27FC236}">
                  <a16:creationId xmlns:a16="http://schemas.microsoft.com/office/drawing/2014/main" id="{5A364C88-90BC-9E41-B32E-58FB6158FB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59" t="5140" r="17323" b="1581"/>
            <a:stretch/>
          </p:blipFill>
          <p:spPr>
            <a:xfrm>
              <a:off x="1615071" y="1892088"/>
              <a:ext cx="3654318" cy="3136526"/>
            </a:xfrm>
            <a:prstGeom prst="rect">
              <a:avLst/>
            </a:prstGeom>
          </p:spPr>
        </p:pic>
        <p:pic>
          <p:nvPicPr>
            <p:cNvPr id="27" name="Picture 26" descr="Chart, treemap chart&#10;&#10;Description automatically generated">
              <a:extLst>
                <a:ext uri="{FF2B5EF4-FFF2-40B4-BE49-F238E27FC236}">
                  <a16:creationId xmlns:a16="http://schemas.microsoft.com/office/drawing/2014/main" id="{5F556656-3585-D841-A06A-084645AA86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504" t="46716" r="3151" b="42634"/>
            <a:stretch/>
          </p:blipFill>
          <p:spPr>
            <a:xfrm>
              <a:off x="5258224" y="1918705"/>
              <a:ext cx="548621" cy="25954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5E751B1-9E44-9642-A2BA-9ED9E73E3E22}"/>
              </a:ext>
            </a:extLst>
          </p:cNvPr>
          <p:cNvGrpSpPr/>
          <p:nvPr/>
        </p:nvGrpSpPr>
        <p:grpSpPr>
          <a:xfrm>
            <a:off x="6398123" y="1584311"/>
            <a:ext cx="5569109" cy="3547498"/>
            <a:chOff x="6398123" y="1584311"/>
            <a:chExt cx="5569109" cy="3547498"/>
          </a:xfrm>
        </p:grpSpPr>
        <p:pic>
          <p:nvPicPr>
            <p:cNvPr id="6" name="Picture 25">
              <a:extLst>
                <a:ext uri="{FF2B5EF4-FFF2-40B4-BE49-F238E27FC236}">
                  <a16:creationId xmlns:a16="http://schemas.microsoft.com/office/drawing/2014/main" id="{6F680780-92E5-4DDA-8F96-980333EEC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98123" y="1798148"/>
              <a:ext cx="5020488" cy="3333661"/>
            </a:xfrm>
            <a:prstGeom prst="rect">
              <a:avLst/>
            </a:prstGeom>
          </p:spPr>
        </p:pic>
        <p:pic>
          <p:nvPicPr>
            <p:cNvPr id="9" name="Picture 29">
              <a:extLst>
                <a:ext uri="{FF2B5EF4-FFF2-40B4-BE49-F238E27FC236}">
                  <a16:creationId xmlns:a16="http://schemas.microsoft.com/office/drawing/2014/main" id="{8C459C6D-B1DD-47FA-9510-46F6AA8F3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66353" y="2294937"/>
              <a:ext cx="443074" cy="2796569"/>
            </a:xfrm>
            <a:prstGeom prst="rect">
              <a:avLst/>
            </a:prstGeom>
          </p:spPr>
        </p:pic>
        <p:sp>
          <p:nvSpPr>
            <p:cNvPr id="15" name="TextBox 33">
              <a:extLst>
                <a:ext uri="{FF2B5EF4-FFF2-40B4-BE49-F238E27FC236}">
                  <a16:creationId xmlns:a16="http://schemas.microsoft.com/office/drawing/2014/main" id="{619D4EEB-54FD-43A8-A4AF-4C3B4EC3BC00}"/>
                </a:ext>
              </a:extLst>
            </p:cNvPr>
            <p:cNvSpPr txBox="1"/>
            <p:nvPr/>
          </p:nvSpPr>
          <p:spPr>
            <a:xfrm>
              <a:off x="7026065" y="3237492"/>
              <a:ext cx="327450" cy="386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*</a:t>
              </a:r>
            </a:p>
          </p:txBody>
        </p:sp>
        <p:sp>
          <p:nvSpPr>
            <p:cNvPr id="16" name="TextBox 34">
              <a:extLst>
                <a:ext uri="{FF2B5EF4-FFF2-40B4-BE49-F238E27FC236}">
                  <a16:creationId xmlns:a16="http://schemas.microsoft.com/office/drawing/2014/main" id="{205EFD36-85DA-421B-ADEC-F3895BDDC54C}"/>
                </a:ext>
              </a:extLst>
            </p:cNvPr>
            <p:cNvSpPr txBox="1"/>
            <p:nvPr/>
          </p:nvSpPr>
          <p:spPr>
            <a:xfrm>
              <a:off x="6873345" y="2709571"/>
              <a:ext cx="327450" cy="386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*</a:t>
              </a:r>
            </a:p>
          </p:txBody>
        </p:sp>
        <p:sp>
          <p:nvSpPr>
            <p:cNvPr id="17" name="TextBox 35">
              <a:extLst>
                <a:ext uri="{FF2B5EF4-FFF2-40B4-BE49-F238E27FC236}">
                  <a16:creationId xmlns:a16="http://schemas.microsoft.com/office/drawing/2014/main" id="{7B25064D-EAC9-4FB5-871A-9E19CEBEDD62}"/>
                </a:ext>
              </a:extLst>
            </p:cNvPr>
            <p:cNvSpPr txBox="1"/>
            <p:nvPr/>
          </p:nvSpPr>
          <p:spPr>
            <a:xfrm>
              <a:off x="6862341" y="4283917"/>
              <a:ext cx="327450" cy="386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*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E03D24AE-7DF5-41B2-ADF3-82EE92E70A99}"/>
                </a:ext>
              </a:extLst>
            </p:cNvPr>
            <p:cNvSpPr txBox="1"/>
            <p:nvPr/>
          </p:nvSpPr>
          <p:spPr>
            <a:xfrm>
              <a:off x="8913684" y="1584311"/>
              <a:ext cx="128496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/>
                <a:t>MSI-H/</a:t>
              </a:r>
              <a:r>
                <a:rPr lang="it-IT" sz="1400" b="1" dirty="0" err="1"/>
                <a:t>dMMR</a:t>
              </a:r>
              <a:endParaRPr lang="it-IT" sz="1400" b="1" dirty="0"/>
            </a:p>
          </p:txBody>
        </p:sp>
        <p:pic>
          <p:nvPicPr>
            <p:cNvPr id="26" name="Picture 25" descr="Chart, bar chart&#10;&#10;Description automatically generated">
              <a:extLst>
                <a:ext uri="{FF2B5EF4-FFF2-40B4-BE49-F238E27FC236}">
                  <a16:creationId xmlns:a16="http://schemas.microsoft.com/office/drawing/2014/main" id="{E8E890C0-38FC-094D-9243-073B830EF2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87" t="4183" r="18386" b="1081"/>
            <a:stretch/>
          </p:blipFill>
          <p:spPr>
            <a:xfrm>
              <a:off x="7646835" y="1907421"/>
              <a:ext cx="3761217" cy="3208258"/>
            </a:xfrm>
            <a:prstGeom prst="rect">
              <a:avLst/>
            </a:prstGeom>
          </p:spPr>
        </p:pic>
        <p:pic>
          <p:nvPicPr>
            <p:cNvPr id="28" name="Picture 27" descr="Chart, treemap chart&#10;&#10;Description automatically generated">
              <a:extLst>
                <a:ext uri="{FF2B5EF4-FFF2-40B4-BE49-F238E27FC236}">
                  <a16:creationId xmlns:a16="http://schemas.microsoft.com/office/drawing/2014/main" id="{2BFFA955-D428-5449-B2D0-79F548EC6E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504" t="46716" r="3151" b="42634"/>
            <a:stretch/>
          </p:blipFill>
          <p:spPr>
            <a:xfrm>
              <a:off x="11418611" y="1944636"/>
              <a:ext cx="548621" cy="2595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80342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25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Guglielmo Vetere</dc:creator>
  <cp:lastModifiedBy>Roberto Moretto</cp:lastModifiedBy>
  <cp:revision>5</cp:revision>
  <dcterms:created xsi:type="dcterms:W3CDTF">2021-11-05T09:00:38Z</dcterms:created>
  <dcterms:modified xsi:type="dcterms:W3CDTF">2021-12-12T16:14:32Z</dcterms:modified>
</cp:coreProperties>
</file>