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57">
          <p15:clr>
            <a:srgbClr val="A4A3A4"/>
          </p15:clr>
        </p15:guide>
        <p15:guide id="2" pos="54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1220" y="80"/>
      </p:cViewPr>
      <p:guideLst>
        <p:guide orient="horz" pos="3157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f"/><Relationship Id="rId13" Type="http://schemas.openxmlformats.org/officeDocument/2006/relationships/image" Target="../media/image18.tiff"/><Relationship Id="rId18" Type="http://schemas.openxmlformats.org/officeDocument/2006/relationships/image" Target="../media/image23.tiff"/><Relationship Id="rId3" Type="http://schemas.openxmlformats.org/officeDocument/2006/relationships/image" Target="../media/image8.tiff"/><Relationship Id="rId21" Type="http://schemas.openxmlformats.org/officeDocument/2006/relationships/image" Target="../media/image26.tiff"/><Relationship Id="rId7" Type="http://schemas.openxmlformats.org/officeDocument/2006/relationships/image" Target="../media/image12.tiff"/><Relationship Id="rId12" Type="http://schemas.openxmlformats.org/officeDocument/2006/relationships/image" Target="../media/image17.tiff"/><Relationship Id="rId17" Type="http://schemas.openxmlformats.org/officeDocument/2006/relationships/image" Target="../media/image22.tiff"/><Relationship Id="rId2" Type="http://schemas.openxmlformats.org/officeDocument/2006/relationships/image" Target="../media/image7.tiff"/><Relationship Id="rId16" Type="http://schemas.openxmlformats.org/officeDocument/2006/relationships/image" Target="../media/image21.tiff"/><Relationship Id="rId20" Type="http://schemas.openxmlformats.org/officeDocument/2006/relationships/image" Target="../media/image25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tiff"/><Relationship Id="rId11" Type="http://schemas.openxmlformats.org/officeDocument/2006/relationships/image" Target="../media/image16.tiff"/><Relationship Id="rId5" Type="http://schemas.openxmlformats.org/officeDocument/2006/relationships/image" Target="../media/image10.tiff"/><Relationship Id="rId15" Type="http://schemas.openxmlformats.org/officeDocument/2006/relationships/image" Target="../media/image20.tiff"/><Relationship Id="rId10" Type="http://schemas.openxmlformats.org/officeDocument/2006/relationships/image" Target="../media/image15.tiff"/><Relationship Id="rId19" Type="http://schemas.openxmlformats.org/officeDocument/2006/relationships/image" Target="../media/image24.tiff"/><Relationship Id="rId4" Type="http://schemas.openxmlformats.org/officeDocument/2006/relationships/image" Target="../media/image9.tiff"/><Relationship Id="rId9" Type="http://schemas.openxmlformats.org/officeDocument/2006/relationships/image" Target="../media/image14.tiff"/><Relationship Id="rId14" Type="http://schemas.openxmlformats.org/officeDocument/2006/relationships/image" Target="../media/image1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1475755" y="393745"/>
            <a:ext cx="2424430" cy="2077720"/>
            <a:chOff x="1190" y="977"/>
            <a:chExt cx="3818" cy="3272"/>
          </a:xfrm>
        </p:grpSpPr>
        <p:grpSp>
          <p:nvGrpSpPr>
            <p:cNvPr id="2" name="组合 32"/>
            <p:cNvGrpSpPr/>
            <p:nvPr/>
          </p:nvGrpSpPr>
          <p:grpSpPr>
            <a:xfrm>
              <a:off x="1190" y="977"/>
              <a:ext cx="3815" cy="1573"/>
              <a:chOff x="5113" y="636"/>
              <a:chExt cx="4573" cy="1995"/>
            </a:xfrm>
          </p:grpSpPr>
          <p:sp>
            <p:nvSpPr>
              <p:cNvPr id="3" name="文本框 57"/>
              <p:cNvSpPr txBox="1"/>
              <p:nvPr/>
            </p:nvSpPr>
            <p:spPr>
              <a:xfrm rot="-2640000">
                <a:off x="8184" y="1934"/>
                <a:ext cx="1502" cy="4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si-3#</a:t>
                </a:r>
              </a:p>
            </p:txBody>
          </p:sp>
          <p:grpSp>
            <p:nvGrpSpPr>
              <p:cNvPr id="4" name="组合 30"/>
              <p:cNvGrpSpPr/>
              <p:nvPr/>
            </p:nvGrpSpPr>
            <p:grpSpPr>
              <a:xfrm>
                <a:off x="5113" y="636"/>
                <a:ext cx="4009" cy="1995"/>
                <a:chOff x="5113" y="636"/>
                <a:chExt cx="4009" cy="1995"/>
              </a:xfrm>
            </p:grpSpPr>
            <p:grpSp>
              <p:nvGrpSpPr>
                <p:cNvPr id="5" name="组合 1073742861"/>
                <p:cNvGrpSpPr/>
                <p:nvPr/>
              </p:nvGrpSpPr>
              <p:grpSpPr>
                <a:xfrm>
                  <a:off x="6287" y="1085"/>
                  <a:ext cx="2835" cy="452"/>
                  <a:chOff x="1284" y="-112"/>
                  <a:chExt cx="4160" cy="560"/>
                </a:xfrm>
              </p:grpSpPr>
              <p:pic>
                <p:nvPicPr>
                  <p:cNvPr id="6" name="图片 1073742862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1293" y="-103"/>
                    <a:ext cx="4140" cy="540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sp>
                <p:nvSpPr>
                  <p:cNvPr id="7" name="矩形 1073742863"/>
                  <p:cNvSpPr/>
                  <p:nvPr/>
                </p:nvSpPr>
                <p:spPr>
                  <a:xfrm>
                    <a:off x="1293" y="-103"/>
                    <a:ext cx="4140" cy="540"/>
                  </a:xfrm>
                  <a:prstGeom prst="rect">
                    <a:avLst/>
                  </a:prstGeom>
                  <a:noFill/>
                  <a:ln w="12700" cap="flat" cmpd="sng">
                    <a:solidFill>
                      <a:srgbClr val="231F2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anchor="t" anchorCtr="0"/>
                  <a:lstStyle/>
                  <a:p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8" name="组合 12"/>
                <p:cNvGrpSpPr/>
                <p:nvPr/>
              </p:nvGrpSpPr>
              <p:grpSpPr>
                <a:xfrm>
                  <a:off x="6287" y="1650"/>
                  <a:ext cx="2835" cy="452"/>
                  <a:chOff x="1284" y="-59"/>
                  <a:chExt cx="4160" cy="560"/>
                </a:xfrm>
              </p:grpSpPr>
              <p:pic>
                <p:nvPicPr>
                  <p:cNvPr id="9" name="图片 13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293" y="-49"/>
                    <a:ext cx="4140" cy="540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</p:pic>
              <p:sp>
                <p:nvSpPr>
                  <p:cNvPr id="10" name="矩形 14"/>
                  <p:cNvSpPr/>
                  <p:nvPr/>
                </p:nvSpPr>
                <p:spPr>
                  <a:xfrm>
                    <a:off x="1293" y="-49"/>
                    <a:ext cx="4140" cy="540"/>
                  </a:xfrm>
                  <a:prstGeom prst="rect">
                    <a:avLst/>
                  </a:prstGeom>
                  <a:noFill/>
                  <a:ln w="12700" cap="flat" cmpd="sng">
                    <a:solidFill>
                      <a:srgbClr val="231F20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anchor="t" anchorCtr="0"/>
                  <a:lstStyle/>
                  <a:p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11" name="文本框 18"/>
                <p:cNvSpPr txBox="1"/>
                <p:nvPr/>
              </p:nvSpPr>
              <p:spPr>
                <a:xfrm>
                  <a:off x="5424" y="1109"/>
                  <a:ext cx="1200" cy="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 anchorCtr="0">
                  <a:spAutoFit/>
                </a:bodyPr>
                <a:lstStyle/>
                <a:p>
                  <a:r>
                    <a:rPr lang="en-US" altLang="zh-CN" sz="1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E2F7</a:t>
                  </a:r>
                </a:p>
              </p:txBody>
            </p:sp>
            <p:sp>
              <p:nvSpPr>
                <p:cNvPr id="12" name="文本框 30"/>
                <p:cNvSpPr txBox="1"/>
                <p:nvPr/>
              </p:nvSpPr>
              <p:spPr>
                <a:xfrm>
                  <a:off x="5113" y="1659"/>
                  <a:ext cx="1511" cy="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 anchorCtr="0">
                  <a:spAutoFit/>
                </a:bodyPr>
                <a:lstStyle/>
                <a:p>
                  <a:r>
                    <a:rPr lang="en-US" altLang="zh-CN" sz="1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GAPDH</a:t>
                  </a:r>
                </a:p>
              </p:txBody>
            </p:sp>
            <p:sp>
              <p:nvSpPr>
                <p:cNvPr id="13" name="文本框 38"/>
                <p:cNvSpPr txBox="1"/>
                <p:nvPr/>
              </p:nvSpPr>
              <p:spPr>
                <a:xfrm rot="-2640000">
                  <a:off x="5949" y="2158"/>
                  <a:ext cx="1055" cy="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 anchorCtr="0">
                  <a:spAutoFit/>
                </a:bodyPr>
                <a:lstStyle/>
                <a:p>
                  <a:r>
                    <a:rPr lang="en-US" altLang="zh-CN" sz="1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si-NC</a:t>
                  </a:r>
                </a:p>
              </p:txBody>
            </p:sp>
            <p:sp>
              <p:nvSpPr>
                <p:cNvPr id="14" name="文本框 55"/>
                <p:cNvSpPr txBox="1"/>
                <p:nvPr/>
              </p:nvSpPr>
              <p:spPr>
                <a:xfrm rot="-2640000">
                  <a:off x="6643" y="1984"/>
                  <a:ext cx="1502" cy="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 anchorCtr="0">
                  <a:spAutoFit/>
                </a:bodyPr>
                <a:lstStyle/>
                <a:p>
                  <a:r>
                    <a:rPr lang="en-US" altLang="zh-CN" sz="1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si-1#</a:t>
                  </a:r>
                </a:p>
              </p:txBody>
            </p:sp>
            <p:sp>
              <p:nvSpPr>
                <p:cNvPr id="15" name="文本框 56"/>
                <p:cNvSpPr txBox="1"/>
                <p:nvPr/>
              </p:nvSpPr>
              <p:spPr>
                <a:xfrm rot="-2640000">
                  <a:off x="7387" y="1966"/>
                  <a:ext cx="1502" cy="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 anchorCtr="0">
                  <a:spAutoFit/>
                </a:bodyPr>
                <a:lstStyle/>
                <a:p>
                  <a:r>
                    <a:rPr lang="en-US" altLang="zh-CN" sz="1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si-2#</a:t>
                  </a:r>
                </a:p>
              </p:txBody>
            </p:sp>
            <p:sp>
              <p:nvSpPr>
                <p:cNvPr id="16" name="文本框 86"/>
                <p:cNvSpPr txBox="1"/>
                <p:nvPr/>
              </p:nvSpPr>
              <p:spPr>
                <a:xfrm>
                  <a:off x="7287" y="636"/>
                  <a:ext cx="1082" cy="47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 anchorCtr="0">
                  <a:spAutoFit/>
                </a:bodyPr>
                <a:lstStyle/>
                <a:p>
                  <a:r>
                    <a:rPr lang="en-US" altLang="zh-CN" sz="1000" b="1">
                      <a:latin typeface="Arial" panose="020B0604020202020204" pitchFamily="34" charset="0"/>
                      <a:ea typeface="宋体" panose="02010600030101010101" pitchFamily="2" charset="-122"/>
                    </a:rPr>
                    <a:t>786-O</a:t>
                  </a:r>
                </a:p>
              </p:txBody>
            </p:sp>
          </p:grpSp>
        </p:grpSp>
        <p:grpSp>
          <p:nvGrpSpPr>
            <p:cNvPr id="69" name="组合 68"/>
            <p:cNvGrpSpPr/>
            <p:nvPr/>
          </p:nvGrpSpPr>
          <p:grpSpPr>
            <a:xfrm>
              <a:off x="1190" y="2677"/>
              <a:ext cx="3819" cy="1573"/>
              <a:chOff x="1190" y="2677"/>
              <a:chExt cx="3819" cy="1573"/>
            </a:xfrm>
          </p:grpSpPr>
          <p:grpSp>
            <p:nvGrpSpPr>
              <p:cNvPr id="17" name="组合 23"/>
              <p:cNvGrpSpPr/>
              <p:nvPr/>
            </p:nvGrpSpPr>
            <p:grpSpPr>
              <a:xfrm>
                <a:off x="2140" y="3041"/>
                <a:ext cx="2421" cy="378"/>
                <a:chOff x="7157" y="5390"/>
                <a:chExt cx="4280" cy="560"/>
              </a:xfrm>
            </p:grpSpPr>
            <p:pic>
              <p:nvPicPr>
                <p:cNvPr id="18" name="图片 24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166" y="5400"/>
                  <a:ext cx="4260" cy="5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9" name="矩形 25"/>
                <p:cNvSpPr/>
                <p:nvPr/>
              </p:nvSpPr>
              <p:spPr>
                <a:xfrm>
                  <a:off x="7166" y="5400"/>
                  <a:ext cx="4260" cy="540"/>
                </a:xfrm>
                <a:prstGeom prst="rect">
                  <a:avLst/>
                </a:prstGeom>
                <a:noFill/>
                <a:ln w="12700" cap="flat" cmpd="sng">
                  <a:solidFill>
                    <a:srgbClr val="231F2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anchor="t" anchorCtr="0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0" name="组合 26"/>
              <p:cNvGrpSpPr/>
              <p:nvPr/>
            </p:nvGrpSpPr>
            <p:grpSpPr>
              <a:xfrm>
                <a:off x="2142" y="3524"/>
                <a:ext cx="2419" cy="378"/>
                <a:chOff x="7157" y="6044"/>
                <a:chExt cx="4281" cy="560"/>
              </a:xfrm>
            </p:grpSpPr>
            <p:pic>
              <p:nvPicPr>
                <p:cNvPr id="21" name="图片 27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166" y="6053"/>
                  <a:ext cx="4260" cy="5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2" name="矩形 28"/>
                <p:cNvSpPr/>
                <p:nvPr/>
              </p:nvSpPr>
              <p:spPr>
                <a:xfrm>
                  <a:off x="7166" y="6053"/>
                  <a:ext cx="4261" cy="540"/>
                </a:xfrm>
                <a:prstGeom prst="rect">
                  <a:avLst/>
                </a:prstGeom>
                <a:noFill/>
                <a:ln w="12700" cap="flat" cmpd="sng">
                  <a:solidFill>
                    <a:srgbClr val="231F2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anchor="t" anchorCtr="0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23" name="文本框 31"/>
              <p:cNvSpPr txBox="1"/>
              <p:nvPr/>
            </p:nvSpPr>
            <p:spPr>
              <a:xfrm>
                <a:off x="1190" y="3530"/>
                <a:ext cx="1025" cy="32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GAPDH</a:t>
                </a:r>
              </a:p>
            </p:txBody>
          </p:sp>
          <p:sp>
            <p:nvSpPr>
              <p:cNvPr id="3101" name="文本框 62"/>
              <p:cNvSpPr txBox="1"/>
              <p:nvPr/>
            </p:nvSpPr>
            <p:spPr>
              <a:xfrm rot="18960000">
                <a:off x="1877" y="3926"/>
                <a:ext cx="901" cy="32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si-NC</a:t>
                </a:r>
              </a:p>
            </p:txBody>
          </p:sp>
          <p:sp>
            <p:nvSpPr>
              <p:cNvPr id="24" name="文本框 64"/>
              <p:cNvSpPr txBox="1"/>
              <p:nvPr/>
            </p:nvSpPr>
            <p:spPr>
              <a:xfrm rot="18960000">
                <a:off x="3039" y="3764"/>
                <a:ext cx="1283" cy="32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si-2#</a:t>
                </a:r>
              </a:p>
            </p:txBody>
          </p:sp>
          <p:grpSp>
            <p:nvGrpSpPr>
              <p:cNvPr id="25" name="组合 66"/>
              <p:cNvGrpSpPr/>
              <p:nvPr/>
            </p:nvGrpSpPr>
            <p:grpSpPr>
              <a:xfrm>
                <a:off x="2142" y="3039"/>
                <a:ext cx="2421" cy="378"/>
                <a:chOff x="7157" y="5390"/>
                <a:chExt cx="4280" cy="560"/>
              </a:xfrm>
            </p:grpSpPr>
            <p:pic>
              <p:nvPicPr>
                <p:cNvPr id="26" name="图片 67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166" y="5400"/>
                  <a:ext cx="4260" cy="5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27" name="矩形 68"/>
                <p:cNvSpPr/>
                <p:nvPr/>
              </p:nvSpPr>
              <p:spPr>
                <a:xfrm>
                  <a:off x="7166" y="5400"/>
                  <a:ext cx="4260" cy="540"/>
                </a:xfrm>
                <a:prstGeom prst="rect">
                  <a:avLst/>
                </a:prstGeom>
                <a:noFill/>
                <a:ln w="12700" cap="flat" cmpd="sng">
                  <a:solidFill>
                    <a:srgbClr val="231F2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anchor="t" anchorCtr="0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106" name="文本框 71"/>
              <p:cNvSpPr txBox="1"/>
              <p:nvPr/>
            </p:nvSpPr>
            <p:spPr>
              <a:xfrm rot="18960000">
                <a:off x="2409" y="3794"/>
                <a:ext cx="1283" cy="32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si-1#</a:t>
                </a:r>
              </a:p>
            </p:txBody>
          </p:sp>
          <p:sp>
            <p:nvSpPr>
              <p:cNvPr id="28" name="文本框 72"/>
              <p:cNvSpPr txBox="1"/>
              <p:nvPr/>
            </p:nvSpPr>
            <p:spPr>
              <a:xfrm rot="18960000">
                <a:off x="3729" y="3764"/>
                <a:ext cx="1281" cy="32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si-3#</a:t>
                </a:r>
              </a:p>
            </p:txBody>
          </p:sp>
          <p:sp>
            <p:nvSpPr>
              <p:cNvPr id="29" name="文本框 76"/>
              <p:cNvSpPr txBox="1"/>
              <p:nvPr/>
            </p:nvSpPr>
            <p:spPr>
              <a:xfrm>
                <a:off x="1421" y="3094"/>
                <a:ext cx="1025" cy="32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E2F7</a:t>
                </a:r>
              </a:p>
            </p:txBody>
          </p:sp>
          <p:sp>
            <p:nvSpPr>
              <p:cNvPr id="30" name="文本框 87"/>
              <p:cNvSpPr txBox="1"/>
              <p:nvPr/>
            </p:nvSpPr>
            <p:spPr>
              <a:xfrm>
                <a:off x="2889" y="2677"/>
                <a:ext cx="1266" cy="3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OSRC-2</a:t>
                </a: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1373779" y="3600088"/>
            <a:ext cx="2424430" cy="2077085"/>
            <a:chOff x="6585" y="978"/>
            <a:chExt cx="3818" cy="3271"/>
          </a:xfrm>
        </p:grpSpPr>
        <p:grpSp>
          <p:nvGrpSpPr>
            <p:cNvPr id="68" name="组合 67"/>
            <p:cNvGrpSpPr/>
            <p:nvPr/>
          </p:nvGrpSpPr>
          <p:grpSpPr>
            <a:xfrm>
              <a:off x="6585" y="2677"/>
              <a:ext cx="3819" cy="1573"/>
              <a:chOff x="6588" y="2877"/>
              <a:chExt cx="3819" cy="1573"/>
            </a:xfrm>
          </p:grpSpPr>
          <p:grpSp>
            <p:nvGrpSpPr>
              <p:cNvPr id="47" name="组合 23"/>
              <p:cNvGrpSpPr/>
              <p:nvPr/>
            </p:nvGrpSpPr>
            <p:grpSpPr>
              <a:xfrm>
                <a:off x="7538" y="3241"/>
                <a:ext cx="2421" cy="378"/>
                <a:chOff x="7157" y="5390"/>
                <a:chExt cx="4280" cy="560"/>
              </a:xfrm>
            </p:grpSpPr>
            <p:pic>
              <p:nvPicPr>
                <p:cNvPr id="48" name="图片 24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166" y="5400"/>
                  <a:ext cx="4260" cy="5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49" name="矩形 25"/>
                <p:cNvSpPr/>
                <p:nvPr/>
              </p:nvSpPr>
              <p:spPr>
                <a:xfrm>
                  <a:off x="7166" y="5400"/>
                  <a:ext cx="4260" cy="540"/>
                </a:xfrm>
                <a:prstGeom prst="rect">
                  <a:avLst/>
                </a:prstGeom>
                <a:noFill/>
                <a:ln w="12700" cap="flat" cmpd="sng">
                  <a:solidFill>
                    <a:srgbClr val="231F2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anchor="t" anchorCtr="0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53" name="文本框 31"/>
              <p:cNvSpPr txBox="1"/>
              <p:nvPr/>
            </p:nvSpPr>
            <p:spPr>
              <a:xfrm>
                <a:off x="6588" y="3730"/>
                <a:ext cx="1025" cy="32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GAPDH</a:t>
                </a:r>
              </a:p>
            </p:txBody>
          </p:sp>
          <p:sp>
            <p:nvSpPr>
              <p:cNvPr id="54" name="文本框 62"/>
              <p:cNvSpPr txBox="1"/>
              <p:nvPr/>
            </p:nvSpPr>
            <p:spPr>
              <a:xfrm rot="18960000">
                <a:off x="7275" y="4126"/>
                <a:ext cx="901" cy="32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si-NC</a:t>
                </a:r>
              </a:p>
            </p:txBody>
          </p:sp>
          <p:sp>
            <p:nvSpPr>
              <p:cNvPr id="55" name="文本框 64"/>
              <p:cNvSpPr txBox="1"/>
              <p:nvPr/>
            </p:nvSpPr>
            <p:spPr>
              <a:xfrm rot="18960000">
                <a:off x="8442" y="3964"/>
                <a:ext cx="1283" cy="32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si-2#</a:t>
                </a:r>
              </a:p>
            </p:txBody>
          </p:sp>
          <p:sp>
            <p:nvSpPr>
              <p:cNvPr id="59" name="文本框 71"/>
              <p:cNvSpPr txBox="1"/>
              <p:nvPr/>
            </p:nvSpPr>
            <p:spPr>
              <a:xfrm rot="18960000">
                <a:off x="7807" y="3994"/>
                <a:ext cx="1283" cy="32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si-1#</a:t>
                </a:r>
              </a:p>
            </p:txBody>
          </p:sp>
          <p:sp>
            <p:nvSpPr>
              <p:cNvPr id="60" name="文本框 72"/>
              <p:cNvSpPr txBox="1"/>
              <p:nvPr/>
            </p:nvSpPr>
            <p:spPr>
              <a:xfrm rot="18960000">
                <a:off x="9127" y="3964"/>
                <a:ext cx="1281" cy="32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si-3#</a:t>
                </a:r>
              </a:p>
            </p:txBody>
          </p:sp>
          <p:sp>
            <p:nvSpPr>
              <p:cNvPr id="61" name="文本框 76"/>
              <p:cNvSpPr txBox="1"/>
              <p:nvPr/>
            </p:nvSpPr>
            <p:spPr>
              <a:xfrm>
                <a:off x="6819" y="3294"/>
                <a:ext cx="1025" cy="32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E2F7</a:t>
                </a:r>
              </a:p>
            </p:txBody>
          </p:sp>
          <p:sp>
            <p:nvSpPr>
              <p:cNvPr id="62" name="文本框 87"/>
              <p:cNvSpPr txBox="1"/>
              <p:nvPr/>
            </p:nvSpPr>
            <p:spPr>
              <a:xfrm>
                <a:off x="8287" y="2877"/>
                <a:ext cx="1266" cy="3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OSRC-2</a:t>
                </a:r>
              </a:p>
            </p:txBody>
          </p:sp>
          <p:pic>
            <p:nvPicPr>
              <p:cNvPr id="66" name="图片 65" descr="12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43" y="3730"/>
                <a:ext cx="2421" cy="380"/>
              </a:xfrm>
              <a:prstGeom prst="rect">
                <a:avLst/>
              </a:prstGeom>
            </p:spPr>
          </p:pic>
        </p:grpSp>
        <p:grpSp>
          <p:nvGrpSpPr>
            <p:cNvPr id="70" name="组合 69"/>
            <p:cNvGrpSpPr/>
            <p:nvPr/>
          </p:nvGrpSpPr>
          <p:grpSpPr>
            <a:xfrm>
              <a:off x="6585" y="978"/>
              <a:ext cx="3814" cy="1572"/>
              <a:chOff x="6819" y="697"/>
              <a:chExt cx="3814" cy="1572"/>
            </a:xfrm>
          </p:grpSpPr>
          <p:sp>
            <p:nvSpPr>
              <p:cNvPr id="33" name="文本框 57"/>
              <p:cNvSpPr txBox="1"/>
              <p:nvPr/>
            </p:nvSpPr>
            <p:spPr>
              <a:xfrm rot="18960000">
                <a:off x="9381" y="1720"/>
                <a:ext cx="1253" cy="3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si-3#</a:t>
                </a:r>
              </a:p>
            </p:txBody>
          </p:sp>
          <p:grpSp>
            <p:nvGrpSpPr>
              <p:cNvPr id="35" name="组合 1073742861"/>
              <p:cNvGrpSpPr/>
              <p:nvPr/>
            </p:nvGrpSpPr>
            <p:grpSpPr>
              <a:xfrm>
                <a:off x="7798" y="1051"/>
                <a:ext cx="2365" cy="356"/>
                <a:chOff x="1284" y="-112"/>
                <a:chExt cx="4160" cy="560"/>
              </a:xfrm>
            </p:grpSpPr>
            <p:pic>
              <p:nvPicPr>
                <p:cNvPr id="36" name="图片 1073742862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293" y="-103"/>
                  <a:ext cx="4140" cy="5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37" name="矩形 1073742863"/>
                <p:cNvSpPr/>
                <p:nvPr/>
              </p:nvSpPr>
              <p:spPr>
                <a:xfrm>
                  <a:off x="1293" y="-103"/>
                  <a:ext cx="4140" cy="540"/>
                </a:xfrm>
                <a:prstGeom prst="rect">
                  <a:avLst/>
                </a:prstGeom>
                <a:noFill/>
                <a:ln w="12700" cap="flat" cmpd="sng">
                  <a:solidFill>
                    <a:srgbClr val="231F2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anchor="t" anchorCtr="0"/>
                <a:lstStyle/>
                <a:p>
                  <a:endParaRPr lang="zh-CN" altLang="en-US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41" name="文本框 18"/>
              <p:cNvSpPr txBox="1"/>
              <p:nvPr/>
            </p:nvSpPr>
            <p:spPr>
              <a:xfrm>
                <a:off x="7078" y="1070"/>
                <a:ext cx="1001" cy="3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E2F7</a:t>
                </a:r>
              </a:p>
            </p:txBody>
          </p:sp>
          <p:sp>
            <p:nvSpPr>
              <p:cNvPr id="42" name="文本框 30"/>
              <p:cNvSpPr txBox="1"/>
              <p:nvPr/>
            </p:nvSpPr>
            <p:spPr>
              <a:xfrm>
                <a:off x="6819" y="1504"/>
                <a:ext cx="1260" cy="3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GAPDH</a:t>
                </a:r>
              </a:p>
            </p:txBody>
          </p:sp>
          <p:sp>
            <p:nvSpPr>
              <p:cNvPr id="43" name="文本框 38"/>
              <p:cNvSpPr txBox="1"/>
              <p:nvPr/>
            </p:nvSpPr>
            <p:spPr>
              <a:xfrm rot="18960000">
                <a:off x="7516" y="1897"/>
                <a:ext cx="880" cy="3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si-NC</a:t>
                </a:r>
              </a:p>
            </p:txBody>
          </p:sp>
          <p:sp>
            <p:nvSpPr>
              <p:cNvPr id="44" name="文本框 55"/>
              <p:cNvSpPr txBox="1"/>
              <p:nvPr/>
            </p:nvSpPr>
            <p:spPr>
              <a:xfrm rot="18960000">
                <a:off x="8095" y="1760"/>
                <a:ext cx="1253" cy="3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si-1#</a:t>
                </a:r>
              </a:p>
            </p:txBody>
          </p:sp>
          <p:sp>
            <p:nvSpPr>
              <p:cNvPr id="45" name="文本框 56"/>
              <p:cNvSpPr txBox="1"/>
              <p:nvPr/>
            </p:nvSpPr>
            <p:spPr>
              <a:xfrm rot="18960000">
                <a:off x="8716" y="1746"/>
                <a:ext cx="1253" cy="3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si-2#</a:t>
                </a:r>
              </a:p>
            </p:txBody>
          </p:sp>
          <p:sp>
            <p:nvSpPr>
              <p:cNvPr id="46" name="文本框 86"/>
              <p:cNvSpPr txBox="1"/>
              <p:nvPr/>
            </p:nvSpPr>
            <p:spPr>
              <a:xfrm>
                <a:off x="8632" y="697"/>
                <a:ext cx="903" cy="3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786-O</a:t>
                </a:r>
              </a:p>
            </p:txBody>
          </p:sp>
          <p:pic>
            <p:nvPicPr>
              <p:cNvPr id="67" name="图片 66" descr="11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93" y="1504"/>
                <a:ext cx="2364" cy="357"/>
              </a:xfrm>
              <a:prstGeom prst="rect">
                <a:avLst/>
              </a:prstGeom>
            </p:spPr>
          </p:pic>
        </p:grp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9FEFF260-35AB-4F8A-AE02-944DFB3A4F35}"/>
              </a:ext>
            </a:extLst>
          </p:cNvPr>
          <p:cNvSpPr txBox="1"/>
          <p:nvPr/>
        </p:nvSpPr>
        <p:spPr>
          <a:xfrm>
            <a:off x="83652" y="92925"/>
            <a:ext cx="18026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previous image</a:t>
            </a:r>
            <a:endParaRPr lang="zh-CN" altLang="en-US" sz="1600" dirty="0"/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CB05B607-C6DB-4C2E-B7A1-1C9206563A91}"/>
              </a:ext>
            </a:extLst>
          </p:cNvPr>
          <p:cNvSpPr txBox="1"/>
          <p:nvPr/>
        </p:nvSpPr>
        <p:spPr>
          <a:xfrm>
            <a:off x="53431" y="3272649"/>
            <a:ext cx="270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short-time exposed images</a:t>
            </a:r>
            <a:endParaRPr lang="zh-CN" alt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图片 3" descr="7860 VEGFR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030" y="694690"/>
            <a:ext cx="1214755" cy="14395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8" name="文本框 34"/>
          <p:cNvSpPr txBox="1"/>
          <p:nvPr/>
        </p:nvSpPr>
        <p:spPr>
          <a:xfrm>
            <a:off x="1263650" y="1762760"/>
            <a:ext cx="762000" cy="245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ea typeface="宋体" panose="02010600030101010101" pitchFamily="2" charset="-122"/>
              </a:rPr>
              <a:t>GAPDH</a:t>
            </a:r>
          </a:p>
        </p:txBody>
      </p:sp>
      <p:sp>
        <p:nvSpPr>
          <p:cNvPr id="2059" name="文本框 33"/>
          <p:cNvSpPr txBox="1"/>
          <p:nvPr/>
        </p:nvSpPr>
        <p:spPr>
          <a:xfrm>
            <a:off x="1403985" y="1403350"/>
            <a:ext cx="762000" cy="245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ea typeface="宋体" panose="02010600030101010101" pitchFamily="2" charset="-122"/>
              </a:rPr>
              <a:t>E2F7</a:t>
            </a:r>
          </a:p>
        </p:txBody>
      </p:sp>
      <p:sp>
        <p:nvSpPr>
          <p:cNvPr id="2060" name="文本框 22"/>
          <p:cNvSpPr txBox="1"/>
          <p:nvPr/>
        </p:nvSpPr>
        <p:spPr>
          <a:xfrm>
            <a:off x="1192530" y="1031875"/>
            <a:ext cx="830580" cy="245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ea typeface="宋体" panose="02010600030101010101" pitchFamily="2" charset="-122"/>
              </a:rPr>
              <a:t>VEGFR-2</a:t>
            </a:r>
          </a:p>
        </p:txBody>
      </p:sp>
      <p:sp>
        <p:nvSpPr>
          <p:cNvPr id="2061" name="文本框 22"/>
          <p:cNvSpPr txBox="1"/>
          <p:nvPr/>
        </p:nvSpPr>
        <p:spPr>
          <a:xfrm>
            <a:off x="1048385" y="756285"/>
            <a:ext cx="1059180" cy="245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ea typeface="宋体" panose="02010600030101010101" pitchFamily="2" charset="-122"/>
              </a:rPr>
              <a:t>P-VEGFR-2</a:t>
            </a:r>
          </a:p>
        </p:txBody>
      </p:sp>
      <p:sp>
        <p:nvSpPr>
          <p:cNvPr id="2062" name="文本框 20"/>
          <p:cNvSpPr txBox="1"/>
          <p:nvPr/>
        </p:nvSpPr>
        <p:spPr>
          <a:xfrm rot="18960000">
            <a:off x="1883410" y="365760"/>
            <a:ext cx="669290" cy="245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ea typeface="宋体" panose="02010600030101010101" pitchFamily="2" charset="-122"/>
              </a:rPr>
              <a:t>si-NC</a:t>
            </a:r>
          </a:p>
        </p:txBody>
      </p:sp>
      <p:sp>
        <p:nvSpPr>
          <p:cNvPr id="2063" name="文本框 53"/>
          <p:cNvSpPr txBox="1"/>
          <p:nvPr/>
        </p:nvSpPr>
        <p:spPr>
          <a:xfrm rot="18960000">
            <a:off x="2386330" y="365760"/>
            <a:ext cx="669290" cy="245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ea typeface="宋体" panose="02010600030101010101" pitchFamily="2" charset="-122"/>
              </a:rPr>
              <a:t>si-E2F7</a:t>
            </a:r>
          </a:p>
        </p:txBody>
      </p:sp>
      <p:sp>
        <p:nvSpPr>
          <p:cNvPr id="2064" name="文本框 66"/>
          <p:cNvSpPr txBox="1"/>
          <p:nvPr/>
        </p:nvSpPr>
        <p:spPr>
          <a:xfrm>
            <a:off x="2053590" y="1981200"/>
            <a:ext cx="723900" cy="245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1000" b="1">
                <a:latin typeface="Arial" panose="020B0604020202020204" pitchFamily="34" charset="0"/>
                <a:ea typeface="宋体" panose="02010600030101010101" pitchFamily="2" charset="-122"/>
              </a:rPr>
              <a:t>786-O</a:t>
            </a:r>
          </a:p>
        </p:txBody>
      </p:sp>
      <p:grpSp>
        <p:nvGrpSpPr>
          <p:cNvPr id="2065" name="组合 20"/>
          <p:cNvGrpSpPr/>
          <p:nvPr/>
        </p:nvGrpSpPr>
        <p:grpSpPr>
          <a:xfrm>
            <a:off x="3021648" y="375285"/>
            <a:ext cx="1939925" cy="1846263"/>
            <a:chOff x="3170" y="270"/>
            <a:chExt cx="3054" cy="2908"/>
          </a:xfrm>
        </p:grpSpPr>
        <p:pic>
          <p:nvPicPr>
            <p:cNvPr id="2066" name="图片 11" descr="未标题-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83" y="726"/>
              <a:ext cx="1928" cy="226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67" name="文本框 34"/>
            <p:cNvSpPr txBox="1"/>
            <p:nvPr/>
          </p:nvSpPr>
          <p:spPr>
            <a:xfrm>
              <a:off x="3509" y="2451"/>
              <a:ext cx="1201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GAPDH</a:t>
              </a:r>
            </a:p>
          </p:txBody>
        </p:sp>
        <p:sp>
          <p:nvSpPr>
            <p:cNvPr id="2068" name="文本框 33"/>
            <p:cNvSpPr txBox="1"/>
            <p:nvPr/>
          </p:nvSpPr>
          <p:spPr>
            <a:xfrm>
              <a:off x="3730" y="1885"/>
              <a:ext cx="1201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E2F7</a:t>
              </a:r>
            </a:p>
          </p:txBody>
        </p:sp>
        <p:sp>
          <p:nvSpPr>
            <p:cNvPr id="2069" name="文本框 22"/>
            <p:cNvSpPr txBox="1"/>
            <p:nvPr/>
          </p:nvSpPr>
          <p:spPr>
            <a:xfrm>
              <a:off x="3397" y="1299"/>
              <a:ext cx="1309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VEGFR-2</a:t>
              </a:r>
            </a:p>
          </p:txBody>
        </p:sp>
        <p:sp>
          <p:nvSpPr>
            <p:cNvPr id="2070" name="文本框 22"/>
            <p:cNvSpPr txBox="1"/>
            <p:nvPr/>
          </p:nvSpPr>
          <p:spPr>
            <a:xfrm>
              <a:off x="3170" y="865"/>
              <a:ext cx="1669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P-VEGFR-2</a:t>
              </a:r>
            </a:p>
          </p:txBody>
        </p:sp>
        <p:sp>
          <p:nvSpPr>
            <p:cNvPr id="2071" name="文本框 67"/>
            <p:cNvSpPr txBox="1"/>
            <p:nvPr/>
          </p:nvSpPr>
          <p:spPr>
            <a:xfrm>
              <a:off x="4704" y="2792"/>
              <a:ext cx="114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OSRC-2</a:t>
              </a:r>
            </a:p>
          </p:txBody>
        </p:sp>
        <p:sp>
          <p:nvSpPr>
            <p:cNvPr id="2072" name="文本框 20"/>
            <p:cNvSpPr txBox="1"/>
            <p:nvPr/>
          </p:nvSpPr>
          <p:spPr>
            <a:xfrm rot="-2640000">
              <a:off x="4486" y="270"/>
              <a:ext cx="1055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si-NC</a:t>
              </a:r>
            </a:p>
          </p:txBody>
        </p:sp>
        <p:sp>
          <p:nvSpPr>
            <p:cNvPr id="2073" name="文本框 53"/>
            <p:cNvSpPr txBox="1"/>
            <p:nvPr/>
          </p:nvSpPr>
          <p:spPr>
            <a:xfrm rot="-2640000">
              <a:off x="5170" y="270"/>
              <a:ext cx="1055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si-E2F7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388610" y="386715"/>
            <a:ext cx="1766570" cy="1858645"/>
            <a:chOff x="7125" y="408"/>
            <a:chExt cx="2782" cy="2927"/>
          </a:xfrm>
        </p:grpSpPr>
        <p:grpSp>
          <p:nvGrpSpPr>
            <p:cNvPr id="2049" name="组合 31"/>
            <p:cNvGrpSpPr/>
            <p:nvPr/>
          </p:nvGrpSpPr>
          <p:grpSpPr>
            <a:xfrm>
              <a:off x="7125" y="865"/>
              <a:ext cx="2783" cy="2470"/>
              <a:chOff x="7124" y="866"/>
              <a:chExt cx="2784" cy="2469"/>
            </a:xfrm>
          </p:grpSpPr>
          <p:pic>
            <p:nvPicPr>
              <p:cNvPr id="2050" name="图片 17" descr="786O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40" y="866"/>
                <a:ext cx="1969" cy="22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051" name="文本框 33"/>
              <p:cNvSpPr txBox="1"/>
              <p:nvPr/>
            </p:nvSpPr>
            <p:spPr>
              <a:xfrm>
                <a:off x="7370" y="2026"/>
                <a:ext cx="1200" cy="3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E2F7</a:t>
                </a:r>
              </a:p>
            </p:txBody>
          </p:sp>
          <p:sp>
            <p:nvSpPr>
              <p:cNvPr id="2052" name="文本框 34"/>
              <p:cNvSpPr txBox="1"/>
              <p:nvPr/>
            </p:nvSpPr>
            <p:spPr>
              <a:xfrm>
                <a:off x="7124" y="2525"/>
                <a:ext cx="1200" cy="3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GAPDH</a:t>
                </a:r>
              </a:p>
            </p:txBody>
          </p:sp>
          <p:sp>
            <p:nvSpPr>
              <p:cNvPr id="2053" name="文本框 22"/>
              <p:cNvSpPr txBox="1"/>
              <p:nvPr/>
            </p:nvSpPr>
            <p:spPr>
              <a:xfrm>
                <a:off x="7450" y="1529"/>
                <a:ext cx="814" cy="3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AKT</a:t>
                </a:r>
              </a:p>
            </p:txBody>
          </p:sp>
          <p:sp>
            <p:nvSpPr>
              <p:cNvPr id="2054" name="文本框 23"/>
              <p:cNvSpPr txBox="1"/>
              <p:nvPr/>
            </p:nvSpPr>
            <p:spPr>
              <a:xfrm>
                <a:off x="7257" y="1050"/>
                <a:ext cx="1200" cy="3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p-AKT</a:t>
                </a:r>
              </a:p>
            </p:txBody>
          </p:sp>
          <p:sp>
            <p:nvSpPr>
              <p:cNvPr id="2055" name="文本框 66"/>
              <p:cNvSpPr txBox="1"/>
              <p:nvPr/>
            </p:nvSpPr>
            <p:spPr>
              <a:xfrm>
                <a:off x="8387" y="2949"/>
                <a:ext cx="1140" cy="38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r>
                  <a:rPr lang="en-US" altLang="zh-CN" sz="1000" b="1">
                    <a:latin typeface="Arial" panose="020B0604020202020204" pitchFamily="34" charset="0"/>
                    <a:ea typeface="宋体" panose="02010600030101010101" pitchFamily="2" charset="-122"/>
                  </a:rPr>
                  <a:t>786-O</a:t>
                </a:r>
              </a:p>
            </p:txBody>
          </p:sp>
        </p:grpSp>
        <p:sp>
          <p:nvSpPr>
            <p:cNvPr id="2074" name="文本框 20"/>
            <p:cNvSpPr txBox="1"/>
            <p:nvPr/>
          </p:nvSpPr>
          <p:spPr>
            <a:xfrm rot="-2640000">
              <a:off x="8150" y="408"/>
              <a:ext cx="1055" cy="3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si-NC</a:t>
              </a:r>
            </a:p>
          </p:txBody>
        </p:sp>
        <p:sp>
          <p:nvSpPr>
            <p:cNvPr id="2075" name="文本框 53"/>
            <p:cNvSpPr txBox="1"/>
            <p:nvPr/>
          </p:nvSpPr>
          <p:spPr>
            <a:xfrm rot="-2640000">
              <a:off x="8825" y="408"/>
              <a:ext cx="1055" cy="3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si-E2F7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009765" y="375285"/>
            <a:ext cx="1751330" cy="1858645"/>
            <a:chOff x="9678" y="390"/>
            <a:chExt cx="2758" cy="2927"/>
          </a:xfrm>
        </p:grpSpPr>
        <p:sp>
          <p:nvSpPr>
            <p:cNvPr id="2077" name="文本框 20"/>
            <p:cNvSpPr txBox="1"/>
            <p:nvPr/>
          </p:nvSpPr>
          <p:spPr>
            <a:xfrm rot="18960000">
              <a:off x="10704" y="390"/>
              <a:ext cx="1056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si-NC</a:t>
              </a:r>
            </a:p>
          </p:txBody>
        </p:sp>
        <p:sp>
          <p:nvSpPr>
            <p:cNvPr id="2078" name="文本框 53"/>
            <p:cNvSpPr txBox="1"/>
            <p:nvPr/>
          </p:nvSpPr>
          <p:spPr>
            <a:xfrm rot="18960000">
              <a:off x="11380" y="390"/>
              <a:ext cx="1056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si-E2F7</a:t>
              </a:r>
            </a:p>
          </p:txBody>
        </p:sp>
        <p:sp>
          <p:nvSpPr>
            <p:cNvPr id="2079" name="文本框 34"/>
            <p:cNvSpPr txBox="1"/>
            <p:nvPr/>
          </p:nvSpPr>
          <p:spPr>
            <a:xfrm>
              <a:off x="9678" y="2507"/>
              <a:ext cx="1201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GAPDH</a:t>
              </a:r>
            </a:p>
          </p:txBody>
        </p:sp>
        <p:pic>
          <p:nvPicPr>
            <p:cNvPr id="2081" name="图片 29" descr="OSRC-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525" y="893"/>
              <a:ext cx="1826" cy="22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82" name="文本框 33"/>
            <p:cNvSpPr txBox="1"/>
            <p:nvPr/>
          </p:nvSpPr>
          <p:spPr>
            <a:xfrm>
              <a:off x="9924" y="2008"/>
              <a:ext cx="120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E2F7</a:t>
              </a:r>
            </a:p>
          </p:txBody>
        </p:sp>
        <p:sp>
          <p:nvSpPr>
            <p:cNvPr id="2083" name="文本框 22"/>
            <p:cNvSpPr txBox="1"/>
            <p:nvPr/>
          </p:nvSpPr>
          <p:spPr>
            <a:xfrm>
              <a:off x="10004" y="1511"/>
              <a:ext cx="814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AKT</a:t>
              </a:r>
            </a:p>
          </p:txBody>
        </p:sp>
        <p:sp>
          <p:nvSpPr>
            <p:cNvPr id="2084" name="文本框 23"/>
            <p:cNvSpPr txBox="1"/>
            <p:nvPr/>
          </p:nvSpPr>
          <p:spPr>
            <a:xfrm>
              <a:off x="9811" y="1032"/>
              <a:ext cx="120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p-AKT</a:t>
              </a:r>
            </a:p>
          </p:txBody>
        </p:sp>
        <p:sp>
          <p:nvSpPr>
            <p:cNvPr id="2085" name="文本框 66"/>
            <p:cNvSpPr txBox="1"/>
            <p:nvPr/>
          </p:nvSpPr>
          <p:spPr>
            <a:xfrm>
              <a:off x="10941" y="2931"/>
              <a:ext cx="114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OSRC-2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188085" y="3211195"/>
            <a:ext cx="2007235" cy="1860550"/>
            <a:chOff x="377" y="5095"/>
            <a:chExt cx="3161" cy="2930"/>
          </a:xfrm>
        </p:grpSpPr>
        <p:pic>
          <p:nvPicPr>
            <p:cNvPr id="4" name="图片 3" descr="12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06" y="5727"/>
              <a:ext cx="1517" cy="372"/>
            </a:xfrm>
            <a:prstGeom prst="rect">
              <a:avLst/>
            </a:prstGeom>
          </p:spPr>
        </p:pic>
        <p:pic>
          <p:nvPicPr>
            <p:cNvPr id="5" name="图片 4" descr="2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1706" y="6727"/>
              <a:ext cx="1519" cy="374"/>
            </a:xfrm>
            <a:prstGeom prst="rect">
              <a:avLst/>
            </a:prstGeom>
          </p:spPr>
        </p:pic>
        <p:pic>
          <p:nvPicPr>
            <p:cNvPr id="6" name="图片 5" descr="3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1706" y="6226"/>
              <a:ext cx="1519" cy="374"/>
            </a:xfrm>
            <a:prstGeom prst="rect">
              <a:avLst/>
            </a:prstGeom>
          </p:spPr>
        </p:pic>
        <p:pic>
          <p:nvPicPr>
            <p:cNvPr id="7" name="图片 6" descr="4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1706" y="7228"/>
              <a:ext cx="1519" cy="374"/>
            </a:xfrm>
            <a:prstGeom prst="rect">
              <a:avLst/>
            </a:prstGeom>
          </p:spPr>
        </p:pic>
        <p:sp>
          <p:nvSpPr>
            <p:cNvPr id="10" name="文本框 34"/>
            <p:cNvSpPr txBox="1"/>
            <p:nvPr/>
          </p:nvSpPr>
          <p:spPr>
            <a:xfrm>
              <a:off x="716" y="7295"/>
              <a:ext cx="120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GAPDH</a:t>
              </a:r>
            </a:p>
          </p:txBody>
        </p:sp>
        <p:sp>
          <p:nvSpPr>
            <p:cNvPr id="11" name="文本框 33"/>
            <p:cNvSpPr txBox="1"/>
            <p:nvPr/>
          </p:nvSpPr>
          <p:spPr>
            <a:xfrm>
              <a:off x="937" y="6729"/>
              <a:ext cx="120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E2F7</a:t>
              </a:r>
            </a:p>
          </p:txBody>
        </p:sp>
        <p:sp>
          <p:nvSpPr>
            <p:cNvPr id="12" name="文本框 22"/>
            <p:cNvSpPr txBox="1"/>
            <p:nvPr/>
          </p:nvSpPr>
          <p:spPr>
            <a:xfrm>
              <a:off x="604" y="6144"/>
              <a:ext cx="1308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VEGFR-2</a:t>
              </a:r>
            </a:p>
          </p:txBody>
        </p:sp>
        <p:sp>
          <p:nvSpPr>
            <p:cNvPr id="13" name="文本框 22"/>
            <p:cNvSpPr txBox="1"/>
            <p:nvPr/>
          </p:nvSpPr>
          <p:spPr>
            <a:xfrm>
              <a:off x="377" y="5710"/>
              <a:ext cx="1668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P-VEGFR-2</a:t>
              </a:r>
            </a:p>
          </p:txBody>
        </p:sp>
        <p:sp>
          <p:nvSpPr>
            <p:cNvPr id="14" name="文本框 20"/>
            <p:cNvSpPr txBox="1"/>
            <p:nvPr/>
          </p:nvSpPr>
          <p:spPr>
            <a:xfrm rot="18960000">
              <a:off x="1692" y="5095"/>
              <a:ext cx="1054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si-NC</a:t>
              </a:r>
            </a:p>
          </p:txBody>
        </p:sp>
        <p:sp>
          <p:nvSpPr>
            <p:cNvPr id="15" name="文本框 53"/>
            <p:cNvSpPr txBox="1"/>
            <p:nvPr/>
          </p:nvSpPr>
          <p:spPr>
            <a:xfrm rot="18960000">
              <a:off x="2484" y="5095"/>
              <a:ext cx="1054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si-E2F7</a:t>
              </a:r>
            </a:p>
          </p:txBody>
        </p:sp>
        <p:sp>
          <p:nvSpPr>
            <p:cNvPr id="16" name="文本框 66"/>
            <p:cNvSpPr txBox="1"/>
            <p:nvPr/>
          </p:nvSpPr>
          <p:spPr>
            <a:xfrm>
              <a:off x="1960" y="7639"/>
              <a:ext cx="114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786-O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106420" y="3225165"/>
            <a:ext cx="1939290" cy="1846580"/>
            <a:chOff x="3398" y="5117"/>
            <a:chExt cx="3054" cy="2908"/>
          </a:xfrm>
        </p:grpSpPr>
        <p:pic>
          <p:nvPicPr>
            <p:cNvPr id="18" name="图片 17" descr="1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4716" y="5725"/>
              <a:ext cx="1519" cy="374"/>
            </a:xfrm>
            <a:prstGeom prst="rect">
              <a:avLst/>
            </a:prstGeom>
          </p:spPr>
        </p:pic>
        <p:pic>
          <p:nvPicPr>
            <p:cNvPr id="19" name="图片 18" descr="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16" y="6683"/>
              <a:ext cx="1519" cy="418"/>
            </a:xfrm>
            <a:prstGeom prst="rect">
              <a:avLst/>
            </a:prstGeom>
          </p:spPr>
        </p:pic>
        <p:pic>
          <p:nvPicPr>
            <p:cNvPr id="20" name="图片 19" descr="3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4716" y="6226"/>
              <a:ext cx="1519" cy="374"/>
            </a:xfrm>
            <a:prstGeom prst="rect">
              <a:avLst/>
            </a:prstGeom>
          </p:spPr>
        </p:pic>
        <p:pic>
          <p:nvPicPr>
            <p:cNvPr id="21" name="图片 20" descr="4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4716" y="7228"/>
              <a:ext cx="1519" cy="374"/>
            </a:xfrm>
            <a:prstGeom prst="rect">
              <a:avLst/>
            </a:prstGeom>
          </p:spPr>
        </p:pic>
        <p:sp>
          <p:nvSpPr>
            <p:cNvPr id="25" name="文本框 34"/>
            <p:cNvSpPr txBox="1"/>
            <p:nvPr/>
          </p:nvSpPr>
          <p:spPr>
            <a:xfrm>
              <a:off x="3737" y="7298"/>
              <a:ext cx="1201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GAPDH</a:t>
              </a:r>
            </a:p>
          </p:txBody>
        </p:sp>
        <p:sp>
          <p:nvSpPr>
            <p:cNvPr id="26" name="文本框 33"/>
            <p:cNvSpPr txBox="1"/>
            <p:nvPr/>
          </p:nvSpPr>
          <p:spPr>
            <a:xfrm>
              <a:off x="3958" y="6732"/>
              <a:ext cx="1201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E2F7</a:t>
              </a:r>
            </a:p>
          </p:txBody>
        </p:sp>
        <p:sp>
          <p:nvSpPr>
            <p:cNvPr id="27" name="文本框 22"/>
            <p:cNvSpPr txBox="1"/>
            <p:nvPr/>
          </p:nvSpPr>
          <p:spPr>
            <a:xfrm>
              <a:off x="3625" y="6146"/>
              <a:ext cx="1309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VEGFR-2</a:t>
              </a:r>
            </a:p>
          </p:txBody>
        </p:sp>
        <p:sp>
          <p:nvSpPr>
            <p:cNvPr id="28" name="文本框 22"/>
            <p:cNvSpPr txBox="1"/>
            <p:nvPr/>
          </p:nvSpPr>
          <p:spPr>
            <a:xfrm>
              <a:off x="3398" y="5712"/>
              <a:ext cx="167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P-VEGFR-2</a:t>
              </a:r>
            </a:p>
          </p:txBody>
        </p:sp>
        <p:sp>
          <p:nvSpPr>
            <p:cNvPr id="29" name="文本框 67"/>
            <p:cNvSpPr txBox="1"/>
            <p:nvPr/>
          </p:nvSpPr>
          <p:spPr>
            <a:xfrm>
              <a:off x="4932" y="7639"/>
              <a:ext cx="114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OSRC-2</a:t>
              </a:r>
            </a:p>
          </p:txBody>
        </p:sp>
        <p:sp>
          <p:nvSpPr>
            <p:cNvPr id="30" name="文本框 20"/>
            <p:cNvSpPr txBox="1"/>
            <p:nvPr/>
          </p:nvSpPr>
          <p:spPr>
            <a:xfrm rot="18960000">
              <a:off x="4714" y="5117"/>
              <a:ext cx="1055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si-NC</a:t>
              </a:r>
            </a:p>
          </p:txBody>
        </p:sp>
        <p:sp>
          <p:nvSpPr>
            <p:cNvPr id="31" name="文本框 53"/>
            <p:cNvSpPr txBox="1"/>
            <p:nvPr/>
          </p:nvSpPr>
          <p:spPr>
            <a:xfrm rot="18960000">
              <a:off x="5398" y="5117"/>
              <a:ext cx="1055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si-E2F7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473065" y="3213100"/>
            <a:ext cx="1748790" cy="1858645"/>
            <a:chOff x="7125" y="5098"/>
            <a:chExt cx="2754" cy="2927"/>
          </a:xfrm>
        </p:grpSpPr>
        <p:pic>
          <p:nvPicPr>
            <p:cNvPr id="51" name="图片 50" descr="2"/>
            <p:cNvPicPr/>
            <p:nvPr/>
          </p:nvPicPr>
          <p:blipFill>
            <a:blip r:embed="rId14"/>
            <a:stretch>
              <a:fillRect/>
            </a:stretch>
          </p:blipFill>
          <p:spPr>
            <a:xfrm>
              <a:off x="8133" y="5717"/>
              <a:ext cx="1519" cy="374"/>
            </a:xfrm>
            <a:prstGeom prst="rect">
              <a:avLst/>
            </a:prstGeom>
          </p:spPr>
        </p:pic>
        <p:pic>
          <p:nvPicPr>
            <p:cNvPr id="52" name="图片 51" descr="3"/>
            <p:cNvPicPr/>
            <p:nvPr/>
          </p:nvPicPr>
          <p:blipFill>
            <a:blip r:embed="rId15"/>
            <a:stretch>
              <a:fillRect/>
            </a:stretch>
          </p:blipFill>
          <p:spPr>
            <a:xfrm>
              <a:off x="8133" y="6719"/>
              <a:ext cx="1519" cy="374"/>
            </a:xfrm>
            <a:prstGeom prst="rect">
              <a:avLst/>
            </a:prstGeom>
          </p:spPr>
        </p:pic>
        <p:pic>
          <p:nvPicPr>
            <p:cNvPr id="53" name="图片 52" descr="4"/>
            <p:cNvPicPr/>
            <p:nvPr/>
          </p:nvPicPr>
          <p:blipFill>
            <a:blip r:embed="rId16"/>
            <a:stretch>
              <a:fillRect/>
            </a:stretch>
          </p:blipFill>
          <p:spPr>
            <a:xfrm>
              <a:off x="8133" y="7220"/>
              <a:ext cx="1519" cy="374"/>
            </a:xfrm>
            <a:prstGeom prst="rect">
              <a:avLst/>
            </a:prstGeom>
          </p:spPr>
        </p:pic>
        <p:pic>
          <p:nvPicPr>
            <p:cNvPr id="54" name="图片 53" descr="1"/>
            <p:cNvPicPr/>
            <p:nvPr/>
          </p:nvPicPr>
          <p:blipFill>
            <a:blip r:embed="rId17"/>
            <a:stretch>
              <a:fillRect/>
            </a:stretch>
          </p:blipFill>
          <p:spPr>
            <a:xfrm>
              <a:off x="8133" y="6218"/>
              <a:ext cx="1519" cy="374"/>
            </a:xfrm>
            <a:prstGeom prst="rect">
              <a:avLst/>
            </a:prstGeom>
          </p:spPr>
        </p:pic>
        <p:sp>
          <p:nvSpPr>
            <p:cNvPr id="59" name="文本框 33"/>
            <p:cNvSpPr txBox="1"/>
            <p:nvPr/>
          </p:nvSpPr>
          <p:spPr>
            <a:xfrm>
              <a:off x="7371" y="6715"/>
              <a:ext cx="1199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E2F7</a:t>
              </a:r>
            </a:p>
          </p:txBody>
        </p:sp>
        <p:sp>
          <p:nvSpPr>
            <p:cNvPr id="60" name="文本框 34"/>
            <p:cNvSpPr txBox="1"/>
            <p:nvPr/>
          </p:nvSpPr>
          <p:spPr>
            <a:xfrm>
              <a:off x="7125" y="7215"/>
              <a:ext cx="1199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GAPDH</a:t>
              </a:r>
            </a:p>
          </p:txBody>
        </p:sp>
        <p:sp>
          <p:nvSpPr>
            <p:cNvPr id="61" name="文本框 22"/>
            <p:cNvSpPr txBox="1"/>
            <p:nvPr/>
          </p:nvSpPr>
          <p:spPr>
            <a:xfrm>
              <a:off x="7451" y="6218"/>
              <a:ext cx="814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AKT</a:t>
              </a:r>
            </a:p>
          </p:txBody>
        </p:sp>
        <p:sp>
          <p:nvSpPr>
            <p:cNvPr id="62" name="文本框 23"/>
            <p:cNvSpPr txBox="1"/>
            <p:nvPr/>
          </p:nvSpPr>
          <p:spPr>
            <a:xfrm>
              <a:off x="7258" y="5739"/>
              <a:ext cx="1199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p-AKT</a:t>
              </a:r>
            </a:p>
          </p:txBody>
        </p:sp>
        <p:sp>
          <p:nvSpPr>
            <p:cNvPr id="63" name="文本框 66"/>
            <p:cNvSpPr txBox="1"/>
            <p:nvPr/>
          </p:nvSpPr>
          <p:spPr>
            <a:xfrm>
              <a:off x="8387" y="7639"/>
              <a:ext cx="1139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786-O</a:t>
              </a:r>
            </a:p>
          </p:txBody>
        </p:sp>
        <p:sp>
          <p:nvSpPr>
            <p:cNvPr id="64" name="文本框 20"/>
            <p:cNvSpPr txBox="1"/>
            <p:nvPr/>
          </p:nvSpPr>
          <p:spPr>
            <a:xfrm rot="18960000">
              <a:off x="8150" y="5098"/>
              <a:ext cx="1055" cy="3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si-NC</a:t>
              </a:r>
            </a:p>
          </p:txBody>
        </p:sp>
        <p:sp>
          <p:nvSpPr>
            <p:cNvPr id="65" name="文本框 53"/>
            <p:cNvSpPr txBox="1"/>
            <p:nvPr/>
          </p:nvSpPr>
          <p:spPr>
            <a:xfrm rot="18960000">
              <a:off x="8825" y="5098"/>
              <a:ext cx="1055" cy="3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si-E2F7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094220" y="3213100"/>
            <a:ext cx="1751330" cy="1858645"/>
            <a:chOff x="9678" y="5098"/>
            <a:chExt cx="2758" cy="2927"/>
          </a:xfrm>
        </p:grpSpPr>
        <p:grpSp>
          <p:nvGrpSpPr>
            <p:cNvPr id="2" name="组合 1"/>
            <p:cNvGrpSpPr/>
            <p:nvPr/>
          </p:nvGrpSpPr>
          <p:grpSpPr>
            <a:xfrm>
              <a:off x="10635" y="5710"/>
              <a:ext cx="1518" cy="1877"/>
              <a:chOff x="11244" y="5717"/>
              <a:chExt cx="1518" cy="1877"/>
            </a:xfrm>
          </p:grpSpPr>
          <p:pic>
            <p:nvPicPr>
              <p:cNvPr id="115" name="图片 114" descr="1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244" y="7220"/>
                <a:ext cx="1519" cy="374"/>
              </a:xfrm>
              <a:prstGeom prst="rect">
                <a:avLst/>
              </a:prstGeom>
            </p:spPr>
          </p:pic>
          <p:pic>
            <p:nvPicPr>
              <p:cNvPr id="116" name="图片 115" descr="2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1244" y="5717"/>
                <a:ext cx="1519" cy="374"/>
              </a:xfrm>
              <a:prstGeom prst="rect">
                <a:avLst/>
              </a:prstGeom>
            </p:spPr>
          </p:pic>
          <p:pic>
            <p:nvPicPr>
              <p:cNvPr id="117" name="图片 116" descr="3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1244" y="6218"/>
                <a:ext cx="1519" cy="374"/>
              </a:xfrm>
              <a:prstGeom prst="rect">
                <a:avLst/>
              </a:prstGeom>
            </p:spPr>
          </p:pic>
          <p:pic>
            <p:nvPicPr>
              <p:cNvPr id="118" name="图片 117" descr="4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1244" y="6719"/>
                <a:ext cx="1519" cy="374"/>
              </a:xfrm>
              <a:prstGeom prst="rect">
                <a:avLst/>
              </a:prstGeom>
            </p:spPr>
          </p:pic>
        </p:grpSp>
        <p:sp>
          <p:nvSpPr>
            <p:cNvPr id="119" name="文本框 20"/>
            <p:cNvSpPr txBox="1"/>
            <p:nvPr/>
          </p:nvSpPr>
          <p:spPr>
            <a:xfrm rot="18960000">
              <a:off x="10704" y="5098"/>
              <a:ext cx="1056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si-NC</a:t>
              </a:r>
            </a:p>
          </p:txBody>
        </p:sp>
        <p:sp>
          <p:nvSpPr>
            <p:cNvPr id="120" name="文本框 53"/>
            <p:cNvSpPr txBox="1"/>
            <p:nvPr/>
          </p:nvSpPr>
          <p:spPr>
            <a:xfrm rot="18960000">
              <a:off x="11380" y="5098"/>
              <a:ext cx="1056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si-E2F7</a:t>
              </a:r>
            </a:p>
          </p:txBody>
        </p:sp>
        <p:sp>
          <p:nvSpPr>
            <p:cNvPr id="121" name="文本框 34"/>
            <p:cNvSpPr txBox="1"/>
            <p:nvPr/>
          </p:nvSpPr>
          <p:spPr>
            <a:xfrm>
              <a:off x="9678" y="7215"/>
              <a:ext cx="1201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GAPDH</a:t>
              </a:r>
            </a:p>
          </p:txBody>
        </p:sp>
        <p:sp>
          <p:nvSpPr>
            <p:cNvPr id="123" name="文本框 33"/>
            <p:cNvSpPr txBox="1"/>
            <p:nvPr/>
          </p:nvSpPr>
          <p:spPr>
            <a:xfrm>
              <a:off x="9924" y="6716"/>
              <a:ext cx="120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E2F7</a:t>
              </a:r>
            </a:p>
          </p:txBody>
        </p:sp>
        <p:sp>
          <p:nvSpPr>
            <p:cNvPr id="124" name="文本框 22"/>
            <p:cNvSpPr txBox="1"/>
            <p:nvPr/>
          </p:nvSpPr>
          <p:spPr>
            <a:xfrm>
              <a:off x="10004" y="6219"/>
              <a:ext cx="814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AKT</a:t>
              </a:r>
            </a:p>
          </p:txBody>
        </p:sp>
        <p:sp>
          <p:nvSpPr>
            <p:cNvPr id="125" name="文本框 23"/>
            <p:cNvSpPr txBox="1"/>
            <p:nvPr/>
          </p:nvSpPr>
          <p:spPr>
            <a:xfrm>
              <a:off x="9811" y="5740"/>
              <a:ext cx="120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p-AKT</a:t>
              </a:r>
            </a:p>
          </p:txBody>
        </p:sp>
        <p:sp>
          <p:nvSpPr>
            <p:cNvPr id="126" name="文本框 66"/>
            <p:cNvSpPr txBox="1"/>
            <p:nvPr/>
          </p:nvSpPr>
          <p:spPr>
            <a:xfrm>
              <a:off x="10828" y="7639"/>
              <a:ext cx="114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ea typeface="宋体" panose="02010600030101010101" pitchFamily="2" charset="-122"/>
                </a:rPr>
                <a:t>OSRC-2</a:t>
              </a:r>
            </a:p>
          </p:txBody>
        </p:sp>
      </p:grpSp>
      <p:sp>
        <p:nvSpPr>
          <p:cNvPr id="87" name="文本框 86">
            <a:extLst>
              <a:ext uri="{FF2B5EF4-FFF2-40B4-BE49-F238E27FC236}">
                <a16:creationId xmlns:a16="http://schemas.microsoft.com/office/drawing/2014/main" id="{530CFF31-748D-4F53-B012-EB17EB18C3EE}"/>
              </a:ext>
            </a:extLst>
          </p:cNvPr>
          <p:cNvSpPr txBox="1"/>
          <p:nvPr/>
        </p:nvSpPr>
        <p:spPr>
          <a:xfrm>
            <a:off x="83652" y="92925"/>
            <a:ext cx="18026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previous image</a:t>
            </a:r>
            <a:endParaRPr lang="zh-CN" altLang="en-US" sz="1600" dirty="0"/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7513A5EA-3741-477A-A48B-AA7DD178F461}"/>
              </a:ext>
            </a:extLst>
          </p:cNvPr>
          <p:cNvSpPr txBox="1"/>
          <p:nvPr/>
        </p:nvSpPr>
        <p:spPr>
          <a:xfrm>
            <a:off x="134477" y="2701558"/>
            <a:ext cx="270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short-time exposed images</a:t>
            </a:r>
            <a:endParaRPr lang="zh-CN" altLang="en-US" sz="160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GJiNDk1OTM0OWRmZjdiZjViOGQ5NzExNmFhMWU1YzI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106</Words>
  <Application>Microsoft Office PowerPoint</Application>
  <PresentationFormat>全屏显示(4:3)</PresentationFormat>
  <Paragraphs>88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Arial</vt:lpstr>
      <vt:lpstr>默认设计模板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李 沁雨</cp:lastModifiedBy>
  <cp:revision>4</cp:revision>
  <dcterms:created xsi:type="dcterms:W3CDTF">2022-08-11T08:06:50Z</dcterms:created>
  <dcterms:modified xsi:type="dcterms:W3CDTF">2022-08-11T11:16:34Z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3B3CA4284F2042329E9CEFE2EF7F325F</vt:lpwstr>
  </property>
</Properties>
</file>