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4" r:id="rId2"/>
    <p:sldId id="292" r:id="rId3"/>
    <p:sldId id="293" r:id="rId4"/>
    <p:sldId id="259" r:id="rId5"/>
    <p:sldId id="291" r:id="rId6"/>
    <p:sldId id="256" r:id="rId7"/>
  </p:sldIdLst>
  <p:sldSz cx="12192000" cy="6858000"/>
  <p:notesSz cx="6742113" cy="98758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96317" autoAdjust="0"/>
  </p:normalViewPr>
  <p:slideViewPr>
    <p:cSldViewPr snapToGrid="0">
      <p:cViewPr varScale="1">
        <p:scale>
          <a:sx n="111" d="100"/>
          <a:sy n="111" d="100"/>
        </p:scale>
        <p:origin x="22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60D94F5-BC56-4AC9-A2BF-C14097EFDFD0}"/>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98EEF3A6-2AF4-4419-A976-56488BEC4C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E8E371B4-CB84-40F7-BFC9-4229DE70DFEF}"/>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F2DEDEA5-FD9F-47BE-873A-BF6B0C3276BA}"/>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C9D0AC9-50C5-4C15-A50F-8780E647EF17}"/>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42391943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84B6159-7DE8-429E-B552-4CC85A1C05F8}"/>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3D346E7E-94EE-4D72-BD1D-4A2CB0C6687F}"/>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798B8608-662B-41F6-90C9-C19F1AE8397E}"/>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E3072B83-4278-455A-B2DA-38E68D051345}"/>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CDDC9591-A68F-4E36-A5B5-65EAA82C60AB}"/>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53493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AA97D410-6A0E-4388-B405-6FAE1EADB1A2}"/>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4C27B12A-B44F-4EC7-80BF-88221DE674D3}"/>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3F0470A4-02CA-4D4C-B82D-1F6A8A574E66}"/>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210EA089-574E-4184-B61F-D740808252E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ABA6027-35FD-4E04-9083-4B867B0C343C}"/>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296978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70FF578-A345-4D6C-9CA3-B14FC83609F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72D96F77-2334-4DD9-8EA4-F35C91F7E740}"/>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8901B4EF-4462-47BD-93AF-7863BFE0BB05}"/>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EFC69224-FE8B-48E9-A9BB-874A306646B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E5661569-AFAE-4A96-AF78-544D0F6B2C2A}"/>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65566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FA9B80C-8C62-4BF9-ACFF-74F1B65BCEB4}"/>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B43716EE-5964-4584-99C5-BA1DD823C5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0D5DEC67-7BD4-4B57-B2C1-AB6049DCF77C}"/>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ABA0270E-BE7A-4F74-AF6D-4DBE1A1DDB4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5A2B3C56-8730-4E55-9762-1CA9D162253E}"/>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2327527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188953F-D4A0-4FA2-B92E-D7EFFB02E77C}"/>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5B0927B5-BF1A-49D4-8986-E37C4DD1D3E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54CEC7F5-34E2-4FE0-8433-C3B403E53D2F}"/>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E9E11B13-D47A-4D01-B049-30C62513995B}"/>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6" name="바닥글 개체 틀 5">
            <a:extLst>
              <a:ext uri="{FF2B5EF4-FFF2-40B4-BE49-F238E27FC236}">
                <a16:creationId xmlns:a16="http://schemas.microsoft.com/office/drawing/2014/main" id="{215B34E1-120E-434A-9F61-61BDE3552A34}"/>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39EC50A-E811-4C65-86AB-CCB5D46EDA2A}"/>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112422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4B102FA-AE3C-4573-80BB-F4FD98876E1D}"/>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D4751F18-46EA-4CE2-A1A0-25019A3907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9CA75574-029D-4C4A-B291-908471D30BEC}"/>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11A55654-F852-4780-9BFD-74615C97B9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A6A8B642-61AD-4444-AD5C-76683107D8AD}"/>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3BA02A61-112C-45B7-9A72-1ABFADEFF43C}"/>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8" name="바닥글 개체 틀 7">
            <a:extLst>
              <a:ext uri="{FF2B5EF4-FFF2-40B4-BE49-F238E27FC236}">
                <a16:creationId xmlns:a16="http://schemas.microsoft.com/office/drawing/2014/main" id="{04CFFEEA-996F-496D-93AF-0640D17BB7A6}"/>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ECD1130A-B0A0-4DDF-AE32-8C691F91D4BD}"/>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3460001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5AB996C-1E38-4847-8A44-77A2E4DD9B94}"/>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CD348D94-814E-4DC8-BE74-0F53911F366E}"/>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4" name="바닥글 개체 틀 3">
            <a:extLst>
              <a:ext uri="{FF2B5EF4-FFF2-40B4-BE49-F238E27FC236}">
                <a16:creationId xmlns:a16="http://schemas.microsoft.com/office/drawing/2014/main" id="{241493EA-2881-41EE-BE62-F16401798894}"/>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B20A8284-93BC-40C6-B4BE-8AF176F06739}"/>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1681263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149C902E-E7C0-4889-906D-D1F392D2C482}"/>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3" name="바닥글 개체 틀 2">
            <a:extLst>
              <a:ext uri="{FF2B5EF4-FFF2-40B4-BE49-F238E27FC236}">
                <a16:creationId xmlns:a16="http://schemas.microsoft.com/office/drawing/2014/main" id="{62947076-F19B-4FE3-B416-7EE408C0A3B9}"/>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6E368152-856C-4D76-B7E8-C9EE4293EB49}"/>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2134705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B95E070-52E0-486A-A51F-8C4B58D6A203}"/>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DA50B3B8-0D25-434E-8FA0-5222A728D5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7FA39E6B-517B-4B28-92E6-64A65E2E87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00F95392-4601-48CD-9974-662DABBC80E4}"/>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6" name="바닥글 개체 틀 5">
            <a:extLst>
              <a:ext uri="{FF2B5EF4-FFF2-40B4-BE49-F238E27FC236}">
                <a16:creationId xmlns:a16="http://schemas.microsoft.com/office/drawing/2014/main" id="{787CF74F-26A2-49DC-B6A7-C92D22FF26CD}"/>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71E6F056-9C2C-4DAA-97BA-EC80D4BCDA07}"/>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4851824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2A1A839-7E5A-4D06-94C2-4954F023129F}"/>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A8861A75-F97E-4E88-B30D-3F6ECE8724D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2110253-FE07-4179-AEE4-A3A2C6EF16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301DAEB9-5295-4F11-BCC2-E1CDB37BFF67}"/>
              </a:ext>
            </a:extLst>
          </p:cNvPr>
          <p:cNvSpPr>
            <a:spLocks noGrp="1"/>
          </p:cNvSpPr>
          <p:nvPr>
            <p:ph type="dt" sz="half" idx="10"/>
          </p:nvPr>
        </p:nvSpPr>
        <p:spPr/>
        <p:txBody>
          <a:bodyPr/>
          <a:lstStyle/>
          <a:p>
            <a:fld id="{48E97194-58A3-418A-9580-61CA3FD51B1E}" type="datetimeFigureOut">
              <a:rPr lang="ko-KR" altLang="en-US" smtClean="0"/>
              <a:t>2022-07-12-Tue</a:t>
            </a:fld>
            <a:endParaRPr lang="ko-KR" altLang="en-US"/>
          </a:p>
        </p:txBody>
      </p:sp>
      <p:sp>
        <p:nvSpPr>
          <p:cNvPr id="6" name="바닥글 개체 틀 5">
            <a:extLst>
              <a:ext uri="{FF2B5EF4-FFF2-40B4-BE49-F238E27FC236}">
                <a16:creationId xmlns:a16="http://schemas.microsoft.com/office/drawing/2014/main" id="{C60B7795-1C24-49D7-9445-2F2B060512AE}"/>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ADA59A0-1A32-43EB-86F5-5BB7E345B63D}"/>
              </a:ext>
            </a:extLst>
          </p:cNvPr>
          <p:cNvSpPr>
            <a:spLocks noGrp="1"/>
          </p:cNvSpPr>
          <p:nvPr>
            <p:ph type="sldNum" sz="quarter" idx="12"/>
          </p:nvPr>
        </p:nvSpPr>
        <p:spPr/>
        <p:txBody>
          <a:body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4120321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A6168E54-A57C-4C8F-B4AB-C99F6387EB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DAF996B2-8AE6-4D67-9479-82069C20D7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E1AF572D-3129-470B-B757-67D7C6A1D8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E97194-58A3-418A-9580-61CA3FD51B1E}" type="datetimeFigureOut">
              <a:rPr lang="ko-KR" altLang="en-US" smtClean="0"/>
              <a:t>2022-07-12-Tue</a:t>
            </a:fld>
            <a:endParaRPr lang="ko-KR" altLang="en-US"/>
          </a:p>
        </p:txBody>
      </p:sp>
      <p:sp>
        <p:nvSpPr>
          <p:cNvPr id="5" name="바닥글 개체 틀 4">
            <a:extLst>
              <a:ext uri="{FF2B5EF4-FFF2-40B4-BE49-F238E27FC236}">
                <a16:creationId xmlns:a16="http://schemas.microsoft.com/office/drawing/2014/main" id="{19AE95BB-92BF-49E7-8F42-CFB71AF22C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B745A67D-53C1-4EF0-8718-26AD79A86F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B9F7A5-B291-4788-9137-63F1E1A2F45B}" type="slidenum">
              <a:rPr lang="ko-KR" altLang="en-US" smtClean="0"/>
              <a:t>‹#›</a:t>
            </a:fld>
            <a:endParaRPr lang="ko-KR" altLang="en-US"/>
          </a:p>
        </p:txBody>
      </p:sp>
    </p:spTree>
    <p:extLst>
      <p:ext uri="{BB962C8B-B14F-4D97-AF65-F5344CB8AC3E}">
        <p14:creationId xmlns:p14="http://schemas.microsoft.com/office/powerpoint/2010/main" val="4158508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B7E4114A-6C18-4FEA-927A-0D0FEA42C6AA}"/>
              </a:ext>
            </a:extLst>
          </p:cNvPr>
          <p:cNvSpPr txBox="1"/>
          <p:nvPr/>
        </p:nvSpPr>
        <p:spPr>
          <a:xfrm>
            <a:off x="6303853" y="227708"/>
            <a:ext cx="5806608" cy="1200329"/>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Supplementary Figure S1. PRISMA2020 flowchart of the literature search on GWA-studies for the meta-analysis. GWA, Genome-wide association; </a:t>
            </a:r>
            <a:r>
              <a:rPr lang="en-US" altLang="ko-KR" sz="1200" dirty="0" err="1">
                <a:effectLst/>
                <a:latin typeface="Times New Roman" panose="02020603050405020304" pitchFamily="18" charset="0"/>
                <a:ea typeface="맑은 고딕" panose="020B0503020000020004" pitchFamily="50" charset="-127"/>
              </a:rPr>
              <a:t>HuGE</a:t>
            </a:r>
            <a:r>
              <a:rPr lang="en-US" altLang="ko-KR" sz="1200" dirty="0">
                <a:effectLst/>
                <a:latin typeface="Times New Roman" panose="02020603050405020304" pitchFamily="18" charset="0"/>
                <a:ea typeface="맑은 고딕" panose="020B0503020000020004" pitchFamily="50" charset="-127"/>
              </a:rPr>
              <a:t>, the Human Genome Epidemiology; GRASP, Genome-Wide Repository of Associations between SNPs and Phenotypes; NHGRI, National Human Genome Research Institute. </a:t>
            </a:r>
          </a:p>
          <a:p>
            <a:r>
              <a:rPr lang="en-US" altLang="ko-KR" sz="1200" dirty="0">
                <a:latin typeface="Times New Roman" panose="02020603050405020304" pitchFamily="18" charset="0"/>
                <a:cs typeface="Times New Roman" panose="02020603050405020304" pitchFamily="18" charset="0"/>
              </a:rPr>
              <a:t>* Other languages removed</a:t>
            </a:r>
          </a:p>
          <a:p>
            <a:r>
              <a:rPr lang="en-US" altLang="ko-KR" sz="1200" dirty="0">
                <a:latin typeface="Times New Roman" panose="02020603050405020304" pitchFamily="18" charset="0"/>
                <a:cs typeface="Times New Roman" panose="02020603050405020304" pitchFamily="18" charset="0"/>
              </a:rPr>
              <a:t>** Excluded based on review of title, abstract</a:t>
            </a:r>
            <a:endParaRPr lang="ko-KR" altLang="en-US" sz="1200" dirty="0">
              <a:latin typeface="Times New Roman" panose="02020603050405020304" pitchFamily="18" charset="0"/>
              <a:cs typeface="Times New Roman" panose="02020603050405020304" pitchFamily="18" charset="0"/>
            </a:endParaRPr>
          </a:p>
        </p:txBody>
      </p:sp>
      <p:pic>
        <p:nvPicPr>
          <p:cNvPr id="15" name="그림 14">
            <a:extLst>
              <a:ext uri="{FF2B5EF4-FFF2-40B4-BE49-F238E27FC236}">
                <a16:creationId xmlns:a16="http://schemas.microsoft.com/office/drawing/2014/main" id="{CA366EDF-F4DB-0855-74D1-24BF2E5703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411" y="0"/>
            <a:ext cx="5627410" cy="6769421"/>
          </a:xfrm>
          <a:prstGeom prst="rect">
            <a:avLst/>
          </a:prstGeom>
        </p:spPr>
      </p:pic>
      <p:sp>
        <p:nvSpPr>
          <p:cNvPr id="29" name="TextBox 28">
            <a:extLst>
              <a:ext uri="{FF2B5EF4-FFF2-40B4-BE49-F238E27FC236}">
                <a16:creationId xmlns:a16="http://schemas.microsoft.com/office/drawing/2014/main" id="{771ABBD5-029C-F8C2-EC84-6083153C4EF8}"/>
              </a:ext>
            </a:extLst>
          </p:cNvPr>
          <p:cNvSpPr txBox="1"/>
          <p:nvPr/>
        </p:nvSpPr>
        <p:spPr>
          <a:xfrm>
            <a:off x="5328117" y="2780408"/>
            <a:ext cx="234483" cy="276999"/>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a:t>
            </a:r>
            <a:endParaRPr lang="ko-KR" altLang="en-US" sz="1200"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8282C6F9-26BE-A1A2-68E9-CAED42F470CC}"/>
              </a:ext>
            </a:extLst>
          </p:cNvPr>
          <p:cNvSpPr txBox="1"/>
          <p:nvPr/>
        </p:nvSpPr>
        <p:spPr>
          <a:xfrm>
            <a:off x="5397733" y="3457575"/>
            <a:ext cx="339258" cy="276999"/>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a:t>
            </a:r>
            <a:endParaRPr lang="ko-KR"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0079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2DE244-FF98-4FA7-87CC-DE2FE2B56041}"/>
              </a:ext>
            </a:extLst>
          </p:cNvPr>
          <p:cNvSpPr txBox="1"/>
          <p:nvPr/>
        </p:nvSpPr>
        <p:spPr>
          <a:xfrm>
            <a:off x="4381871" y="130746"/>
            <a:ext cx="2703213" cy="461665"/>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555 SNPs included in the eligible studies based on literature search </a:t>
            </a:r>
          </a:p>
        </p:txBody>
      </p:sp>
      <p:sp>
        <p:nvSpPr>
          <p:cNvPr id="3" name="TextBox 2">
            <a:extLst>
              <a:ext uri="{FF2B5EF4-FFF2-40B4-BE49-F238E27FC236}">
                <a16:creationId xmlns:a16="http://schemas.microsoft.com/office/drawing/2014/main" id="{787FF9F1-FCC4-414F-AF78-5C61137082F2}"/>
              </a:ext>
            </a:extLst>
          </p:cNvPr>
          <p:cNvSpPr txBox="1"/>
          <p:nvPr/>
        </p:nvSpPr>
        <p:spPr>
          <a:xfrm>
            <a:off x="4381870" y="976272"/>
            <a:ext cx="2703215"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226 SNPs remained after meta-analysis</a:t>
            </a:r>
            <a:endParaRPr lang="ko-KR" altLang="en-US" sz="1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543745DE-C2AF-444D-A618-BB83FAA208E0}"/>
              </a:ext>
            </a:extLst>
          </p:cNvPr>
          <p:cNvSpPr txBox="1"/>
          <p:nvPr/>
        </p:nvSpPr>
        <p:spPr>
          <a:xfrm>
            <a:off x="3156222" y="2042039"/>
            <a:ext cx="2196952"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167 SNPs in 91 genes remained </a:t>
            </a:r>
            <a:endParaRPr lang="ko-KR" altLang="en-US" sz="12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118E2E98-1FA6-4C17-90EA-D2F166A0B9A1}"/>
              </a:ext>
            </a:extLst>
          </p:cNvPr>
          <p:cNvSpPr txBox="1"/>
          <p:nvPr/>
        </p:nvSpPr>
        <p:spPr>
          <a:xfrm>
            <a:off x="180485" y="1684744"/>
            <a:ext cx="2504513"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59 intergenic SNPs were excluded</a:t>
            </a:r>
            <a:endParaRPr lang="ko-KR" altLang="en-US" sz="12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167D5C6E-FCF9-48F0-A6DA-9BBF68CE11E1}"/>
              </a:ext>
            </a:extLst>
          </p:cNvPr>
          <p:cNvSpPr txBox="1"/>
          <p:nvPr/>
        </p:nvSpPr>
        <p:spPr>
          <a:xfrm>
            <a:off x="3156221" y="3011535"/>
            <a:ext cx="2196953"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44 genes included in burden test </a:t>
            </a:r>
            <a:endParaRPr lang="ko-KR" altLang="en-US" sz="1200"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F3EC67F5-D3EB-433F-86FC-23D5CE2FC091}"/>
              </a:ext>
            </a:extLst>
          </p:cNvPr>
          <p:cNvSpPr txBox="1"/>
          <p:nvPr/>
        </p:nvSpPr>
        <p:spPr>
          <a:xfrm>
            <a:off x="180487" y="2188432"/>
            <a:ext cx="2504512" cy="830997"/>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123 SNPs on genes for subgroup of GC, non-Asian, effect size of single distinct SNP, and being not identified as entrez id were excluded </a:t>
            </a:r>
            <a:endParaRPr lang="ko-KR" altLang="en-US" sz="1200"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CFFFE02F-FF25-4382-A4D2-26BD06537A11}"/>
              </a:ext>
            </a:extLst>
          </p:cNvPr>
          <p:cNvSpPr txBox="1"/>
          <p:nvPr/>
        </p:nvSpPr>
        <p:spPr>
          <a:xfrm>
            <a:off x="6015539" y="2042039"/>
            <a:ext cx="2456285"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226 SNPs included in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analysis</a:t>
            </a:r>
            <a:endParaRPr lang="ko-KR" altLang="en-US" sz="1200" dirty="0">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1FD82A67-C576-4E6F-8BBD-D0C87B76A06D}"/>
              </a:ext>
            </a:extLst>
          </p:cNvPr>
          <p:cNvSpPr txBox="1"/>
          <p:nvPr/>
        </p:nvSpPr>
        <p:spPr>
          <a:xfrm>
            <a:off x="4381866" y="5221007"/>
            <a:ext cx="2703218" cy="1384995"/>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Functional analysis</a:t>
            </a:r>
          </a:p>
          <a:p>
            <a:r>
              <a:rPr lang="en-US" altLang="ko-KR" sz="1200" dirty="0">
                <a:latin typeface="Times New Roman" panose="02020603050405020304" pitchFamily="18" charset="0"/>
                <a:cs typeface="Times New Roman" panose="02020603050405020304" pitchFamily="18" charset="0"/>
              </a:rPr>
              <a:t>1. Disease network analysis</a:t>
            </a:r>
          </a:p>
          <a:p>
            <a:r>
              <a:rPr lang="en-US" altLang="ko-KR" sz="1200" dirty="0">
                <a:latin typeface="Times New Roman" panose="02020603050405020304" pitchFamily="18" charset="0"/>
                <a:cs typeface="Times New Roman" panose="02020603050405020304" pitchFamily="18" charset="0"/>
              </a:rPr>
              <a:t>2. Pathway analysis</a:t>
            </a:r>
          </a:p>
          <a:p>
            <a:r>
              <a:rPr lang="en-US" altLang="ko-KR" sz="1200" dirty="0">
                <a:latin typeface="Times New Roman" panose="02020603050405020304" pitchFamily="18" charset="0"/>
                <a:cs typeface="Times New Roman" panose="02020603050405020304" pitchFamily="18" charset="0"/>
              </a:rPr>
              <a:t>3. Gene ontology analysis</a:t>
            </a:r>
          </a:p>
          <a:p>
            <a:r>
              <a:rPr lang="en-US" altLang="ko-KR" sz="1200" dirty="0">
                <a:latin typeface="Times New Roman" panose="02020603050405020304" pitchFamily="18" charset="0"/>
                <a:cs typeface="Times New Roman" panose="02020603050405020304" pitchFamily="18" charset="0"/>
              </a:rPr>
              <a:t>4. Gene-drug interaction analysis</a:t>
            </a:r>
          </a:p>
          <a:p>
            <a:r>
              <a:rPr lang="en-US" altLang="ko-KR" sz="1200" dirty="0">
                <a:latin typeface="Times New Roman" panose="02020603050405020304" pitchFamily="18" charset="0"/>
                <a:cs typeface="Times New Roman" panose="02020603050405020304" pitchFamily="18" charset="0"/>
              </a:rPr>
              <a:t>5. Gene-chemical interaction analysis</a:t>
            </a:r>
          </a:p>
          <a:p>
            <a:r>
              <a:rPr lang="en-US" altLang="ko-KR" sz="1200" dirty="0">
                <a:latin typeface="Times New Roman" panose="02020603050405020304" pitchFamily="18" charset="0"/>
                <a:cs typeface="Times New Roman" panose="02020603050405020304" pitchFamily="18" charset="0"/>
              </a:rPr>
              <a:t>6. Protein-protein interaction analysis</a:t>
            </a:r>
            <a:endParaRPr lang="ko-KR" altLang="en-US" sz="1200" dirty="0">
              <a:latin typeface="Times New Roman" panose="02020603050405020304" pitchFamily="18" charset="0"/>
              <a:cs typeface="Times New Roman" panose="02020603050405020304" pitchFamily="18" charset="0"/>
            </a:endParaRPr>
          </a:p>
        </p:txBody>
      </p:sp>
      <p:cxnSp>
        <p:nvCxnSpPr>
          <p:cNvPr id="18" name="직선 화살표 연결선 17">
            <a:extLst>
              <a:ext uri="{FF2B5EF4-FFF2-40B4-BE49-F238E27FC236}">
                <a16:creationId xmlns:a16="http://schemas.microsoft.com/office/drawing/2014/main" id="{EE4A765B-1AA3-4220-9670-1773482B4CA0}"/>
              </a:ext>
            </a:extLst>
          </p:cNvPr>
          <p:cNvCxnSpPr>
            <a:cxnSpLocks/>
            <a:stCxn id="2" idx="2"/>
            <a:endCxn id="3" idx="0"/>
          </p:cNvCxnSpPr>
          <p:nvPr/>
        </p:nvCxnSpPr>
        <p:spPr>
          <a:xfrm>
            <a:off x="5733478" y="592411"/>
            <a:ext cx="0" cy="3838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44AE023F-C760-4258-842D-B2C8FC68E49A}"/>
              </a:ext>
            </a:extLst>
          </p:cNvPr>
          <p:cNvSpPr txBox="1"/>
          <p:nvPr/>
        </p:nvSpPr>
        <p:spPr>
          <a:xfrm>
            <a:off x="3156221" y="3780808"/>
            <a:ext cx="2196952"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25 gene were remained</a:t>
            </a:r>
            <a:endParaRPr lang="ko-KR" altLang="en-US" sz="1200" dirty="0">
              <a:latin typeface="Times New Roman" panose="02020603050405020304" pitchFamily="18" charset="0"/>
              <a:cs typeface="Times New Roman" panose="02020603050405020304" pitchFamily="18" charset="0"/>
            </a:endParaRPr>
          </a:p>
        </p:txBody>
      </p:sp>
      <p:sp>
        <p:nvSpPr>
          <p:cNvPr id="36" name="TextBox 35">
            <a:extLst>
              <a:ext uri="{FF2B5EF4-FFF2-40B4-BE49-F238E27FC236}">
                <a16:creationId xmlns:a16="http://schemas.microsoft.com/office/drawing/2014/main" id="{04DED73F-5371-4D41-ADB7-949B3C4BEE05}"/>
              </a:ext>
            </a:extLst>
          </p:cNvPr>
          <p:cNvSpPr txBox="1"/>
          <p:nvPr/>
        </p:nvSpPr>
        <p:spPr>
          <a:xfrm>
            <a:off x="180485" y="3295948"/>
            <a:ext cx="2504512" cy="461665"/>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Genes (FDR &lt;2.5 x 10</a:t>
            </a:r>
            <a:r>
              <a:rPr lang="en-US" altLang="ko-KR" sz="1200" baseline="30000" dirty="0">
                <a:latin typeface="Times New Roman" panose="02020603050405020304" pitchFamily="18" charset="0"/>
                <a:cs typeface="Times New Roman" panose="02020603050405020304" pitchFamily="18" charset="0"/>
              </a:rPr>
              <a:t>-6</a:t>
            </a:r>
            <a:r>
              <a:rPr lang="en-US" altLang="ko-KR" sz="1200" dirty="0">
                <a:latin typeface="Times New Roman" panose="02020603050405020304" pitchFamily="18" charset="0"/>
                <a:cs typeface="Times New Roman" panose="02020603050405020304" pitchFamily="18" charset="0"/>
              </a:rPr>
              <a:t> in burden test) were excluded</a:t>
            </a:r>
            <a:endParaRPr lang="ko-KR" altLang="en-US" sz="1200" dirty="0">
              <a:latin typeface="Times New Roman" panose="02020603050405020304" pitchFamily="18" charset="0"/>
              <a:cs typeface="Times New Roman" panose="02020603050405020304" pitchFamily="18" charset="0"/>
            </a:endParaRPr>
          </a:p>
        </p:txBody>
      </p:sp>
      <p:cxnSp>
        <p:nvCxnSpPr>
          <p:cNvPr id="33" name="연결선: 꺾임 32">
            <a:extLst>
              <a:ext uri="{FF2B5EF4-FFF2-40B4-BE49-F238E27FC236}">
                <a16:creationId xmlns:a16="http://schemas.microsoft.com/office/drawing/2014/main" id="{3A1CF0BE-9FCD-4B6B-8B5A-B0EC4EA50294}"/>
              </a:ext>
            </a:extLst>
          </p:cNvPr>
          <p:cNvCxnSpPr>
            <a:cxnSpLocks/>
            <a:stCxn id="3" idx="2"/>
            <a:endCxn id="7" idx="0"/>
          </p:cNvCxnSpPr>
          <p:nvPr/>
        </p:nvCxnSpPr>
        <p:spPr>
          <a:xfrm rot="5400000">
            <a:off x="4599704" y="908265"/>
            <a:ext cx="788768" cy="147878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연결선: 꺾임 37">
            <a:extLst>
              <a:ext uri="{FF2B5EF4-FFF2-40B4-BE49-F238E27FC236}">
                <a16:creationId xmlns:a16="http://schemas.microsoft.com/office/drawing/2014/main" id="{66D99C28-83C1-4201-A24B-0C04BB83348D}"/>
              </a:ext>
            </a:extLst>
          </p:cNvPr>
          <p:cNvCxnSpPr>
            <a:cxnSpLocks/>
            <a:stCxn id="3" idx="2"/>
            <a:endCxn id="11" idx="0"/>
          </p:cNvCxnSpPr>
          <p:nvPr/>
        </p:nvCxnSpPr>
        <p:spPr>
          <a:xfrm rot="16200000" flipH="1">
            <a:off x="6094196" y="892553"/>
            <a:ext cx="788768" cy="1510204"/>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직선 화살표 연결선 46">
            <a:extLst>
              <a:ext uri="{FF2B5EF4-FFF2-40B4-BE49-F238E27FC236}">
                <a16:creationId xmlns:a16="http://schemas.microsoft.com/office/drawing/2014/main" id="{75873218-AAE4-4D8A-8A1C-4E1B016E861E}"/>
              </a:ext>
            </a:extLst>
          </p:cNvPr>
          <p:cNvCxnSpPr>
            <a:cxnSpLocks/>
            <a:stCxn id="8" idx="3"/>
          </p:cNvCxnSpPr>
          <p:nvPr/>
        </p:nvCxnSpPr>
        <p:spPr>
          <a:xfrm>
            <a:off x="2684998" y="1823244"/>
            <a:ext cx="1569699"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59F9FEF5-1F22-45EC-9690-2FFF8320552C}"/>
              </a:ext>
            </a:extLst>
          </p:cNvPr>
          <p:cNvCxnSpPr>
            <a:cxnSpLocks/>
            <a:stCxn id="7" idx="2"/>
            <a:endCxn id="9" idx="0"/>
          </p:cNvCxnSpPr>
          <p:nvPr/>
        </p:nvCxnSpPr>
        <p:spPr>
          <a:xfrm>
            <a:off x="4254698" y="2319038"/>
            <a:ext cx="0" cy="6924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직선 화살표 연결선 50">
            <a:extLst>
              <a:ext uri="{FF2B5EF4-FFF2-40B4-BE49-F238E27FC236}">
                <a16:creationId xmlns:a16="http://schemas.microsoft.com/office/drawing/2014/main" id="{B1B242EC-D7BE-4C0A-916E-76E9F04F6C42}"/>
              </a:ext>
            </a:extLst>
          </p:cNvPr>
          <p:cNvCxnSpPr>
            <a:cxnSpLocks/>
            <a:stCxn id="10" idx="3"/>
          </p:cNvCxnSpPr>
          <p:nvPr/>
        </p:nvCxnSpPr>
        <p:spPr>
          <a:xfrm>
            <a:off x="2684999" y="2603931"/>
            <a:ext cx="1569698"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직선 화살표 연결선 55">
            <a:extLst>
              <a:ext uri="{FF2B5EF4-FFF2-40B4-BE49-F238E27FC236}">
                <a16:creationId xmlns:a16="http://schemas.microsoft.com/office/drawing/2014/main" id="{FF22D1D7-0275-48B8-A6CD-0C36851658BF}"/>
              </a:ext>
            </a:extLst>
          </p:cNvPr>
          <p:cNvCxnSpPr>
            <a:stCxn id="9" idx="2"/>
            <a:endCxn id="35" idx="0"/>
          </p:cNvCxnSpPr>
          <p:nvPr/>
        </p:nvCxnSpPr>
        <p:spPr>
          <a:xfrm flipH="1">
            <a:off x="4254697" y="3288534"/>
            <a:ext cx="1" cy="49227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직선 화살표 연결선 57">
            <a:extLst>
              <a:ext uri="{FF2B5EF4-FFF2-40B4-BE49-F238E27FC236}">
                <a16:creationId xmlns:a16="http://schemas.microsoft.com/office/drawing/2014/main" id="{B14531E3-D9BB-40CE-AAEC-AF16882E3DB6}"/>
              </a:ext>
            </a:extLst>
          </p:cNvPr>
          <p:cNvCxnSpPr>
            <a:cxnSpLocks/>
            <a:stCxn id="36" idx="3"/>
          </p:cNvCxnSpPr>
          <p:nvPr/>
        </p:nvCxnSpPr>
        <p:spPr>
          <a:xfrm>
            <a:off x="2684997" y="3526781"/>
            <a:ext cx="1569700"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C253732B-7F9C-40D5-BFEF-19923578A9D4}"/>
              </a:ext>
            </a:extLst>
          </p:cNvPr>
          <p:cNvSpPr txBox="1"/>
          <p:nvPr/>
        </p:nvSpPr>
        <p:spPr>
          <a:xfrm>
            <a:off x="4381866" y="4614018"/>
            <a:ext cx="2703218" cy="276999"/>
          </a:xfrm>
          <a:prstGeom prst="rect">
            <a:avLst/>
          </a:prstGeom>
          <a:noFill/>
          <a:ln>
            <a:solidFill>
              <a:schemeClr val="tx1"/>
            </a:solidFill>
          </a:ln>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Expression of 12 genes were regulated </a:t>
            </a:r>
            <a:endParaRPr lang="ko-KR" altLang="en-US" sz="1200" dirty="0">
              <a:latin typeface="Times New Roman" panose="02020603050405020304" pitchFamily="18" charset="0"/>
              <a:cs typeface="Times New Roman" panose="02020603050405020304" pitchFamily="18" charset="0"/>
            </a:endParaRPr>
          </a:p>
        </p:txBody>
      </p:sp>
      <p:cxnSp>
        <p:nvCxnSpPr>
          <p:cNvPr id="65" name="연결선: 꺾임 64">
            <a:extLst>
              <a:ext uri="{FF2B5EF4-FFF2-40B4-BE49-F238E27FC236}">
                <a16:creationId xmlns:a16="http://schemas.microsoft.com/office/drawing/2014/main" id="{9FAC5A16-7C09-455B-AE51-BE766E8ADED5}"/>
              </a:ext>
            </a:extLst>
          </p:cNvPr>
          <p:cNvCxnSpPr>
            <a:stCxn id="35" idx="2"/>
            <a:endCxn id="59" idx="0"/>
          </p:cNvCxnSpPr>
          <p:nvPr/>
        </p:nvCxnSpPr>
        <p:spPr>
          <a:xfrm rot="16200000" flipH="1">
            <a:off x="4715981" y="3596523"/>
            <a:ext cx="556211" cy="1478778"/>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연결선: 꺾임 66">
            <a:extLst>
              <a:ext uri="{FF2B5EF4-FFF2-40B4-BE49-F238E27FC236}">
                <a16:creationId xmlns:a16="http://schemas.microsoft.com/office/drawing/2014/main" id="{496BCD9D-8DEC-45AA-893D-397FCE660261}"/>
              </a:ext>
            </a:extLst>
          </p:cNvPr>
          <p:cNvCxnSpPr>
            <a:cxnSpLocks/>
            <a:stCxn id="11" idx="2"/>
            <a:endCxn id="59" idx="0"/>
          </p:cNvCxnSpPr>
          <p:nvPr/>
        </p:nvCxnSpPr>
        <p:spPr>
          <a:xfrm rot="5400000">
            <a:off x="5341089" y="2711425"/>
            <a:ext cx="2294980" cy="1510207"/>
          </a:xfrm>
          <a:prstGeom prst="bentConnector3">
            <a:avLst>
              <a:gd name="adj1" fmla="val 8773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직선 화살표 연결선 72">
            <a:extLst>
              <a:ext uri="{FF2B5EF4-FFF2-40B4-BE49-F238E27FC236}">
                <a16:creationId xmlns:a16="http://schemas.microsoft.com/office/drawing/2014/main" id="{EFCDF158-B4B5-4686-B4D8-894925D0FF29}"/>
              </a:ext>
            </a:extLst>
          </p:cNvPr>
          <p:cNvCxnSpPr>
            <a:stCxn id="59" idx="2"/>
            <a:endCxn id="16" idx="0"/>
          </p:cNvCxnSpPr>
          <p:nvPr/>
        </p:nvCxnSpPr>
        <p:spPr>
          <a:xfrm>
            <a:off x="5733475" y="4891017"/>
            <a:ext cx="0" cy="3299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D7EF62F8-586D-43F7-A7B3-504DFBA32455}"/>
              </a:ext>
            </a:extLst>
          </p:cNvPr>
          <p:cNvSpPr txBox="1"/>
          <p:nvPr/>
        </p:nvSpPr>
        <p:spPr>
          <a:xfrm>
            <a:off x="7438332" y="5682740"/>
            <a:ext cx="4753668" cy="830997"/>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Supplementary Figure S2. Workflow for selecting genes to be included in burden test and to identify those of functions. SNP, single nucleotide polymorphism;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e</a:t>
            </a:r>
            <a:r>
              <a:rPr lang="fr-FR" altLang="ko-KR" sz="1200" dirty="0">
                <a:latin typeface="Times New Roman" panose="02020603050405020304" pitchFamily="18" charset="0"/>
                <a:cs typeface="Times New Roman" panose="02020603050405020304" pitchFamily="18" charset="0"/>
              </a:rPr>
              <a:t>xpression quantitative trait loci; FDR, false discovery rate.</a:t>
            </a:r>
            <a:endParaRPr lang="ko-KR" alt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32361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그림 9">
            <a:extLst>
              <a:ext uri="{FF2B5EF4-FFF2-40B4-BE49-F238E27FC236}">
                <a16:creationId xmlns:a16="http://schemas.microsoft.com/office/drawing/2014/main" id="{E081F092-FE2A-430B-4605-93A6382A21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577" y="4576419"/>
            <a:ext cx="5051386" cy="1521730"/>
          </a:xfrm>
          <a:prstGeom prst="rect">
            <a:avLst/>
          </a:prstGeom>
        </p:spPr>
      </p:pic>
      <p:sp>
        <p:nvSpPr>
          <p:cNvPr id="6" name="TextBox 5">
            <a:extLst>
              <a:ext uri="{FF2B5EF4-FFF2-40B4-BE49-F238E27FC236}">
                <a16:creationId xmlns:a16="http://schemas.microsoft.com/office/drawing/2014/main" id="{6C3E2EA1-14B8-D675-5046-A2776FDE3AA8}"/>
              </a:ext>
            </a:extLst>
          </p:cNvPr>
          <p:cNvSpPr txBox="1"/>
          <p:nvPr/>
        </p:nvSpPr>
        <p:spPr>
          <a:xfrm>
            <a:off x="6022742" y="261509"/>
            <a:ext cx="4753668" cy="461665"/>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Supplementary Figure S3. Assessment of risk of bias of all included studies. (A) risk of bias summary, (B) risk of bias graph. </a:t>
            </a:r>
            <a:endParaRPr lang="ko-KR" altLang="en-US" sz="12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D5874BA8-2CE0-0E37-C116-66AFD804579C}"/>
              </a:ext>
            </a:extLst>
          </p:cNvPr>
          <p:cNvSpPr txBox="1"/>
          <p:nvPr/>
        </p:nvSpPr>
        <p:spPr>
          <a:xfrm>
            <a:off x="352577" y="107620"/>
            <a:ext cx="422047" cy="307777"/>
          </a:xfrm>
          <a:prstGeom prst="rect">
            <a:avLst/>
          </a:prstGeom>
          <a:noFill/>
        </p:spPr>
        <p:txBody>
          <a:bodyPr wrap="square" rtlCol="0">
            <a:spAutoFit/>
          </a:bodyPr>
          <a:lstStyle/>
          <a:p>
            <a:r>
              <a:rPr lang="en-US" altLang="ko-KR" sz="1400" dirty="0">
                <a:latin typeface="Times New Roman" panose="02020603050405020304" pitchFamily="18" charset="0"/>
                <a:cs typeface="Times New Roman" panose="02020603050405020304" pitchFamily="18" charset="0"/>
              </a:rPr>
              <a:t>(A)</a:t>
            </a:r>
            <a:endParaRPr lang="ko-KR" altLang="en-US" sz="1400"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25F88044-0B07-2CC7-AE1A-BAEF1ACBF950}"/>
              </a:ext>
            </a:extLst>
          </p:cNvPr>
          <p:cNvSpPr txBox="1"/>
          <p:nvPr/>
        </p:nvSpPr>
        <p:spPr>
          <a:xfrm>
            <a:off x="352577" y="4422531"/>
            <a:ext cx="422047" cy="307777"/>
          </a:xfrm>
          <a:prstGeom prst="rect">
            <a:avLst/>
          </a:prstGeom>
          <a:noFill/>
        </p:spPr>
        <p:txBody>
          <a:bodyPr wrap="square" rtlCol="0">
            <a:spAutoFit/>
          </a:bodyPr>
          <a:lstStyle/>
          <a:p>
            <a:r>
              <a:rPr lang="en-US" altLang="ko-KR" sz="1400" dirty="0">
                <a:latin typeface="Times New Roman" panose="02020603050405020304" pitchFamily="18" charset="0"/>
                <a:cs typeface="Times New Roman" panose="02020603050405020304" pitchFamily="18" charset="0"/>
              </a:rPr>
              <a:t>(B)</a:t>
            </a:r>
            <a:endParaRPr lang="ko-KR" altLang="en-US" sz="1400" dirty="0">
              <a:latin typeface="Times New Roman" panose="02020603050405020304" pitchFamily="18" charset="0"/>
              <a:cs typeface="Times New Roman" panose="02020603050405020304" pitchFamily="18" charset="0"/>
            </a:endParaRPr>
          </a:p>
        </p:txBody>
      </p:sp>
      <p:pic>
        <p:nvPicPr>
          <p:cNvPr id="4" name="그림 3" descr="테이블이(가) 표시된 사진&#10;&#10;자동 생성된 설명">
            <a:extLst>
              <a:ext uri="{FF2B5EF4-FFF2-40B4-BE49-F238E27FC236}">
                <a16:creationId xmlns:a16="http://schemas.microsoft.com/office/drawing/2014/main" id="{B187FD33-3003-7A63-7CC3-4A317E398821}"/>
              </a:ext>
            </a:extLst>
          </p:cNvPr>
          <p:cNvPicPr>
            <a:picLocks noChangeAspect="1"/>
          </p:cNvPicPr>
          <p:nvPr/>
        </p:nvPicPr>
        <p:blipFill rotWithShape="1">
          <a:blip r:embed="rId3">
            <a:extLst>
              <a:ext uri="{28A0092B-C50C-407E-A947-70E740481C1C}">
                <a14:useLocalDpi xmlns:a14="http://schemas.microsoft.com/office/drawing/2010/main" val="0"/>
              </a:ext>
            </a:extLst>
          </a:blip>
          <a:srcRect b="6958"/>
          <a:stretch/>
        </p:blipFill>
        <p:spPr>
          <a:xfrm>
            <a:off x="774624" y="107620"/>
            <a:ext cx="4478785" cy="4314911"/>
          </a:xfrm>
          <a:prstGeom prst="rect">
            <a:avLst/>
          </a:prstGeom>
        </p:spPr>
      </p:pic>
    </p:spTree>
    <p:extLst>
      <p:ext uri="{BB962C8B-B14F-4D97-AF65-F5344CB8AC3E}">
        <p14:creationId xmlns:p14="http://schemas.microsoft.com/office/powerpoint/2010/main" val="1859081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그림 34" descr="텍스트이(가) 표시된 사진&#10;&#10;자동 생성된 설명">
            <a:extLst>
              <a:ext uri="{FF2B5EF4-FFF2-40B4-BE49-F238E27FC236}">
                <a16:creationId xmlns:a16="http://schemas.microsoft.com/office/drawing/2014/main" id="{1B2AA575-F962-45AF-A29B-7B85B5523F49}"/>
              </a:ext>
            </a:extLst>
          </p:cNvPr>
          <p:cNvPicPr>
            <a:picLocks noChangeAspect="1"/>
          </p:cNvPicPr>
          <p:nvPr/>
        </p:nvPicPr>
        <p:blipFill rotWithShape="1">
          <a:blip r:embed="rId2">
            <a:extLst>
              <a:ext uri="{28A0092B-C50C-407E-A947-70E740481C1C}">
                <a14:useLocalDpi xmlns:a14="http://schemas.microsoft.com/office/drawing/2010/main" val="0"/>
              </a:ext>
            </a:extLst>
          </a:blip>
          <a:srcRect l="14928" t="76828" r="76851" b="3236"/>
          <a:stretch/>
        </p:blipFill>
        <p:spPr>
          <a:xfrm>
            <a:off x="10619963" y="2526616"/>
            <a:ext cx="1473246" cy="1201861"/>
          </a:xfrm>
          <a:prstGeom prst="rect">
            <a:avLst/>
          </a:prstGeom>
        </p:spPr>
      </p:pic>
      <p:pic>
        <p:nvPicPr>
          <p:cNvPr id="34" name="그림 33" descr="텍스트이(가) 표시된 사진&#10;&#10;자동 생성된 설명">
            <a:extLst>
              <a:ext uri="{FF2B5EF4-FFF2-40B4-BE49-F238E27FC236}">
                <a16:creationId xmlns:a16="http://schemas.microsoft.com/office/drawing/2014/main" id="{8F13A3EB-7B5A-4977-BD68-E26037D1D7CF}"/>
              </a:ext>
            </a:extLst>
          </p:cNvPr>
          <p:cNvPicPr>
            <a:picLocks noChangeAspect="1"/>
          </p:cNvPicPr>
          <p:nvPr/>
        </p:nvPicPr>
        <p:blipFill rotWithShape="1">
          <a:blip r:embed="rId2">
            <a:extLst>
              <a:ext uri="{28A0092B-C50C-407E-A947-70E740481C1C}">
                <a14:useLocalDpi xmlns:a14="http://schemas.microsoft.com/office/drawing/2010/main" val="0"/>
              </a:ext>
            </a:extLst>
          </a:blip>
          <a:srcRect l="62950" t="12916" r="26233" b="57501"/>
          <a:stretch/>
        </p:blipFill>
        <p:spPr>
          <a:xfrm>
            <a:off x="4715256" y="659492"/>
            <a:ext cx="1728460" cy="1590183"/>
          </a:xfrm>
          <a:prstGeom prst="rect">
            <a:avLst/>
          </a:prstGeom>
        </p:spPr>
      </p:pic>
      <p:pic>
        <p:nvPicPr>
          <p:cNvPr id="32" name="그림 31" descr="텍스트이(가) 표시된 사진&#10;&#10;자동 생성된 설명">
            <a:extLst>
              <a:ext uri="{FF2B5EF4-FFF2-40B4-BE49-F238E27FC236}">
                <a16:creationId xmlns:a16="http://schemas.microsoft.com/office/drawing/2014/main" id="{DD4F4175-BDDD-4E59-B94E-4F9E8791EA69}"/>
              </a:ext>
            </a:extLst>
          </p:cNvPr>
          <p:cNvPicPr>
            <a:picLocks noChangeAspect="1"/>
          </p:cNvPicPr>
          <p:nvPr/>
        </p:nvPicPr>
        <p:blipFill rotWithShape="1">
          <a:blip r:embed="rId2">
            <a:extLst>
              <a:ext uri="{28A0092B-C50C-407E-A947-70E740481C1C}">
                <a14:useLocalDpi xmlns:a14="http://schemas.microsoft.com/office/drawing/2010/main" val="0"/>
              </a:ext>
            </a:extLst>
          </a:blip>
          <a:srcRect l="11839" t="14407" r="70472" b="28176"/>
          <a:stretch/>
        </p:blipFill>
        <p:spPr>
          <a:xfrm>
            <a:off x="7314493" y="914156"/>
            <a:ext cx="2501036" cy="2731131"/>
          </a:xfrm>
          <a:prstGeom prst="rect">
            <a:avLst/>
          </a:prstGeom>
        </p:spPr>
      </p:pic>
      <p:pic>
        <p:nvPicPr>
          <p:cNvPr id="27" name="그림 26" descr="텍스트이(가) 표시된 사진&#10;&#10;자동 생성된 설명">
            <a:extLst>
              <a:ext uri="{FF2B5EF4-FFF2-40B4-BE49-F238E27FC236}">
                <a16:creationId xmlns:a16="http://schemas.microsoft.com/office/drawing/2014/main" id="{88AEAB0C-95AE-4DA7-8C52-72280586C083}"/>
              </a:ext>
            </a:extLst>
          </p:cNvPr>
          <p:cNvPicPr>
            <a:picLocks noChangeAspect="1"/>
          </p:cNvPicPr>
          <p:nvPr/>
        </p:nvPicPr>
        <p:blipFill rotWithShape="1">
          <a:blip r:embed="rId2">
            <a:extLst>
              <a:ext uri="{28A0092B-C50C-407E-A947-70E740481C1C}">
                <a14:useLocalDpi xmlns:a14="http://schemas.microsoft.com/office/drawing/2010/main" val="0"/>
              </a:ext>
            </a:extLst>
          </a:blip>
          <a:srcRect l="32500" t="18732" r="44592" b="23640"/>
          <a:stretch/>
        </p:blipFill>
        <p:spPr>
          <a:xfrm>
            <a:off x="990948" y="2367931"/>
            <a:ext cx="2792896" cy="2363638"/>
          </a:xfrm>
          <a:prstGeom prst="rect">
            <a:avLst/>
          </a:prstGeom>
        </p:spPr>
      </p:pic>
      <p:pic>
        <p:nvPicPr>
          <p:cNvPr id="3" name="그림 2">
            <a:extLst>
              <a:ext uri="{FF2B5EF4-FFF2-40B4-BE49-F238E27FC236}">
                <a16:creationId xmlns:a16="http://schemas.microsoft.com/office/drawing/2014/main" id="{815D9A68-CBE5-4380-AAC0-0D458BA2BA30}"/>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8958" t="4648" r="4114" b="92538"/>
          <a:stretch/>
        </p:blipFill>
        <p:spPr>
          <a:xfrm rot="5400000">
            <a:off x="-2318284" y="2843868"/>
            <a:ext cx="5519956" cy="192946"/>
          </a:xfrm>
          <a:prstGeom prst="rect">
            <a:avLst/>
          </a:prstGeom>
        </p:spPr>
      </p:pic>
      <p:pic>
        <p:nvPicPr>
          <p:cNvPr id="4" name="그림 3">
            <a:extLst>
              <a:ext uri="{FF2B5EF4-FFF2-40B4-BE49-F238E27FC236}">
                <a16:creationId xmlns:a16="http://schemas.microsoft.com/office/drawing/2014/main" id="{DBAF85B7-8A02-4036-A065-64F0AA88E812}"/>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9263" t="39817" r="40535" b="57492"/>
          <a:stretch/>
        </p:blipFill>
        <p:spPr>
          <a:xfrm rot="5400000">
            <a:off x="8632163" y="1681992"/>
            <a:ext cx="3187817" cy="184559"/>
          </a:xfrm>
          <a:prstGeom prst="rect">
            <a:avLst/>
          </a:prstGeom>
        </p:spPr>
      </p:pic>
      <p:pic>
        <p:nvPicPr>
          <p:cNvPr id="5" name="그림 4">
            <a:extLst>
              <a:ext uri="{FF2B5EF4-FFF2-40B4-BE49-F238E27FC236}">
                <a16:creationId xmlns:a16="http://schemas.microsoft.com/office/drawing/2014/main" id="{A1BE900B-7640-4F9E-BCE0-0BFB712530AB}"/>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9067" t="22324" r="26463" b="74985"/>
          <a:stretch/>
        </p:blipFill>
        <p:spPr>
          <a:xfrm rot="5400000">
            <a:off x="2239809" y="2134999"/>
            <a:ext cx="4093828" cy="184557"/>
          </a:xfrm>
          <a:prstGeom prst="rect">
            <a:avLst/>
          </a:prstGeom>
        </p:spPr>
      </p:pic>
      <p:pic>
        <p:nvPicPr>
          <p:cNvPr id="6" name="그림 5">
            <a:extLst>
              <a:ext uri="{FF2B5EF4-FFF2-40B4-BE49-F238E27FC236}">
                <a16:creationId xmlns:a16="http://schemas.microsoft.com/office/drawing/2014/main" id="{6245D53C-58A9-41E1-8FD7-39F7E608DBE6}"/>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9108" t="35352" r="39105" b="61712"/>
          <a:stretch/>
        </p:blipFill>
        <p:spPr>
          <a:xfrm rot="5400000">
            <a:off x="5194619" y="1723937"/>
            <a:ext cx="3288484" cy="201336"/>
          </a:xfrm>
          <a:prstGeom prst="rect">
            <a:avLst/>
          </a:prstGeom>
        </p:spPr>
      </p:pic>
      <p:cxnSp>
        <p:nvCxnSpPr>
          <p:cNvPr id="9" name="직선 연결선 8">
            <a:extLst>
              <a:ext uri="{FF2B5EF4-FFF2-40B4-BE49-F238E27FC236}">
                <a16:creationId xmlns:a16="http://schemas.microsoft.com/office/drawing/2014/main" id="{B2EF0C28-8764-4679-87FF-E38CEFB78622}"/>
              </a:ext>
            </a:extLst>
          </p:cNvPr>
          <p:cNvCxnSpPr>
            <a:cxnSpLocks/>
          </p:cNvCxnSpPr>
          <p:nvPr/>
        </p:nvCxnSpPr>
        <p:spPr>
          <a:xfrm flipV="1">
            <a:off x="480391" y="2589236"/>
            <a:ext cx="836837" cy="10214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타원 9">
            <a:extLst>
              <a:ext uri="{FF2B5EF4-FFF2-40B4-BE49-F238E27FC236}">
                <a16:creationId xmlns:a16="http://schemas.microsoft.com/office/drawing/2014/main" id="{95E91046-524B-4D84-B689-BE52FBD51F46}"/>
              </a:ext>
            </a:extLst>
          </p:cNvPr>
          <p:cNvSpPr/>
          <p:nvPr/>
        </p:nvSpPr>
        <p:spPr>
          <a:xfrm>
            <a:off x="956718" y="2023534"/>
            <a:ext cx="3080794" cy="308079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1" name="직선 연결선 10">
            <a:extLst>
              <a:ext uri="{FF2B5EF4-FFF2-40B4-BE49-F238E27FC236}">
                <a16:creationId xmlns:a16="http://schemas.microsoft.com/office/drawing/2014/main" id="{AD5D41A1-9E27-47FA-A4EC-67059C633331}"/>
              </a:ext>
            </a:extLst>
          </p:cNvPr>
          <p:cNvCxnSpPr>
            <a:cxnSpLocks/>
            <a:endCxn id="10" idx="3"/>
          </p:cNvCxnSpPr>
          <p:nvPr/>
        </p:nvCxnSpPr>
        <p:spPr>
          <a:xfrm>
            <a:off x="480391" y="3610639"/>
            <a:ext cx="927499" cy="10425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직선 연결선 16">
            <a:extLst>
              <a:ext uri="{FF2B5EF4-FFF2-40B4-BE49-F238E27FC236}">
                <a16:creationId xmlns:a16="http://schemas.microsoft.com/office/drawing/2014/main" id="{F788BE79-64FF-4CF7-8234-20BD5AEB7F71}"/>
              </a:ext>
            </a:extLst>
          </p:cNvPr>
          <p:cNvCxnSpPr>
            <a:cxnSpLocks/>
            <a:endCxn id="18" idx="1"/>
          </p:cNvCxnSpPr>
          <p:nvPr/>
        </p:nvCxnSpPr>
        <p:spPr>
          <a:xfrm flipV="1">
            <a:off x="4321226" y="698404"/>
            <a:ext cx="615702" cy="4315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타원 17">
            <a:extLst>
              <a:ext uri="{FF2B5EF4-FFF2-40B4-BE49-F238E27FC236}">
                <a16:creationId xmlns:a16="http://schemas.microsoft.com/office/drawing/2014/main" id="{4C73115C-63F9-49FD-A214-FF008D875B61}"/>
              </a:ext>
            </a:extLst>
          </p:cNvPr>
          <p:cNvSpPr/>
          <p:nvPr/>
        </p:nvSpPr>
        <p:spPr>
          <a:xfrm>
            <a:off x="4670772" y="432248"/>
            <a:ext cx="1817428" cy="181742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9" name="직선 연결선 18">
            <a:extLst>
              <a:ext uri="{FF2B5EF4-FFF2-40B4-BE49-F238E27FC236}">
                <a16:creationId xmlns:a16="http://schemas.microsoft.com/office/drawing/2014/main" id="{0391DDA4-92E2-4C7F-A6F6-462F1CA3E8D3}"/>
              </a:ext>
            </a:extLst>
          </p:cNvPr>
          <p:cNvCxnSpPr>
            <a:cxnSpLocks/>
          </p:cNvCxnSpPr>
          <p:nvPr/>
        </p:nvCxnSpPr>
        <p:spPr>
          <a:xfrm>
            <a:off x="4321226" y="1129907"/>
            <a:ext cx="482917" cy="694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직선 연결선 28">
            <a:extLst>
              <a:ext uri="{FF2B5EF4-FFF2-40B4-BE49-F238E27FC236}">
                <a16:creationId xmlns:a16="http://schemas.microsoft.com/office/drawing/2014/main" id="{F96451B2-7056-497C-89E7-8DB3F34ABB28}"/>
              </a:ext>
            </a:extLst>
          </p:cNvPr>
          <p:cNvCxnSpPr>
            <a:cxnSpLocks/>
            <a:endCxn id="30" idx="1"/>
          </p:cNvCxnSpPr>
          <p:nvPr/>
        </p:nvCxnSpPr>
        <p:spPr>
          <a:xfrm flipV="1">
            <a:off x="10259082" y="2645640"/>
            <a:ext cx="565298" cy="4819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타원 29">
            <a:extLst>
              <a:ext uri="{FF2B5EF4-FFF2-40B4-BE49-F238E27FC236}">
                <a16:creationId xmlns:a16="http://schemas.microsoft.com/office/drawing/2014/main" id="{272365E5-A32A-42C2-A8FF-A78E38B132F2}"/>
              </a:ext>
            </a:extLst>
          </p:cNvPr>
          <p:cNvSpPr/>
          <p:nvPr/>
        </p:nvSpPr>
        <p:spPr>
          <a:xfrm>
            <a:off x="10608628" y="2429888"/>
            <a:ext cx="1473245" cy="1473245"/>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1" name="직선 연결선 30">
            <a:extLst>
              <a:ext uri="{FF2B5EF4-FFF2-40B4-BE49-F238E27FC236}">
                <a16:creationId xmlns:a16="http://schemas.microsoft.com/office/drawing/2014/main" id="{6209F8AC-A789-4012-A060-450B4B591ED7}"/>
              </a:ext>
            </a:extLst>
          </p:cNvPr>
          <p:cNvCxnSpPr>
            <a:cxnSpLocks/>
            <a:endCxn id="30" idx="3"/>
          </p:cNvCxnSpPr>
          <p:nvPr/>
        </p:nvCxnSpPr>
        <p:spPr>
          <a:xfrm>
            <a:off x="10259082" y="3127547"/>
            <a:ext cx="565298" cy="559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직선 연결선 40">
            <a:extLst>
              <a:ext uri="{FF2B5EF4-FFF2-40B4-BE49-F238E27FC236}">
                <a16:creationId xmlns:a16="http://schemas.microsoft.com/office/drawing/2014/main" id="{8AF99DD8-21AE-43EA-96C6-79581A7C1C8F}"/>
              </a:ext>
            </a:extLst>
          </p:cNvPr>
          <p:cNvCxnSpPr>
            <a:cxnSpLocks/>
          </p:cNvCxnSpPr>
          <p:nvPr/>
        </p:nvCxnSpPr>
        <p:spPr>
          <a:xfrm flipV="1">
            <a:off x="6882866" y="2023533"/>
            <a:ext cx="271862" cy="1314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타원 41">
            <a:extLst>
              <a:ext uri="{FF2B5EF4-FFF2-40B4-BE49-F238E27FC236}">
                <a16:creationId xmlns:a16="http://schemas.microsoft.com/office/drawing/2014/main" id="{EF63C0FE-0826-4FB9-A24F-61955DF0D4DD}"/>
              </a:ext>
            </a:extLst>
          </p:cNvPr>
          <p:cNvSpPr/>
          <p:nvPr/>
        </p:nvSpPr>
        <p:spPr>
          <a:xfrm>
            <a:off x="7142867" y="827531"/>
            <a:ext cx="2844289" cy="28442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43" name="직선 연결선 42">
            <a:extLst>
              <a:ext uri="{FF2B5EF4-FFF2-40B4-BE49-F238E27FC236}">
                <a16:creationId xmlns:a16="http://schemas.microsoft.com/office/drawing/2014/main" id="{E1CCEBDD-8489-4EBB-B79A-65B15AF49C67}"/>
              </a:ext>
            </a:extLst>
          </p:cNvPr>
          <p:cNvCxnSpPr>
            <a:cxnSpLocks/>
          </p:cNvCxnSpPr>
          <p:nvPr/>
        </p:nvCxnSpPr>
        <p:spPr>
          <a:xfrm>
            <a:off x="6882866" y="3337660"/>
            <a:ext cx="1146215" cy="2379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37B5CFB-F3EA-4A23-A35B-FD8910F92110}"/>
              </a:ext>
            </a:extLst>
          </p:cNvPr>
          <p:cNvSpPr txBox="1"/>
          <p:nvPr/>
        </p:nvSpPr>
        <p:spPr>
          <a:xfrm>
            <a:off x="88077" y="5636079"/>
            <a:ext cx="8212733" cy="1200329"/>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Supplementary Figure S4. The results of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analysis for genes identified by GBA. Red and blue nodes stand for genes and SNPs, respectively. The gradation of the nodes represents the number of interactions. The color of lines indicates -log10(FDR) of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analysis. The shape of lines denotes the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database. Solid lines and Dash lines represent </a:t>
            </a:r>
            <a:r>
              <a:rPr lang="en-US" altLang="ko-KR" sz="1200" dirty="0" err="1">
                <a:latin typeface="Times New Roman" panose="02020603050405020304" pitchFamily="18" charset="0"/>
                <a:cs typeface="Times New Roman" panose="02020603050405020304" pitchFamily="18" charset="0"/>
              </a:rPr>
              <a:t>eQTLGen</a:t>
            </a:r>
            <a:r>
              <a:rPr lang="en-US" altLang="ko-KR" sz="1200" dirty="0">
                <a:latin typeface="Times New Roman" panose="02020603050405020304" pitchFamily="18" charset="0"/>
                <a:cs typeface="Times New Roman" panose="02020603050405020304" pitchFamily="18" charset="0"/>
              </a:rPr>
              <a:t> and </a:t>
            </a:r>
            <a:r>
              <a:rPr lang="en-US" altLang="ko-KR" sz="1200" dirty="0" err="1">
                <a:latin typeface="Times New Roman" panose="02020603050405020304" pitchFamily="18" charset="0"/>
                <a:cs typeface="Times New Roman" panose="02020603050405020304" pitchFamily="18" charset="0"/>
              </a:rPr>
              <a:t>GTEx</a:t>
            </a:r>
            <a:r>
              <a:rPr lang="en-US" altLang="ko-KR" sz="1200" dirty="0">
                <a:latin typeface="Times New Roman" panose="02020603050405020304" pitchFamily="18" charset="0"/>
                <a:cs typeface="Times New Roman" panose="02020603050405020304" pitchFamily="18" charset="0"/>
              </a:rPr>
              <a:t>-stomach database, respectively. (A) is in the chromosome 1 loci, (B) is in the chromosome 5 loci, (C) is in the chromosome 8 loci, and (D) is in the chromosome 9 loci.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expression quantitative trait loci; SNP, single nucleotide polymorphism; GBA, gene-based analysis; </a:t>
            </a:r>
            <a:r>
              <a:rPr lang="en-US" altLang="ko-KR" sz="1200" dirty="0" err="1">
                <a:latin typeface="Times New Roman" panose="02020603050405020304" pitchFamily="18" charset="0"/>
                <a:cs typeface="Times New Roman" panose="02020603050405020304" pitchFamily="18" charset="0"/>
              </a:rPr>
              <a:t>GTEx</a:t>
            </a:r>
            <a:r>
              <a:rPr lang="en-US" altLang="ko-KR" sz="1200" dirty="0">
                <a:latin typeface="Times New Roman" panose="02020603050405020304" pitchFamily="18" charset="0"/>
                <a:cs typeface="Times New Roman" panose="02020603050405020304" pitchFamily="18" charset="0"/>
              </a:rPr>
              <a:t>, The Genotype-Tissue Expression; FDR, false positive rate.</a:t>
            </a:r>
            <a:endParaRPr lang="ko-KR" altLang="en-US" sz="1200" dirty="0">
              <a:latin typeface="Times New Roman" panose="02020603050405020304" pitchFamily="18" charset="0"/>
              <a:cs typeface="Times New Roman" panose="02020603050405020304" pitchFamily="18" charset="0"/>
            </a:endParaRPr>
          </a:p>
        </p:txBody>
      </p:sp>
      <p:pic>
        <p:nvPicPr>
          <p:cNvPr id="12" name="그림 11">
            <a:extLst>
              <a:ext uri="{FF2B5EF4-FFF2-40B4-BE49-F238E27FC236}">
                <a16:creationId xmlns:a16="http://schemas.microsoft.com/office/drawing/2014/main" id="{F18A51CE-63E8-43E6-963E-0CE04D72C9A5}"/>
              </a:ext>
            </a:extLst>
          </p:cNvPr>
          <p:cNvPicPr>
            <a:picLocks noChangeAspect="1"/>
          </p:cNvPicPr>
          <p:nvPr/>
        </p:nvPicPr>
        <p:blipFill>
          <a:blip r:embed="rId4"/>
          <a:stretch>
            <a:fillRect/>
          </a:stretch>
        </p:blipFill>
        <p:spPr>
          <a:xfrm>
            <a:off x="9098060" y="4644982"/>
            <a:ext cx="717469" cy="273943"/>
          </a:xfrm>
          <a:prstGeom prst="rect">
            <a:avLst/>
          </a:prstGeom>
        </p:spPr>
      </p:pic>
      <p:pic>
        <p:nvPicPr>
          <p:cNvPr id="22" name="그림 21">
            <a:extLst>
              <a:ext uri="{FF2B5EF4-FFF2-40B4-BE49-F238E27FC236}">
                <a16:creationId xmlns:a16="http://schemas.microsoft.com/office/drawing/2014/main" id="{54E3841D-1F6F-4624-AA07-A4B9391DAB7E}"/>
              </a:ext>
            </a:extLst>
          </p:cNvPr>
          <p:cNvPicPr>
            <a:picLocks noChangeAspect="1"/>
          </p:cNvPicPr>
          <p:nvPr/>
        </p:nvPicPr>
        <p:blipFill>
          <a:blip r:embed="rId5"/>
          <a:stretch>
            <a:fillRect/>
          </a:stretch>
        </p:blipFill>
        <p:spPr>
          <a:xfrm>
            <a:off x="10012379" y="4653156"/>
            <a:ext cx="717470" cy="272419"/>
          </a:xfrm>
          <a:prstGeom prst="rect">
            <a:avLst/>
          </a:prstGeom>
        </p:spPr>
      </p:pic>
      <p:pic>
        <p:nvPicPr>
          <p:cNvPr id="25" name="그림 24">
            <a:extLst>
              <a:ext uri="{FF2B5EF4-FFF2-40B4-BE49-F238E27FC236}">
                <a16:creationId xmlns:a16="http://schemas.microsoft.com/office/drawing/2014/main" id="{4D007E23-55FB-48AE-B925-C0394B950400}"/>
              </a:ext>
            </a:extLst>
          </p:cNvPr>
          <p:cNvPicPr>
            <a:picLocks noChangeAspect="1"/>
          </p:cNvPicPr>
          <p:nvPr/>
        </p:nvPicPr>
        <p:blipFill rotWithShape="1">
          <a:blip r:embed="rId6"/>
          <a:srcRect l="2799" t="11800" r="68277" b="9747"/>
          <a:stretch/>
        </p:blipFill>
        <p:spPr>
          <a:xfrm>
            <a:off x="9090001" y="5304270"/>
            <a:ext cx="548236" cy="396049"/>
          </a:xfrm>
          <a:prstGeom prst="rect">
            <a:avLst/>
          </a:prstGeom>
        </p:spPr>
      </p:pic>
      <p:sp>
        <p:nvSpPr>
          <p:cNvPr id="7" name="TextBox 6">
            <a:extLst>
              <a:ext uri="{FF2B5EF4-FFF2-40B4-BE49-F238E27FC236}">
                <a16:creationId xmlns:a16="http://schemas.microsoft.com/office/drawing/2014/main" id="{81EC8514-B4CD-4419-A169-36EBE2B6F958}"/>
              </a:ext>
            </a:extLst>
          </p:cNvPr>
          <p:cNvSpPr txBox="1"/>
          <p:nvPr/>
        </p:nvSpPr>
        <p:spPr>
          <a:xfrm>
            <a:off x="41389" y="174307"/>
            <a:ext cx="389850" cy="276999"/>
          </a:xfrm>
          <a:prstGeom prst="rect">
            <a:avLst/>
          </a:prstGeom>
          <a:noFill/>
        </p:spPr>
        <p:txBody>
          <a:bodyPr wrap="none" rtlCol="0">
            <a:spAutoFit/>
          </a:bodyPr>
          <a:lstStyle/>
          <a:p>
            <a:r>
              <a:rPr lang="en-US" altLang="ko-KR" sz="1200" dirty="0">
                <a:latin typeface="Arial" panose="020B0604020202020204" pitchFamily="34" charset="0"/>
                <a:cs typeface="Arial" panose="020B0604020202020204" pitchFamily="34" charset="0"/>
              </a:rPr>
              <a:t>(A)</a:t>
            </a:r>
            <a:endParaRPr lang="ko-KR" altLang="en-US" sz="1200"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77181791-7895-4328-9D7F-4CF95A5DF5E3}"/>
              </a:ext>
            </a:extLst>
          </p:cNvPr>
          <p:cNvSpPr txBox="1"/>
          <p:nvPr/>
        </p:nvSpPr>
        <p:spPr>
          <a:xfrm>
            <a:off x="3856355" y="174307"/>
            <a:ext cx="389850" cy="276999"/>
          </a:xfrm>
          <a:prstGeom prst="rect">
            <a:avLst/>
          </a:prstGeom>
          <a:noFill/>
        </p:spPr>
        <p:txBody>
          <a:bodyPr wrap="none" rtlCol="0">
            <a:spAutoFit/>
          </a:bodyPr>
          <a:lstStyle/>
          <a:p>
            <a:r>
              <a:rPr lang="en-US" altLang="ko-KR" sz="1200" dirty="0">
                <a:latin typeface="Arial" panose="020B0604020202020204" pitchFamily="34" charset="0"/>
                <a:cs typeface="Arial" panose="020B0604020202020204" pitchFamily="34" charset="0"/>
              </a:rPr>
              <a:t>(B)</a:t>
            </a:r>
            <a:endParaRPr lang="ko-KR" altLang="en-US" sz="12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FF90DFC6-3BFF-4110-BF90-FB067EC21A80}"/>
              </a:ext>
            </a:extLst>
          </p:cNvPr>
          <p:cNvSpPr txBox="1"/>
          <p:nvPr/>
        </p:nvSpPr>
        <p:spPr>
          <a:xfrm>
            <a:off x="6430843" y="173176"/>
            <a:ext cx="397866" cy="276999"/>
          </a:xfrm>
          <a:prstGeom prst="rect">
            <a:avLst/>
          </a:prstGeom>
          <a:noFill/>
        </p:spPr>
        <p:txBody>
          <a:bodyPr wrap="none" rtlCol="0">
            <a:spAutoFit/>
          </a:bodyPr>
          <a:lstStyle/>
          <a:p>
            <a:r>
              <a:rPr lang="en-US" altLang="ko-KR" sz="1200" dirty="0">
                <a:latin typeface="Arial" panose="020B0604020202020204" pitchFamily="34" charset="0"/>
                <a:cs typeface="Arial" panose="020B0604020202020204" pitchFamily="34" charset="0"/>
              </a:rPr>
              <a:t>(C)</a:t>
            </a:r>
            <a:endParaRPr lang="ko-KR" altLang="en-US" sz="1200"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41D33E27-0928-4E37-9A4D-D1A1AA9A1B45}"/>
              </a:ext>
            </a:extLst>
          </p:cNvPr>
          <p:cNvSpPr txBox="1"/>
          <p:nvPr/>
        </p:nvSpPr>
        <p:spPr>
          <a:xfrm>
            <a:off x="9835449" y="173176"/>
            <a:ext cx="397866" cy="276999"/>
          </a:xfrm>
          <a:prstGeom prst="rect">
            <a:avLst/>
          </a:prstGeom>
          <a:noFill/>
        </p:spPr>
        <p:txBody>
          <a:bodyPr wrap="none" rtlCol="0">
            <a:spAutoFit/>
          </a:bodyPr>
          <a:lstStyle/>
          <a:p>
            <a:r>
              <a:rPr lang="en-US" altLang="ko-KR" sz="1200" dirty="0">
                <a:latin typeface="Arial" panose="020B0604020202020204" pitchFamily="34" charset="0"/>
                <a:cs typeface="Arial" panose="020B0604020202020204" pitchFamily="34" charset="0"/>
              </a:rPr>
              <a:t>(D)</a:t>
            </a:r>
            <a:endParaRPr lang="ko-KR" altLang="en-US" sz="12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06EEB10-EF11-41AC-8871-A5E84D1A427C}"/>
              </a:ext>
            </a:extLst>
          </p:cNvPr>
          <p:cNvSpPr txBox="1"/>
          <p:nvPr/>
        </p:nvSpPr>
        <p:spPr>
          <a:xfrm>
            <a:off x="9877566" y="4895084"/>
            <a:ext cx="255198"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1</a:t>
            </a:r>
            <a:endParaRPr lang="ko-KR" altLang="en-US" sz="1000"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5724875E-97D0-4528-85D3-13070E2192C5}"/>
              </a:ext>
            </a:extLst>
          </p:cNvPr>
          <p:cNvSpPr txBox="1"/>
          <p:nvPr/>
        </p:nvSpPr>
        <p:spPr>
          <a:xfrm>
            <a:off x="10469227" y="4920496"/>
            <a:ext cx="396262"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≥47</a:t>
            </a:r>
            <a:endParaRPr lang="ko-KR" altLang="en-US" sz="10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5208E2DD-946E-4561-B2B0-22B67BF485A7}"/>
              </a:ext>
            </a:extLst>
          </p:cNvPr>
          <p:cNvSpPr txBox="1"/>
          <p:nvPr/>
        </p:nvSpPr>
        <p:spPr>
          <a:xfrm>
            <a:off x="8975892" y="4877825"/>
            <a:ext cx="255198"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9</a:t>
            </a:r>
            <a:endParaRPr lang="ko-KR" altLang="en-US" sz="1000"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2FACCBA2-45EB-4F04-A9B7-5607F0EAD1C8}"/>
              </a:ext>
            </a:extLst>
          </p:cNvPr>
          <p:cNvSpPr txBox="1"/>
          <p:nvPr/>
        </p:nvSpPr>
        <p:spPr>
          <a:xfrm>
            <a:off x="9638237" y="4877825"/>
            <a:ext cx="325730"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33</a:t>
            </a:r>
            <a:endParaRPr lang="ko-KR" altLang="en-US" sz="1000"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DBA18B73-B1E2-4845-A0D0-109F747D64BE}"/>
              </a:ext>
            </a:extLst>
          </p:cNvPr>
          <p:cNvSpPr txBox="1"/>
          <p:nvPr/>
        </p:nvSpPr>
        <p:spPr>
          <a:xfrm>
            <a:off x="9321981" y="4876006"/>
            <a:ext cx="255198"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0</a:t>
            </a:r>
            <a:endParaRPr lang="ko-KR" altLang="en-US" sz="10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58282FFD-7766-4760-907E-89BF164B3A0A}"/>
              </a:ext>
            </a:extLst>
          </p:cNvPr>
          <p:cNvSpPr txBox="1"/>
          <p:nvPr/>
        </p:nvSpPr>
        <p:spPr>
          <a:xfrm>
            <a:off x="8987015" y="4406935"/>
            <a:ext cx="848434" cy="246221"/>
          </a:xfrm>
          <a:prstGeom prst="rect">
            <a:avLst/>
          </a:prstGeom>
          <a:noFill/>
        </p:spPr>
        <p:txBody>
          <a:bodyPr wrap="square" rtlCol="0">
            <a:spAutoFit/>
          </a:bodyPr>
          <a:lstStyle/>
          <a:p>
            <a:r>
              <a:rPr lang="en-US" altLang="ko-KR" sz="1000" dirty="0">
                <a:latin typeface="Arial" panose="020B0604020202020204" pitchFamily="34" charset="0"/>
                <a:cs typeface="Arial" panose="020B0604020202020204" pitchFamily="34" charset="0"/>
              </a:rPr>
              <a:t>Interactions</a:t>
            </a:r>
            <a:endParaRPr lang="ko-KR" altLang="en-US" sz="10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FC53BEBF-CFE0-4841-9D71-778AC7E0A3DD}"/>
              </a:ext>
            </a:extLst>
          </p:cNvPr>
          <p:cNvSpPr txBox="1"/>
          <p:nvPr/>
        </p:nvSpPr>
        <p:spPr>
          <a:xfrm>
            <a:off x="9926574" y="4403795"/>
            <a:ext cx="963434" cy="246221"/>
          </a:xfrm>
          <a:prstGeom prst="rect">
            <a:avLst/>
          </a:prstGeom>
          <a:noFill/>
        </p:spPr>
        <p:txBody>
          <a:bodyPr wrap="square" rtlCol="0">
            <a:spAutoFit/>
          </a:bodyPr>
          <a:lstStyle/>
          <a:p>
            <a:r>
              <a:rPr lang="en-US" altLang="ko-KR" sz="1000" dirty="0">
                <a:latin typeface="Arial" panose="020B0604020202020204" pitchFamily="34" charset="0"/>
                <a:cs typeface="Arial" panose="020B0604020202020204" pitchFamily="34" charset="0"/>
              </a:rPr>
              <a:t>-log10(FDR)</a:t>
            </a:r>
            <a:endParaRPr lang="ko-KR" altLang="en-US" sz="10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E9F5CC2F-A74B-4B0C-AC17-BF069C375D81}"/>
              </a:ext>
            </a:extLst>
          </p:cNvPr>
          <p:cNvSpPr txBox="1"/>
          <p:nvPr/>
        </p:nvSpPr>
        <p:spPr>
          <a:xfrm>
            <a:off x="9517877" y="5454098"/>
            <a:ext cx="963434" cy="246221"/>
          </a:xfrm>
          <a:prstGeom prst="rect">
            <a:avLst/>
          </a:prstGeom>
          <a:noFill/>
        </p:spPr>
        <p:txBody>
          <a:bodyPr wrap="square" rtlCol="0">
            <a:spAutoFit/>
          </a:bodyPr>
          <a:lstStyle/>
          <a:p>
            <a:r>
              <a:rPr lang="en-US" altLang="ko-KR" sz="1000" dirty="0" err="1">
                <a:latin typeface="Arial" panose="020B0604020202020204" pitchFamily="34" charset="0"/>
                <a:cs typeface="Arial" panose="020B0604020202020204" pitchFamily="34" charset="0"/>
              </a:rPr>
              <a:t>eQTLGen</a:t>
            </a:r>
            <a:endParaRPr lang="ko-KR" altLang="en-US" sz="1000" dirty="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CBCA6681-225A-4164-8400-0E68B14C1770}"/>
              </a:ext>
            </a:extLst>
          </p:cNvPr>
          <p:cNvSpPr txBox="1"/>
          <p:nvPr/>
        </p:nvSpPr>
        <p:spPr>
          <a:xfrm>
            <a:off x="9520382" y="5244701"/>
            <a:ext cx="1255708" cy="246221"/>
          </a:xfrm>
          <a:prstGeom prst="rect">
            <a:avLst/>
          </a:prstGeom>
          <a:noFill/>
        </p:spPr>
        <p:txBody>
          <a:bodyPr wrap="square" rtlCol="0">
            <a:spAutoFit/>
          </a:bodyPr>
          <a:lstStyle/>
          <a:p>
            <a:r>
              <a:rPr lang="en-US" altLang="ko-KR" sz="1000" dirty="0" err="1">
                <a:latin typeface="Arial" panose="020B0604020202020204" pitchFamily="34" charset="0"/>
                <a:cs typeface="Arial" panose="020B0604020202020204" pitchFamily="34" charset="0"/>
              </a:rPr>
              <a:t>GTEx</a:t>
            </a:r>
            <a:r>
              <a:rPr lang="en-US" altLang="ko-KR" sz="1000" dirty="0">
                <a:latin typeface="Arial" panose="020B0604020202020204" pitchFamily="34" charset="0"/>
                <a:cs typeface="Arial" panose="020B0604020202020204" pitchFamily="34" charset="0"/>
              </a:rPr>
              <a:t>-Stomach</a:t>
            </a:r>
            <a:endParaRPr lang="ko-KR" alt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6774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4B49EAE8-0A35-4A54-844C-1A7563824AA7}"/>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6861"/>
          <a:stretch/>
        </p:blipFill>
        <p:spPr>
          <a:xfrm>
            <a:off x="1073888" y="98871"/>
            <a:ext cx="5763248" cy="6682826"/>
          </a:xfrm>
          <a:prstGeom prst="rect">
            <a:avLst/>
          </a:prstGeom>
        </p:spPr>
      </p:pic>
      <p:sp>
        <p:nvSpPr>
          <p:cNvPr id="23" name="TextBox 22">
            <a:extLst>
              <a:ext uri="{FF2B5EF4-FFF2-40B4-BE49-F238E27FC236}">
                <a16:creationId xmlns:a16="http://schemas.microsoft.com/office/drawing/2014/main" id="{0A8ABDCD-5B4E-41CE-BBCE-2677EB0ECE1F}"/>
              </a:ext>
            </a:extLst>
          </p:cNvPr>
          <p:cNvSpPr txBox="1"/>
          <p:nvPr/>
        </p:nvSpPr>
        <p:spPr>
          <a:xfrm>
            <a:off x="7429794" y="881195"/>
            <a:ext cx="615874" cy="215444"/>
          </a:xfrm>
          <a:prstGeom prst="rect">
            <a:avLst/>
          </a:prstGeom>
          <a:noFill/>
        </p:spPr>
        <p:txBody>
          <a:bodyPr wrap="none" rtlCol="0">
            <a:spAutoFit/>
          </a:bodyPr>
          <a:lstStyle/>
          <a:p>
            <a:r>
              <a:rPr lang="en-US" altLang="ko-KR" sz="800" dirty="0"/>
              <a:t>Pathways</a:t>
            </a:r>
            <a:endParaRPr lang="ko-KR" altLang="en-US" sz="800" dirty="0"/>
          </a:p>
        </p:txBody>
      </p:sp>
      <p:sp>
        <p:nvSpPr>
          <p:cNvPr id="24" name="TextBox 23">
            <a:extLst>
              <a:ext uri="{FF2B5EF4-FFF2-40B4-BE49-F238E27FC236}">
                <a16:creationId xmlns:a16="http://schemas.microsoft.com/office/drawing/2014/main" id="{CC13DD54-0A9E-4891-9778-9F0523F390A8}"/>
              </a:ext>
            </a:extLst>
          </p:cNvPr>
          <p:cNvSpPr txBox="1"/>
          <p:nvPr/>
        </p:nvSpPr>
        <p:spPr>
          <a:xfrm>
            <a:off x="7427001" y="1002517"/>
            <a:ext cx="1207696" cy="215444"/>
          </a:xfrm>
          <a:prstGeom prst="rect">
            <a:avLst/>
          </a:prstGeom>
          <a:noFill/>
        </p:spPr>
        <p:txBody>
          <a:bodyPr wrap="square" rtlCol="0">
            <a:spAutoFit/>
          </a:bodyPr>
          <a:lstStyle/>
          <a:p>
            <a:r>
              <a:rPr lang="en-US" altLang="ko-KR" sz="800" dirty="0"/>
              <a:t>Molecular function</a:t>
            </a:r>
            <a:endParaRPr lang="ko-KR" altLang="en-US" sz="800" dirty="0"/>
          </a:p>
        </p:txBody>
      </p:sp>
      <p:sp>
        <p:nvSpPr>
          <p:cNvPr id="25" name="TextBox 24">
            <a:extLst>
              <a:ext uri="{FF2B5EF4-FFF2-40B4-BE49-F238E27FC236}">
                <a16:creationId xmlns:a16="http://schemas.microsoft.com/office/drawing/2014/main" id="{D67DFA49-4215-4B16-8EE4-DD6517F8BCEB}"/>
              </a:ext>
            </a:extLst>
          </p:cNvPr>
          <p:cNvSpPr txBox="1"/>
          <p:nvPr/>
        </p:nvSpPr>
        <p:spPr>
          <a:xfrm>
            <a:off x="7424006" y="1242729"/>
            <a:ext cx="1218603" cy="215444"/>
          </a:xfrm>
          <a:prstGeom prst="rect">
            <a:avLst/>
          </a:prstGeom>
          <a:noFill/>
        </p:spPr>
        <p:txBody>
          <a:bodyPr wrap="none" rtlCol="0">
            <a:spAutoFit/>
          </a:bodyPr>
          <a:lstStyle/>
          <a:p>
            <a:r>
              <a:rPr lang="en-US" altLang="ko-KR" sz="800" dirty="0"/>
              <a:t>Disease-gene network</a:t>
            </a:r>
            <a:endParaRPr lang="ko-KR" altLang="en-US" sz="800" dirty="0"/>
          </a:p>
        </p:txBody>
      </p:sp>
      <p:sp>
        <p:nvSpPr>
          <p:cNvPr id="28" name="TextBox 27">
            <a:extLst>
              <a:ext uri="{FF2B5EF4-FFF2-40B4-BE49-F238E27FC236}">
                <a16:creationId xmlns:a16="http://schemas.microsoft.com/office/drawing/2014/main" id="{B8AE8B46-8301-44FF-B391-C6E1F605B369}"/>
              </a:ext>
            </a:extLst>
          </p:cNvPr>
          <p:cNvSpPr txBox="1"/>
          <p:nvPr/>
        </p:nvSpPr>
        <p:spPr>
          <a:xfrm>
            <a:off x="7424776" y="1121349"/>
            <a:ext cx="1019831" cy="215444"/>
          </a:xfrm>
          <a:prstGeom prst="rect">
            <a:avLst/>
          </a:prstGeom>
          <a:noFill/>
        </p:spPr>
        <p:txBody>
          <a:bodyPr wrap="none" rtlCol="0">
            <a:spAutoFit/>
          </a:bodyPr>
          <a:lstStyle/>
          <a:p>
            <a:r>
              <a:rPr lang="en-US" altLang="ko-KR" sz="800" dirty="0"/>
              <a:t>Biological process</a:t>
            </a:r>
            <a:endParaRPr lang="ko-KR" altLang="en-US" sz="800" dirty="0"/>
          </a:p>
        </p:txBody>
      </p:sp>
      <p:pic>
        <p:nvPicPr>
          <p:cNvPr id="29" name="그림 28">
            <a:extLst>
              <a:ext uri="{FF2B5EF4-FFF2-40B4-BE49-F238E27FC236}">
                <a16:creationId xmlns:a16="http://schemas.microsoft.com/office/drawing/2014/main" id="{03ADE059-6346-4A2F-9E73-80EDADAFF0E0}"/>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93210" t="42647" b="47434"/>
          <a:stretch/>
        </p:blipFill>
        <p:spPr>
          <a:xfrm>
            <a:off x="6843192" y="254336"/>
            <a:ext cx="598714" cy="680283"/>
          </a:xfrm>
          <a:prstGeom prst="rect">
            <a:avLst/>
          </a:prstGeom>
        </p:spPr>
      </p:pic>
      <p:sp>
        <p:nvSpPr>
          <p:cNvPr id="2" name="직사각형 1">
            <a:extLst>
              <a:ext uri="{FF2B5EF4-FFF2-40B4-BE49-F238E27FC236}">
                <a16:creationId xmlns:a16="http://schemas.microsoft.com/office/drawing/2014/main" id="{08A92D0A-5B18-4CDF-B3AE-73890168A0C2}"/>
              </a:ext>
            </a:extLst>
          </p:cNvPr>
          <p:cNvSpPr/>
          <p:nvPr/>
        </p:nvSpPr>
        <p:spPr>
          <a:xfrm>
            <a:off x="2917210" y="2248297"/>
            <a:ext cx="3919926" cy="1886724"/>
          </a:xfrm>
          <a:prstGeom prst="rect">
            <a:avLst/>
          </a:prstGeom>
          <a:solidFill>
            <a:srgbClr val="FFCC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6" name="직사각형 15">
            <a:extLst>
              <a:ext uri="{FF2B5EF4-FFF2-40B4-BE49-F238E27FC236}">
                <a16:creationId xmlns:a16="http://schemas.microsoft.com/office/drawing/2014/main" id="{423B6B4B-8B19-4FFB-BCF4-2CE5A469D169}"/>
              </a:ext>
            </a:extLst>
          </p:cNvPr>
          <p:cNvSpPr/>
          <p:nvPr/>
        </p:nvSpPr>
        <p:spPr>
          <a:xfrm>
            <a:off x="2911154" y="4135022"/>
            <a:ext cx="3919926" cy="2211278"/>
          </a:xfrm>
          <a:prstGeom prst="rect">
            <a:avLst/>
          </a:pr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a:extLst>
              <a:ext uri="{FF2B5EF4-FFF2-40B4-BE49-F238E27FC236}">
                <a16:creationId xmlns:a16="http://schemas.microsoft.com/office/drawing/2014/main" id="{8053BFBF-3F56-4C75-BD61-8F7729D0CDFB}"/>
              </a:ext>
            </a:extLst>
          </p:cNvPr>
          <p:cNvSpPr/>
          <p:nvPr/>
        </p:nvSpPr>
        <p:spPr>
          <a:xfrm>
            <a:off x="2911154" y="123095"/>
            <a:ext cx="3925982" cy="1433019"/>
          </a:xfrm>
          <a:prstGeom prst="rect">
            <a:avLst/>
          </a:prstGeom>
          <a:solidFill>
            <a:schemeClr val="accent4">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직사각형 29">
            <a:extLst>
              <a:ext uri="{FF2B5EF4-FFF2-40B4-BE49-F238E27FC236}">
                <a16:creationId xmlns:a16="http://schemas.microsoft.com/office/drawing/2014/main" id="{51CA79B3-F7E2-46D8-BBBB-8CFDF39F510E}"/>
              </a:ext>
            </a:extLst>
          </p:cNvPr>
          <p:cNvSpPr/>
          <p:nvPr/>
        </p:nvSpPr>
        <p:spPr>
          <a:xfrm>
            <a:off x="2917210" y="1558125"/>
            <a:ext cx="3919926" cy="697571"/>
          </a:xfrm>
          <a:prstGeom prst="rect">
            <a:avLst/>
          </a:prstGeom>
          <a:solidFill>
            <a:schemeClr val="accent6">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직사각형 19">
            <a:extLst>
              <a:ext uri="{FF2B5EF4-FFF2-40B4-BE49-F238E27FC236}">
                <a16:creationId xmlns:a16="http://schemas.microsoft.com/office/drawing/2014/main" id="{AE0E2F4E-1675-4839-8F6D-4DC478982A22}"/>
              </a:ext>
            </a:extLst>
          </p:cNvPr>
          <p:cNvSpPr/>
          <p:nvPr/>
        </p:nvSpPr>
        <p:spPr>
          <a:xfrm>
            <a:off x="6959542" y="934621"/>
            <a:ext cx="503882" cy="121356"/>
          </a:xfrm>
          <a:prstGeom prst="rect">
            <a:avLst/>
          </a:prstGeom>
          <a:solidFill>
            <a:schemeClr val="accent4">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 name="직사각형 20">
            <a:extLst>
              <a:ext uri="{FF2B5EF4-FFF2-40B4-BE49-F238E27FC236}">
                <a16:creationId xmlns:a16="http://schemas.microsoft.com/office/drawing/2014/main" id="{68A4BB64-3AED-47D3-91A2-A074CFF91705}"/>
              </a:ext>
            </a:extLst>
          </p:cNvPr>
          <p:cNvSpPr/>
          <p:nvPr/>
        </p:nvSpPr>
        <p:spPr>
          <a:xfrm>
            <a:off x="6960665" y="1047090"/>
            <a:ext cx="508153" cy="121358"/>
          </a:xfrm>
          <a:prstGeom prst="rect">
            <a:avLst/>
          </a:prstGeom>
          <a:solidFill>
            <a:schemeClr val="accent6">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직사각형 21">
            <a:extLst>
              <a:ext uri="{FF2B5EF4-FFF2-40B4-BE49-F238E27FC236}">
                <a16:creationId xmlns:a16="http://schemas.microsoft.com/office/drawing/2014/main" id="{D959E767-DD1A-4FC5-9AD4-E6F8A3108DC5}"/>
              </a:ext>
            </a:extLst>
          </p:cNvPr>
          <p:cNvSpPr/>
          <p:nvPr/>
        </p:nvSpPr>
        <p:spPr>
          <a:xfrm>
            <a:off x="6959542" y="1168447"/>
            <a:ext cx="502758" cy="121356"/>
          </a:xfrm>
          <a:prstGeom prst="rect">
            <a:avLst/>
          </a:prstGeom>
          <a:solidFill>
            <a:srgbClr val="FFCC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 name="직사각형 26">
            <a:extLst>
              <a:ext uri="{FF2B5EF4-FFF2-40B4-BE49-F238E27FC236}">
                <a16:creationId xmlns:a16="http://schemas.microsoft.com/office/drawing/2014/main" id="{A882BE5F-0839-4F5C-9BB9-492B5A88A2DE}"/>
              </a:ext>
            </a:extLst>
          </p:cNvPr>
          <p:cNvSpPr/>
          <p:nvPr/>
        </p:nvSpPr>
        <p:spPr>
          <a:xfrm>
            <a:off x="6959543" y="1285262"/>
            <a:ext cx="502758" cy="117012"/>
          </a:xfrm>
          <a:prstGeom prst="rect">
            <a:avLst/>
          </a:prstGeom>
          <a:solidFill>
            <a:schemeClr val="accent5">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 name="TextBox 30">
            <a:extLst>
              <a:ext uri="{FF2B5EF4-FFF2-40B4-BE49-F238E27FC236}">
                <a16:creationId xmlns:a16="http://schemas.microsoft.com/office/drawing/2014/main" id="{D4F44424-2AAC-46AD-8815-C8A5770882A3}"/>
              </a:ext>
            </a:extLst>
          </p:cNvPr>
          <p:cNvSpPr txBox="1"/>
          <p:nvPr/>
        </p:nvSpPr>
        <p:spPr>
          <a:xfrm>
            <a:off x="6959543" y="5648866"/>
            <a:ext cx="5232458" cy="1015663"/>
          </a:xfrm>
          <a:prstGeom prst="rect">
            <a:avLst/>
          </a:prstGeom>
          <a:noFill/>
        </p:spPr>
        <p:txBody>
          <a:bodyPr wrap="square">
            <a:spAutoFit/>
          </a:bodyPr>
          <a:lstStyle/>
          <a:p>
            <a:r>
              <a:rPr lang="en-US" altLang="ko-KR" sz="1200" dirty="0">
                <a:latin typeface="Times New Roman" panose="02020603050405020304" pitchFamily="18" charset="0"/>
                <a:cs typeface="Times New Roman" panose="02020603050405020304" pitchFamily="18" charset="0"/>
              </a:rPr>
              <a:t>Supplementary Figure S5. Heatmap of functional analyses, including pathways, MF, BP, and disease-gene network for expression-regulated genes from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based on GBA. The red intensities indicate -log10(FDR) for each function analysis. MF, molecular function; BP, biological process; </a:t>
            </a:r>
            <a:r>
              <a:rPr lang="en-US" altLang="ko-KR" sz="1200" dirty="0" err="1">
                <a:latin typeface="Times New Roman" panose="02020603050405020304" pitchFamily="18" charset="0"/>
                <a:cs typeface="Times New Roman" panose="02020603050405020304" pitchFamily="18" charset="0"/>
              </a:rPr>
              <a:t>eQTL</a:t>
            </a:r>
            <a:r>
              <a:rPr lang="en-US" altLang="ko-KR" sz="1200" dirty="0">
                <a:latin typeface="Times New Roman" panose="02020603050405020304" pitchFamily="18" charset="0"/>
                <a:cs typeface="Times New Roman" panose="02020603050405020304" pitchFamily="18" charset="0"/>
              </a:rPr>
              <a:t>, expression quantitative trait loci; GBA, gene-based analysis; FDR, false positive rate. </a:t>
            </a:r>
            <a:endParaRPr lang="ko-KR" altLang="en-US" sz="1200" dirty="0">
              <a:latin typeface="Times New Roman" panose="02020603050405020304" pitchFamily="18" charset="0"/>
              <a:cs typeface="Times New Roman" panose="02020603050405020304" pitchFamily="18" charset="0"/>
            </a:endParaRPr>
          </a:p>
        </p:txBody>
      </p:sp>
      <p:sp>
        <p:nvSpPr>
          <p:cNvPr id="18" name="TextBox 17">
            <a:extLst>
              <a:ext uri="{FF2B5EF4-FFF2-40B4-BE49-F238E27FC236}">
                <a16:creationId xmlns:a16="http://schemas.microsoft.com/office/drawing/2014/main" id="{A61E1AE5-4739-4431-A6E0-B8FAE5BB9E73}"/>
              </a:ext>
            </a:extLst>
          </p:cNvPr>
          <p:cNvSpPr txBox="1"/>
          <p:nvPr/>
        </p:nvSpPr>
        <p:spPr>
          <a:xfrm>
            <a:off x="6867416" y="80994"/>
            <a:ext cx="753894" cy="215444"/>
          </a:xfrm>
          <a:prstGeom prst="rect">
            <a:avLst/>
          </a:prstGeom>
          <a:noFill/>
        </p:spPr>
        <p:txBody>
          <a:bodyPr wrap="square" rtlCol="0">
            <a:spAutoFit/>
          </a:bodyPr>
          <a:lstStyle/>
          <a:p>
            <a:r>
              <a:rPr lang="en-US" altLang="ko-KR" sz="800" b="1" dirty="0">
                <a:latin typeface="Arial" panose="020B0604020202020204" pitchFamily="34" charset="0"/>
                <a:cs typeface="Arial" panose="020B0604020202020204" pitchFamily="34" charset="0"/>
              </a:rPr>
              <a:t>-log10(FDR)</a:t>
            </a:r>
            <a:endParaRPr lang="ko-KR" altLang="en-US" sz="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0603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그룹 29">
            <a:extLst>
              <a:ext uri="{FF2B5EF4-FFF2-40B4-BE49-F238E27FC236}">
                <a16:creationId xmlns:a16="http://schemas.microsoft.com/office/drawing/2014/main" id="{352980EA-6536-4848-84D5-C68EB25DF1BE}"/>
              </a:ext>
            </a:extLst>
          </p:cNvPr>
          <p:cNvGrpSpPr/>
          <p:nvPr/>
        </p:nvGrpSpPr>
        <p:grpSpPr>
          <a:xfrm>
            <a:off x="856656" y="0"/>
            <a:ext cx="3866738" cy="6858000"/>
            <a:chOff x="856656" y="0"/>
            <a:chExt cx="3866738" cy="6858000"/>
          </a:xfrm>
        </p:grpSpPr>
        <p:pic>
          <p:nvPicPr>
            <p:cNvPr id="3" name="그림 2">
              <a:extLst>
                <a:ext uri="{FF2B5EF4-FFF2-40B4-BE49-F238E27FC236}">
                  <a16:creationId xmlns:a16="http://schemas.microsoft.com/office/drawing/2014/main" id="{2BA3A3C9-93C0-4D41-8D0D-8A9A533F6D0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14647"/>
            <a:stretch/>
          </p:blipFill>
          <p:spPr>
            <a:xfrm>
              <a:off x="856656" y="0"/>
              <a:ext cx="3043825" cy="6858000"/>
            </a:xfrm>
            <a:prstGeom prst="rect">
              <a:avLst/>
            </a:prstGeom>
          </p:spPr>
        </p:pic>
        <p:pic>
          <p:nvPicPr>
            <p:cNvPr id="6" name="그림 5">
              <a:extLst>
                <a:ext uri="{FF2B5EF4-FFF2-40B4-BE49-F238E27FC236}">
                  <a16:creationId xmlns:a16="http://schemas.microsoft.com/office/drawing/2014/main" id="{ABB950F0-6F47-4FC4-BF7F-E55BD21B0955}"/>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80359" t="42009" r="792" b="48278"/>
            <a:stretch/>
          </p:blipFill>
          <p:spPr>
            <a:xfrm>
              <a:off x="4051219" y="2746212"/>
              <a:ext cx="672175" cy="666120"/>
            </a:xfrm>
            <a:prstGeom prst="rect">
              <a:avLst/>
            </a:prstGeom>
          </p:spPr>
        </p:pic>
        <p:pic>
          <p:nvPicPr>
            <p:cNvPr id="8" name="그림 7">
              <a:extLst>
                <a:ext uri="{FF2B5EF4-FFF2-40B4-BE49-F238E27FC236}">
                  <a16:creationId xmlns:a16="http://schemas.microsoft.com/office/drawing/2014/main" id="{B69275C3-2262-44EC-9FC3-AFD3F283150F}"/>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86339" t="43638" r="9539" b="48825"/>
            <a:stretch/>
          </p:blipFill>
          <p:spPr>
            <a:xfrm>
              <a:off x="4051219" y="2178252"/>
              <a:ext cx="147011" cy="516899"/>
            </a:xfrm>
            <a:prstGeom prst="rect">
              <a:avLst/>
            </a:prstGeom>
          </p:spPr>
        </p:pic>
        <p:pic>
          <p:nvPicPr>
            <p:cNvPr id="9" name="그림 8">
              <a:extLst>
                <a:ext uri="{FF2B5EF4-FFF2-40B4-BE49-F238E27FC236}">
                  <a16:creationId xmlns:a16="http://schemas.microsoft.com/office/drawing/2014/main" id="{9CDF242E-C104-44FF-978B-F1395CD6A6EE}"/>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l="86684" t="42279" b="56277"/>
            <a:stretch/>
          </p:blipFill>
          <p:spPr>
            <a:xfrm>
              <a:off x="4071260" y="2061768"/>
              <a:ext cx="474879" cy="99012"/>
            </a:xfrm>
            <a:prstGeom prst="rect">
              <a:avLst/>
            </a:prstGeom>
          </p:spPr>
        </p:pic>
        <p:sp>
          <p:nvSpPr>
            <p:cNvPr id="12" name="TextBox 11">
              <a:extLst>
                <a:ext uri="{FF2B5EF4-FFF2-40B4-BE49-F238E27FC236}">
                  <a16:creationId xmlns:a16="http://schemas.microsoft.com/office/drawing/2014/main" id="{51F41837-93DB-4393-A36D-E8FA5B26FAAA}"/>
                </a:ext>
              </a:extLst>
            </p:cNvPr>
            <p:cNvSpPr txBox="1"/>
            <p:nvPr/>
          </p:nvSpPr>
          <p:spPr>
            <a:xfrm>
              <a:off x="4116432" y="2108362"/>
              <a:ext cx="213194" cy="184666"/>
            </a:xfrm>
            <a:prstGeom prst="rect">
              <a:avLst/>
            </a:prstGeom>
            <a:noFill/>
          </p:spPr>
          <p:txBody>
            <a:bodyPr wrap="square" rtlCol="0">
              <a:spAutoFit/>
            </a:bodyPr>
            <a:lstStyle/>
            <a:p>
              <a:r>
                <a:rPr lang="en-US" altLang="ko-KR" sz="600" dirty="0"/>
                <a:t>5</a:t>
              </a:r>
            </a:p>
          </p:txBody>
        </p:sp>
        <p:sp>
          <p:nvSpPr>
            <p:cNvPr id="13" name="TextBox 12">
              <a:extLst>
                <a:ext uri="{FF2B5EF4-FFF2-40B4-BE49-F238E27FC236}">
                  <a16:creationId xmlns:a16="http://schemas.microsoft.com/office/drawing/2014/main" id="{9049FFFA-00E1-4229-A7B5-4C749EE1FF56}"/>
                </a:ext>
              </a:extLst>
            </p:cNvPr>
            <p:cNvSpPr txBox="1"/>
            <p:nvPr/>
          </p:nvSpPr>
          <p:spPr>
            <a:xfrm>
              <a:off x="4095435" y="2531761"/>
              <a:ext cx="327381" cy="184666"/>
            </a:xfrm>
            <a:prstGeom prst="rect">
              <a:avLst/>
            </a:prstGeom>
            <a:noFill/>
          </p:spPr>
          <p:txBody>
            <a:bodyPr wrap="square" rtlCol="0">
              <a:spAutoFit/>
            </a:bodyPr>
            <a:lstStyle/>
            <a:p>
              <a:r>
                <a:rPr lang="en-US" altLang="ko-KR" sz="600" dirty="0"/>
                <a:t>-6</a:t>
              </a:r>
            </a:p>
          </p:txBody>
        </p:sp>
        <p:sp>
          <p:nvSpPr>
            <p:cNvPr id="14" name="TextBox 13">
              <a:extLst>
                <a:ext uri="{FF2B5EF4-FFF2-40B4-BE49-F238E27FC236}">
                  <a16:creationId xmlns:a16="http://schemas.microsoft.com/office/drawing/2014/main" id="{616A24B8-12E7-4EA6-9C8D-B61FC732E8C1}"/>
                </a:ext>
              </a:extLst>
            </p:cNvPr>
            <p:cNvSpPr txBox="1"/>
            <p:nvPr/>
          </p:nvSpPr>
          <p:spPr>
            <a:xfrm>
              <a:off x="4123707" y="2320062"/>
              <a:ext cx="213194" cy="184666"/>
            </a:xfrm>
            <a:prstGeom prst="rect">
              <a:avLst/>
            </a:prstGeom>
            <a:noFill/>
          </p:spPr>
          <p:txBody>
            <a:bodyPr wrap="square" rtlCol="0">
              <a:spAutoFit/>
            </a:bodyPr>
            <a:lstStyle/>
            <a:p>
              <a:r>
                <a:rPr lang="en-US" altLang="ko-KR" sz="600" dirty="0"/>
                <a:t>0</a:t>
              </a:r>
            </a:p>
          </p:txBody>
        </p:sp>
        <p:pic>
          <p:nvPicPr>
            <p:cNvPr id="17" name="그림 16">
              <a:extLst>
                <a:ext uri="{FF2B5EF4-FFF2-40B4-BE49-F238E27FC236}">
                  <a16:creationId xmlns:a16="http://schemas.microsoft.com/office/drawing/2014/main" id="{C4262D40-7086-411A-91FF-74F4115042D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3327" t="660" r="62265" b="97500"/>
            <a:stretch/>
          </p:blipFill>
          <p:spPr>
            <a:xfrm>
              <a:off x="2178843" y="42863"/>
              <a:ext cx="185738" cy="145256"/>
            </a:xfrm>
            <a:prstGeom prst="rect">
              <a:avLst/>
            </a:prstGeom>
          </p:spPr>
        </p:pic>
        <p:pic>
          <p:nvPicPr>
            <p:cNvPr id="18" name="그림 17">
              <a:extLst>
                <a:ext uri="{FF2B5EF4-FFF2-40B4-BE49-F238E27FC236}">
                  <a16:creationId xmlns:a16="http://schemas.microsoft.com/office/drawing/2014/main" id="{7F6F2792-7D1A-45C5-97DB-3FBC15600108}"/>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3269" t="4490" r="61485" b="93114"/>
            <a:stretch/>
          </p:blipFill>
          <p:spPr>
            <a:xfrm>
              <a:off x="2176463" y="307182"/>
              <a:ext cx="209549" cy="164306"/>
            </a:xfrm>
            <a:prstGeom prst="rect">
              <a:avLst/>
            </a:prstGeom>
          </p:spPr>
        </p:pic>
        <p:pic>
          <p:nvPicPr>
            <p:cNvPr id="20" name="그림 19">
              <a:extLst>
                <a:ext uri="{FF2B5EF4-FFF2-40B4-BE49-F238E27FC236}">
                  <a16:creationId xmlns:a16="http://schemas.microsoft.com/office/drawing/2014/main" id="{6E442475-50ED-4147-A8C5-6E81B45BAF46}"/>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3306" t="19394" r="61162" b="77489"/>
            <a:stretch/>
          </p:blipFill>
          <p:spPr>
            <a:xfrm>
              <a:off x="2178844" y="1331118"/>
              <a:ext cx="221456" cy="211931"/>
            </a:xfrm>
            <a:prstGeom prst="rect">
              <a:avLst/>
            </a:prstGeom>
          </p:spPr>
        </p:pic>
        <p:pic>
          <p:nvPicPr>
            <p:cNvPr id="21" name="그림 20">
              <a:extLst>
                <a:ext uri="{FF2B5EF4-FFF2-40B4-BE49-F238E27FC236}">
                  <a16:creationId xmlns:a16="http://schemas.microsoft.com/office/drawing/2014/main" id="{F567FEF5-68E3-4B11-BC6F-42507864259A}"/>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2951" t="31729" r="61966" b="65885"/>
            <a:stretch/>
          </p:blipFill>
          <p:spPr>
            <a:xfrm>
              <a:off x="2164557" y="2175871"/>
              <a:ext cx="202406" cy="162517"/>
            </a:xfrm>
            <a:prstGeom prst="rect">
              <a:avLst/>
            </a:prstGeom>
          </p:spPr>
        </p:pic>
        <p:pic>
          <p:nvPicPr>
            <p:cNvPr id="22" name="그림 21">
              <a:extLst>
                <a:ext uri="{FF2B5EF4-FFF2-40B4-BE49-F238E27FC236}">
                  <a16:creationId xmlns:a16="http://schemas.microsoft.com/office/drawing/2014/main" id="{7531E266-3FB2-4EA2-8F0F-8F28C77CB2BF}"/>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2951" t="36135" r="60891" b="60437"/>
            <a:stretch/>
          </p:blipFill>
          <p:spPr>
            <a:xfrm>
              <a:off x="2164557" y="2478882"/>
              <a:ext cx="242888" cy="235016"/>
            </a:xfrm>
            <a:prstGeom prst="rect">
              <a:avLst/>
            </a:prstGeom>
          </p:spPr>
        </p:pic>
        <p:pic>
          <p:nvPicPr>
            <p:cNvPr id="23" name="그림 22">
              <a:extLst>
                <a:ext uri="{FF2B5EF4-FFF2-40B4-BE49-F238E27FC236}">
                  <a16:creationId xmlns:a16="http://schemas.microsoft.com/office/drawing/2014/main" id="{EAFA970F-DBDC-4D00-81C7-891A8ACA4E9B}"/>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2951" t="48676" r="61925" b="49171"/>
            <a:stretch/>
          </p:blipFill>
          <p:spPr>
            <a:xfrm>
              <a:off x="2164074" y="3338513"/>
              <a:ext cx="205269" cy="147638"/>
            </a:xfrm>
            <a:prstGeom prst="rect">
              <a:avLst/>
            </a:prstGeom>
          </p:spPr>
        </p:pic>
        <p:pic>
          <p:nvPicPr>
            <p:cNvPr id="24" name="그림 23">
              <a:extLst>
                <a:ext uri="{FF2B5EF4-FFF2-40B4-BE49-F238E27FC236}">
                  <a16:creationId xmlns:a16="http://schemas.microsoft.com/office/drawing/2014/main" id="{C15B0FA9-190E-4602-B1FB-47210A9AA26D}"/>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3245" t="53022" r="61912" b="45002"/>
            <a:stretch/>
          </p:blipFill>
          <p:spPr>
            <a:xfrm>
              <a:off x="2176463" y="3626837"/>
              <a:ext cx="192881" cy="147638"/>
            </a:xfrm>
            <a:prstGeom prst="rect">
              <a:avLst/>
            </a:prstGeom>
          </p:spPr>
        </p:pic>
        <p:pic>
          <p:nvPicPr>
            <p:cNvPr id="25" name="그림 24">
              <a:extLst>
                <a:ext uri="{FF2B5EF4-FFF2-40B4-BE49-F238E27FC236}">
                  <a16:creationId xmlns:a16="http://schemas.microsoft.com/office/drawing/2014/main" id="{04468C4F-1A72-4F5A-AB26-4CADB9AE1B3B}"/>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2951" t="66299" r="60074" b="29374"/>
            <a:stretch/>
          </p:blipFill>
          <p:spPr>
            <a:xfrm>
              <a:off x="2164073" y="4546194"/>
              <a:ext cx="279089" cy="296726"/>
            </a:xfrm>
            <a:prstGeom prst="rect">
              <a:avLst/>
            </a:prstGeom>
          </p:spPr>
        </p:pic>
        <p:pic>
          <p:nvPicPr>
            <p:cNvPr id="28" name="그림 27">
              <a:extLst>
                <a:ext uri="{FF2B5EF4-FFF2-40B4-BE49-F238E27FC236}">
                  <a16:creationId xmlns:a16="http://schemas.microsoft.com/office/drawing/2014/main" id="{3BCD5E50-B400-4F76-8E74-45D2AD2E3359}"/>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2951" t="66299" r="60074" b="29374"/>
            <a:stretch/>
          </p:blipFill>
          <p:spPr>
            <a:xfrm>
              <a:off x="2164073" y="4834518"/>
              <a:ext cx="279089" cy="296726"/>
            </a:xfrm>
            <a:prstGeom prst="rect">
              <a:avLst/>
            </a:prstGeom>
          </p:spPr>
        </p:pic>
        <p:pic>
          <p:nvPicPr>
            <p:cNvPr id="29" name="그림 28">
              <a:extLst>
                <a:ext uri="{FF2B5EF4-FFF2-40B4-BE49-F238E27FC236}">
                  <a16:creationId xmlns:a16="http://schemas.microsoft.com/office/drawing/2014/main" id="{50A7E1DB-02E3-4F83-93FC-95BB94C2D3CC}"/>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33248" t="67458" r="62050" b="30285"/>
            <a:stretch/>
          </p:blipFill>
          <p:spPr>
            <a:xfrm>
              <a:off x="2176463" y="5343525"/>
              <a:ext cx="188118" cy="154781"/>
            </a:xfrm>
            <a:prstGeom prst="rect">
              <a:avLst/>
            </a:prstGeom>
          </p:spPr>
        </p:pic>
      </p:grpSp>
      <p:sp>
        <p:nvSpPr>
          <p:cNvPr id="26" name="TextBox 25">
            <a:extLst>
              <a:ext uri="{FF2B5EF4-FFF2-40B4-BE49-F238E27FC236}">
                <a16:creationId xmlns:a16="http://schemas.microsoft.com/office/drawing/2014/main" id="{6F046871-C91A-4E8E-A9B6-19803F3324B6}"/>
              </a:ext>
            </a:extLst>
          </p:cNvPr>
          <p:cNvSpPr txBox="1"/>
          <p:nvPr/>
        </p:nvSpPr>
        <p:spPr>
          <a:xfrm>
            <a:off x="3865218" y="5498306"/>
            <a:ext cx="8212733" cy="830997"/>
          </a:xfrm>
          <a:prstGeom prst="rect">
            <a:avLst/>
          </a:prstGeom>
          <a:noFill/>
        </p:spPr>
        <p:txBody>
          <a:bodyPr wrap="square" rtlCol="0">
            <a:spAutoFit/>
          </a:bodyPr>
          <a:lstStyle/>
          <a:p>
            <a:r>
              <a:rPr lang="en-US" altLang="ko-KR" sz="1200" dirty="0">
                <a:latin typeface="Times New Roman" panose="02020603050405020304" pitchFamily="18" charset="0"/>
                <a:cs typeface="Times New Roman" panose="02020603050405020304" pitchFamily="18" charset="0"/>
              </a:rPr>
              <a:t>Supplementary Figure S6. Heatmap of the gene-chemical interactions with at least two or more times reported previously. Red and blue blocks indicate the number of studies on chemicals up-regulating and down-regulating gene expression, respectively. Green and yellow blocks refer to the number of studies on chemicals up-regulating and down-regulating gene phosphorylation, respectively.</a:t>
            </a:r>
          </a:p>
        </p:txBody>
      </p:sp>
    </p:spTree>
    <p:extLst>
      <p:ext uri="{BB962C8B-B14F-4D97-AF65-F5344CB8AC3E}">
        <p14:creationId xmlns:p14="http://schemas.microsoft.com/office/powerpoint/2010/main" val="2034702357"/>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3350</TotalTime>
  <Words>574</Words>
  <Application>Microsoft Office PowerPoint</Application>
  <PresentationFormat>와이드스크린</PresentationFormat>
  <Paragraphs>50</Paragraphs>
  <Slides>6</Slides>
  <Notes>0</Notes>
  <HiddenSlides>0</HiddenSlides>
  <MMClips>0</MMClips>
  <ScaleCrop>false</ScaleCrop>
  <HeadingPairs>
    <vt:vector size="6" baseType="variant">
      <vt:variant>
        <vt:lpstr>사용한 글꼴</vt:lpstr>
      </vt:variant>
      <vt:variant>
        <vt:i4>3</vt:i4>
      </vt:variant>
      <vt:variant>
        <vt:lpstr>테마</vt:lpstr>
      </vt:variant>
      <vt:variant>
        <vt:i4>1</vt:i4>
      </vt:variant>
      <vt:variant>
        <vt:lpstr>슬라이드 제목</vt:lpstr>
      </vt:variant>
      <vt:variant>
        <vt:i4>6</vt:i4>
      </vt:variant>
    </vt:vector>
  </HeadingPairs>
  <TitlesOfParts>
    <vt:vector size="10" baseType="lpstr">
      <vt:lpstr>맑은 고딕</vt:lpstr>
      <vt:lpstr>Arial</vt:lpstr>
      <vt:lpstr>Times New Roman</vt: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Lee SangJun</dc:creator>
  <cp:lastModifiedBy>Lee SangJun</cp:lastModifiedBy>
  <cp:revision>396</cp:revision>
  <cp:lastPrinted>2021-10-07T08:03:11Z</cp:lastPrinted>
  <dcterms:created xsi:type="dcterms:W3CDTF">2021-09-14T06:19:04Z</dcterms:created>
  <dcterms:modified xsi:type="dcterms:W3CDTF">2022-07-12T10:38:19Z</dcterms:modified>
</cp:coreProperties>
</file>