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62" r:id="rId3"/>
    <p:sldId id="261" r:id="rId4"/>
  </p:sldIdLst>
  <p:sldSz cx="7772400" cy="100584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56D7"/>
    <a:srgbClr val="0F99B2"/>
    <a:srgbClr val="F94040"/>
    <a:srgbClr val="9966FF"/>
    <a:srgbClr val="D98A8F"/>
    <a:srgbClr val="0F9CB7"/>
    <a:srgbClr val="F13232"/>
    <a:srgbClr val="00A8A4"/>
    <a:srgbClr val="00ACA8"/>
    <a:srgbClr val="00C5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6" d="100"/>
          <a:sy n="46" d="100"/>
        </p:scale>
        <p:origin x="2080" y="60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DD5FB-F124-4E72-BB14-D7A09F49AF23}" type="datetimeFigureOut">
              <a:rPr lang="en-US" smtClean="0"/>
              <a:pPr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B2B8-08ED-4EC3-BAFF-5121109414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784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DD5FB-F124-4E72-BB14-D7A09F49AF23}" type="datetimeFigureOut">
              <a:rPr lang="en-US" smtClean="0"/>
              <a:pPr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B2B8-08ED-4EC3-BAFF-5121109414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544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DD5FB-F124-4E72-BB14-D7A09F49AF23}" type="datetimeFigureOut">
              <a:rPr lang="en-US" smtClean="0"/>
              <a:pPr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B2B8-08ED-4EC3-BAFF-5121109414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774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DD5FB-F124-4E72-BB14-D7A09F49AF23}" type="datetimeFigureOut">
              <a:rPr lang="en-US" smtClean="0"/>
              <a:pPr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B2B8-08ED-4EC3-BAFF-5121109414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701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DD5FB-F124-4E72-BB14-D7A09F49AF23}" type="datetimeFigureOut">
              <a:rPr lang="en-US" smtClean="0"/>
              <a:pPr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B2B8-08ED-4EC3-BAFF-5121109414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92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DD5FB-F124-4E72-BB14-D7A09F49AF23}" type="datetimeFigureOut">
              <a:rPr lang="en-US" smtClean="0"/>
              <a:pPr/>
              <a:t>6/4/2022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B2B8-08ED-4EC3-BAFF-5121109414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47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DD5FB-F124-4E72-BB14-D7A09F49AF23}" type="datetimeFigureOut">
              <a:rPr lang="en-US" smtClean="0"/>
              <a:pPr/>
              <a:t>6/4/2022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B2B8-08ED-4EC3-BAFF-5121109414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3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DD5FB-F124-4E72-BB14-D7A09F49AF23}" type="datetimeFigureOut">
              <a:rPr lang="en-US" smtClean="0"/>
              <a:pPr/>
              <a:t>6/4/2022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B2B8-08ED-4EC3-BAFF-5121109414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955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DD5FB-F124-4E72-BB14-D7A09F49AF23}" type="datetimeFigureOut">
              <a:rPr lang="en-US" smtClean="0"/>
              <a:pPr/>
              <a:t>6/4/2022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B2B8-08ED-4EC3-BAFF-5121109414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883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DD5FB-F124-4E72-BB14-D7A09F49AF23}" type="datetimeFigureOut">
              <a:rPr lang="en-US" smtClean="0"/>
              <a:pPr/>
              <a:t>6/4/2022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B2B8-08ED-4EC3-BAFF-5121109414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065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DD5FB-F124-4E72-BB14-D7A09F49AF23}" type="datetimeFigureOut">
              <a:rPr lang="en-US" smtClean="0"/>
              <a:pPr/>
              <a:t>6/4/2022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B2B8-08ED-4EC3-BAFF-5121109414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857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DD5FB-F124-4E72-BB14-D7A09F49AF23}" type="datetimeFigureOut">
              <a:rPr lang="en-US" smtClean="0"/>
              <a:pPr/>
              <a:t>6/4/2022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EB2B8-08ED-4EC3-BAFF-5121109414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135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7D17CDBF-ED93-489A-854B-54CD735F6A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207099"/>
              </p:ext>
            </p:extLst>
          </p:nvPr>
        </p:nvGraphicFramePr>
        <p:xfrm>
          <a:off x="915059" y="2558270"/>
          <a:ext cx="2746375" cy="2770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Prism 9" r:id="rId3" imgW="2747115" imgH="2769483" progId="Prism9.Document">
                  <p:embed/>
                </p:oleObj>
              </mc:Choice>
              <mc:Fallback>
                <p:oleObj name="Prism 9" r:id="rId3" imgW="2747115" imgH="2769483" progId="Prism9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7D17CDBF-ED93-489A-854B-54CD735F6AE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5059" y="2558270"/>
                        <a:ext cx="2746375" cy="2770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DB3AB0D7-7B01-4D2A-9A73-6D02907802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7898" y="2558270"/>
            <a:ext cx="2838450" cy="28003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E5250C-9D46-4346-99CA-FB015F0E6BB0}"/>
              </a:ext>
            </a:extLst>
          </p:cNvPr>
          <p:cNvSpPr txBox="1"/>
          <p:nvPr/>
        </p:nvSpPr>
        <p:spPr>
          <a:xfrm>
            <a:off x="482851" y="5620389"/>
            <a:ext cx="32436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/>
              <a:t>Experimentally determined MW: 2.1 x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de-DE" sz="1200" dirty="0"/>
              <a:t> Da</a:t>
            </a:r>
          </a:p>
          <a:p>
            <a:pPr algn="ctr"/>
            <a:r>
              <a:rPr lang="de-DE" sz="1200" dirty="0"/>
              <a:t>Theoretical MW: 1.7 x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de-DE" sz="1200" dirty="0"/>
              <a:t> Da</a:t>
            </a:r>
            <a:endParaRPr lang="en-US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47C6DC-3E4B-4E86-B2ED-DAF947F71C4C}"/>
              </a:ext>
            </a:extLst>
          </p:cNvPr>
          <p:cNvSpPr txBox="1"/>
          <p:nvPr/>
        </p:nvSpPr>
        <p:spPr>
          <a:xfrm>
            <a:off x="3726496" y="5620389"/>
            <a:ext cx="32436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dirty="0"/>
              <a:t>Experimentally determined MW: 5.9 x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de-DE" sz="1200" dirty="0"/>
              <a:t> Da</a:t>
            </a:r>
          </a:p>
          <a:p>
            <a:pPr algn="ctr"/>
            <a:r>
              <a:rPr lang="de-DE" sz="1200" dirty="0"/>
              <a:t>Theoretical MW: 4.6 x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de-DE" sz="1200" dirty="0"/>
              <a:t> Da</a:t>
            </a:r>
            <a:endParaRPr lang="en-US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39AD5C-6B0C-4C5F-B637-435777CB6213}"/>
              </a:ext>
            </a:extLst>
          </p:cNvPr>
          <p:cNvSpPr txBox="1"/>
          <p:nvPr/>
        </p:nvSpPr>
        <p:spPr>
          <a:xfrm>
            <a:off x="229032" y="6305019"/>
            <a:ext cx="7314336" cy="882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S1. Calculated molecular weight values of GP</a:t>
            </a:r>
            <a:r>
              <a:rPr lang="el-G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mucin functionalized nanoparticles determined using size-exclusion chromatography multi-angle light scattering (SEC-MALS).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Experimentally determined values of GP-Fer and GP-E2p based on light scattering and refractive index data are 2.1 and 5.9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MDa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This is likely larger than the theoretical molecule weights of 1.7 and 4.6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MDa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based on amino acid sequence due to the presence of N-linked glycans on GP</a:t>
            </a:r>
            <a:r>
              <a:rPr lang="el-G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mucin.</a:t>
            </a:r>
            <a:endParaRPr lang="en-US" sz="1100" baseline="-25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1100" baseline="-25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426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2518AE1-CA56-4003-B659-580506358053}"/>
              </a:ext>
            </a:extLst>
          </p:cNvPr>
          <p:cNvSpPr txBox="1"/>
          <p:nvPr/>
        </p:nvSpPr>
        <p:spPr>
          <a:xfrm>
            <a:off x="229032" y="7871426"/>
            <a:ext cx="73143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S2. Validation of GP-</a:t>
            </a:r>
            <a:r>
              <a:rPr lang="en-US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pseudotyped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neutralization assay using previously characterized </a:t>
            </a:r>
            <a:r>
              <a:rPr lang="en-US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mAbs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HEK293 cells were incubated with lentiviruses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pseudotyped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either GP</a:t>
            </a:r>
            <a:r>
              <a:rPr lang="el-G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mucin (left) or full-length GP (right) in the presence of dilutions of three control antibodies. Virus neutralization was assessed by reduction in expression of luciferase.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Neutralizations were performed in experimental duplicate, each with technical duplicates. Points represent the mean values from replicates and error bars represent the standard deviation. Points were fit with a dose-inhibition curve in GraphPad Prism to obtain 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IC</a:t>
            </a:r>
            <a:r>
              <a:rPr lang="en-US" sz="11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50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values show shown in table. Literature values for neutralization of GP</a:t>
            </a:r>
            <a:r>
              <a:rPr lang="el-G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mucin virus were not reported.</a:t>
            </a:r>
            <a:endParaRPr lang="en-US" sz="1100" baseline="-25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CF3B76B6-D291-4342-A08B-47F7BD7AE5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576365"/>
              </p:ext>
            </p:extLst>
          </p:nvPr>
        </p:nvGraphicFramePr>
        <p:xfrm>
          <a:off x="1435676" y="6600137"/>
          <a:ext cx="4901045" cy="112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80209">
                  <a:extLst>
                    <a:ext uri="{9D8B030D-6E8A-4147-A177-3AD203B41FA5}">
                      <a16:colId xmlns:a16="http://schemas.microsoft.com/office/drawing/2014/main" val="906067224"/>
                    </a:ext>
                  </a:extLst>
                </a:gridCol>
                <a:gridCol w="980209">
                  <a:extLst>
                    <a:ext uri="{9D8B030D-6E8A-4147-A177-3AD203B41FA5}">
                      <a16:colId xmlns:a16="http://schemas.microsoft.com/office/drawing/2014/main" val="1164463963"/>
                    </a:ext>
                  </a:extLst>
                </a:gridCol>
                <a:gridCol w="980209">
                  <a:extLst>
                    <a:ext uri="{9D8B030D-6E8A-4147-A177-3AD203B41FA5}">
                      <a16:colId xmlns:a16="http://schemas.microsoft.com/office/drawing/2014/main" val="4023173564"/>
                    </a:ext>
                  </a:extLst>
                </a:gridCol>
                <a:gridCol w="980209">
                  <a:extLst>
                    <a:ext uri="{9D8B030D-6E8A-4147-A177-3AD203B41FA5}">
                      <a16:colId xmlns:a16="http://schemas.microsoft.com/office/drawing/2014/main" val="1284780902"/>
                    </a:ext>
                  </a:extLst>
                </a:gridCol>
                <a:gridCol w="980209">
                  <a:extLst>
                    <a:ext uri="{9D8B030D-6E8A-4147-A177-3AD203B41FA5}">
                      <a16:colId xmlns:a16="http://schemas.microsoft.com/office/drawing/2014/main" val="2416737926"/>
                    </a:ext>
                  </a:extLst>
                </a:gridCol>
              </a:tblGrid>
              <a:tr h="205260">
                <a:tc>
                  <a:txBody>
                    <a:bodyPr/>
                    <a:lstStyle/>
                    <a:p>
                      <a:pPr algn="ctr"/>
                      <a:endParaRPr lang="en-US" sz="700" b="1" dirty="0">
                        <a:latin typeface="+mj-lt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latin typeface="+mj-lt"/>
                        </a:rPr>
                        <a:t>GP</a:t>
                      </a:r>
                      <a:r>
                        <a:rPr lang="el-GR" sz="700" b="1" dirty="0">
                          <a:latin typeface="+mj-lt"/>
                        </a:rPr>
                        <a:t>Δ</a:t>
                      </a:r>
                      <a:r>
                        <a:rPr lang="en-US" sz="700" b="1" dirty="0">
                          <a:latin typeface="+mj-lt"/>
                        </a:rPr>
                        <a:t>mucin-</a:t>
                      </a:r>
                      <a:r>
                        <a:rPr lang="en-US" sz="700" b="1" dirty="0" err="1">
                          <a:latin typeface="+mj-lt"/>
                        </a:rPr>
                        <a:t>pseudotyped</a:t>
                      </a:r>
                      <a:r>
                        <a:rPr lang="en-US" sz="700" b="1" dirty="0">
                          <a:latin typeface="+mj-lt"/>
                        </a:rPr>
                        <a:t> lentivirus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7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dirty="0">
                          <a:latin typeface="+mj-lt"/>
                        </a:rPr>
                        <a:t>Full-length GP-</a:t>
                      </a:r>
                      <a:r>
                        <a:rPr lang="en-US" sz="700" b="1" dirty="0" err="1">
                          <a:latin typeface="+mj-lt"/>
                        </a:rPr>
                        <a:t>pseudotyped</a:t>
                      </a:r>
                      <a:r>
                        <a:rPr lang="en-US" sz="700" b="1" dirty="0">
                          <a:latin typeface="+mj-lt"/>
                        </a:rPr>
                        <a:t> lentivirus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7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6209521"/>
                  </a:ext>
                </a:extLst>
              </a:tr>
              <a:tr h="205260"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 err="1">
                          <a:latin typeface="+mj-lt"/>
                        </a:rPr>
                        <a:t>mAb</a:t>
                      </a:r>
                      <a:endParaRPr lang="en-US" sz="7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IC</a:t>
                      </a:r>
                      <a:r>
                        <a:rPr lang="en-US" sz="700" b="1" baseline="-250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en-US" sz="7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700" b="1" dirty="0" err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nM</a:t>
                      </a:r>
                      <a:r>
                        <a:rPr lang="en-US" sz="7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7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Literature </a:t>
                      </a:r>
                      <a:r>
                        <a:rPr lang="en-US" sz="7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IC</a:t>
                      </a:r>
                      <a:r>
                        <a:rPr lang="en-US" sz="700" b="1" kern="12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en-US" sz="7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or PRNT</a:t>
                      </a:r>
                      <a:r>
                        <a:rPr lang="en-US" sz="700" b="1" kern="12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en-US" sz="7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7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nM</a:t>
                      </a:r>
                      <a:r>
                        <a:rPr lang="en-US" sz="7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7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IC</a:t>
                      </a:r>
                      <a:r>
                        <a:rPr lang="en-US" sz="700" b="1" kern="12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en-US" sz="7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7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nM</a:t>
                      </a:r>
                      <a:r>
                        <a:rPr lang="en-US" sz="7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7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Literature </a:t>
                      </a:r>
                      <a:r>
                        <a:rPr lang="en-US" sz="7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IC</a:t>
                      </a:r>
                      <a:r>
                        <a:rPr lang="en-US" sz="700" b="1" kern="12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en-US" sz="7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or PRNT</a:t>
                      </a:r>
                      <a:r>
                        <a:rPr lang="en-US" sz="700" b="1" kern="12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en-US" sz="7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7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nM</a:t>
                      </a:r>
                      <a:r>
                        <a:rPr lang="en-US" sz="7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7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3287304"/>
                  </a:ext>
                </a:extLst>
              </a:tr>
              <a:tr h="205260"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latin typeface="+mj-lt"/>
                        </a:rPr>
                        <a:t>mAb114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latin typeface="+mj-lt"/>
                        </a:rPr>
                        <a:t>0.10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latin typeface="+mj-lt"/>
                        </a:rPr>
                        <a:t>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651818"/>
                  </a:ext>
                </a:extLst>
              </a:tr>
              <a:tr h="205260"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latin typeface="+mj-lt"/>
                        </a:rPr>
                        <a:t>ADI-15742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latin typeface="+mj-lt"/>
                        </a:rPr>
                        <a:t>0.12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0.091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0.70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047660"/>
                  </a:ext>
                </a:extLst>
              </a:tr>
              <a:tr h="205260"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latin typeface="+mj-lt"/>
                        </a:rPr>
                        <a:t>ADI-16061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>
                          <a:latin typeface="+mj-lt"/>
                        </a:rPr>
                        <a:t>0.10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9116393"/>
                  </a:ext>
                </a:extLst>
              </a:tr>
            </a:tbl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B15FC042-6ED1-4C2D-9145-19D281193B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5505125"/>
              </p:ext>
            </p:extLst>
          </p:nvPr>
        </p:nvGraphicFramePr>
        <p:xfrm>
          <a:off x="1276349" y="3294449"/>
          <a:ext cx="2609850" cy="307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Prism 9" r:id="rId3" imgW="2609904" imgH="3075883" progId="Prism9.Document">
                  <p:embed/>
                </p:oleObj>
              </mc:Choice>
              <mc:Fallback>
                <p:oleObj name="Prism 9" r:id="rId3" imgW="2609904" imgH="3075883" progId="Prism9.Document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B15FC042-6ED1-4C2D-9145-19D281193B7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76349" y="3294449"/>
                        <a:ext cx="2609850" cy="3076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56EB586D-BF86-4729-857E-C060F06C0B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6597" y="3294449"/>
            <a:ext cx="3422650" cy="309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160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C4FB7940-32B5-4CFF-92E8-D7CD87D2F3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3430838"/>
              </p:ext>
            </p:extLst>
          </p:nvPr>
        </p:nvGraphicFramePr>
        <p:xfrm>
          <a:off x="251083" y="2585132"/>
          <a:ext cx="3038475" cy="2836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Prism 9" r:id="rId3" imgW="3038465" imgH="2836451" progId="Prism9.Document">
                  <p:embed/>
                </p:oleObj>
              </mc:Choice>
              <mc:Fallback>
                <p:oleObj name="Prism 9" r:id="rId3" imgW="3038465" imgH="2836451" progId="Prism9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C4FB7940-32B5-4CFF-92E8-D7CD87D2F3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083" y="2585132"/>
                        <a:ext cx="3038475" cy="2836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E403D8B6-CB92-4176-8C5B-5E568F3639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6641410"/>
              </p:ext>
            </p:extLst>
          </p:nvPr>
        </p:nvGraphicFramePr>
        <p:xfrm>
          <a:off x="2896062" y="2585132"/>
          <a:ext cx="2752725" cy="289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Prism 9" r:id="rId5" imgW="2753238" imgH="2892979" progId="Prism9.Document">
                  <p:embed/>
                </p:oleObj>
              </mc:Choice>
              <mc:Fallback>
                <p:oleObj name="Prism 9" r:id="rId5" imgW="2753238" imgH="2892979" progId="Prism9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E403D8B6-CB92-4176-8C5B-5E568F3639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96062" y="2585132"/>
                        <a:ext cx="2752725" cy="2892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6F45A1AD-6BF8-4FEF-97E0-DA342C68C1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8754815"/>
              </p:ext>
            </p:extLst>
          </p:nvPr>
        </p:nvGraphicFramePr>
        <p:xfrm>
          <a:off x="5221141" y="2585132"/>
          <a:ext cx="2752725" cy="282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Prism 9" r:id="rId7" imgW="2753238" imgH="2827450" progId="Prism9.Document">
                  <p:embed/>
                </p:oleObj>
              </mc:Choice>
              <mc:Fallback>
                <p:oleObj name="Prism 9" r:id="rId7" imgW="2753238" imgH="2827450" progId="Prism9.Document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6F45A1AD-6BF8-4FEF-97E0-DA342C68C18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221141" y="2585132"/>
                        <a:ext cx="2752725" cy="2827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CC38BD1-2D91-45CD-B07F-9AE4C679EE9B}"/>
              </a:ext>
            </a:extLst>
          </p:cNvPr>
          <p:cNvSpPr txBox="1"/>
          <p:nvPr/>
        </p:nvSpPr>
        <p:spPr>
          <a:xfrm>
            <a:off x="229032" y="5599931"/>
            <a:ext cx="73143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S3. Sera from mice immunized with GP</a:t>
            </a:r>
            <a:r>
              <a:rPr lang="el-GR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mucin antigens do not enhance infectivity of GP-pseudotyped lentiviruses.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 bleeds were assessed for neuralization of both GP</a:t>
            </a:r>
            <a:r>
              <a:rPr lang="el-GR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mucin and FL GP pseudotyped viruses using an 8-point dilution series from 1:50 dilution to 1:5x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en-US" sz="11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-8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dilution. As seen at even the lowest serum dilutions, % virus infectivity does not notably exceed 100%, indicating that the presence of serum does not enhance viral infectivity. Neutralizations were performed in experimental duplicate, each with technical duplicates. Points represent the average % infectivity at each serum dilution for a single animal and error bars represent the standard deviation.</a:t>
            </a:r>
          </a:p>
        </p:txBody>
      </p:sp>
    </p:spTree>
    <p:extLst>
      <p:ext uri="{BB962C8B-B14F-4D97-AF65-F5344CB8AC3E}">
        <p14:creationId xmlns:p14="http://schemas.microsoft.com/office/powerpoint/2010/main" val="4196487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671</TotalTime>
  <Words>376</Words>
  <Application>Microsoft Office PowerPoint</Application>
  <PresentationFormat>Custom</PresentationFormat>
  <Paragraphs>29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Times New Roman</vt:lpstr>
      <vt:lpstr>Office Theme</vt:lpstr>
      <vt:lpstr>Prism 9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 Elizabeth Powell</dc:creator>
  <cp:lastModifiedBy>Dan Powell</cp:lastModifiedBy>
  <cp:revision>50</cp:revision>
  <dcterms:created xsi:type="dcterms:W3CDTF">2021-02-21T00:40:06Z</dcterms:created>
  <dcterms:modified xsi:type="dcterms:W3CDTF">2022-06-04T19:25:19Z</dcterms:modified>
</cp:coreProperties>
</file>