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AEBEB-7F0E-EF47-A68C-96E4E23BB8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1FB41F-C1F0-E54B-B1AA-7712A7DEBE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597EB-A198-9D46-9E06-901CBB984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2690D-1AD6-5B46-A4E0-2D63B4A64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DA5E2-8245-924F-A591-DFDC29553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3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A6237-3C1D-F94F-B8C3-838BA8CD3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D28501-4693-4D49-AB73-30006099EC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FF67C-06F4-8849-B616-A3CA3E061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D218D-350C-A746-AEA4-EFDD8F69D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95D55-9569-3348-A319-FEB88AC69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46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169B88-D630-7C46-A352-EFF2F4D602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8940CD-2BDD-9849-ABDD-94F46E101C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E803-B222-F140-9A00-BA4B79F14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946D7-7F8A-D84E-8ABB-E3AA6322E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67269-AF48-ED4C-A303-6514166DB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568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70D82-1B21-E44C-A1ED-4C447E548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7D27A7-695B-A04A-A849-FF0489FFD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BF17B-382D-094D-9FC9-C91880CCC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0FB0D7-8050-6A45-805A-6B009C145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9A8662-47BE-4E4A-89D2-DCD5F86BA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7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798AE-CE4E-FC46-8E05-07B8B5685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E7859F-9EC1-104F-AC0A-4C0F7D3CA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76A76-F3DC-2A4F-8A87-4ABC2B43E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73436-7669-5A4E-91ED-9375B9841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F5DC0-60C0-594F-96D3-236100F90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3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8A189-AB88-2A49-84BD-89F405A72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71A7CA-9568-7443-ACAF-A915B0546B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2B5C8E-EE1F-9C4E-B938-0AE3D2836E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69249D-F304-C142-BF63-189E262CF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F8DBA8-AC7B-3140-AE05-293D2F867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4385D8-D2A0-4B44-8CDA-89F583BF6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87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F371A-117D-4949-906E-0EF54EDF8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399019-A337-0E46-9E6B-4A071DF483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D14A3D-AF73-C644-B84F-7BE5705749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B105DC-7931-3E4D-8397-69B3CA315F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037CA5-6BC2-3F4E-9BCA-4A0F03B0E2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2F0571-C378-8449-9733-910A83654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65B33B-8820-0A4C-BD68-2A0FFF99F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DA967C-54DE-D14E-9EFC-B82A3032D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8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F9418-6AFA-B64B-9C90-6DF4E65EC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65E951-466E-0F41-AFF7-DCA973C1D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A17FD5-8657-344A-99FF-B20E71251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DED1A0-D06D-EA41-9FE0-7E8A2E190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435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D67C43-5BC4-8241-A937-F2AC08165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F6766-5065-5849-9150-C809033F4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200C50-2EB8-0544-8736-3F8CEE896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30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E7C01-DC55-234F-983E-8B606E55D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9EB675-2442-BF45-AC52-CD18F76E75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39E4E9-0DAE-AD49-B415-A54B2EC9C8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8BFBA1-2539-2144-B645-07588C76C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FA0706-99AF-B747-AFDA-C034A931A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A076F0-44AB-C549-A3F1-9FA5200A1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51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54441-20B4-864F-83B9-933F62C49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FFAB6D-FFF3-CF46-8FF2-6740EB02EF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8D1BB7-D800-1745-A075-1BFD728F2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102205-5B9D-6C4C-9793-8E3DADDAD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A5DFC-6DE3-E94D-8173-0BF72513E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6754CC-3350-3E47-976D-0CEF90825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6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048F9C-514C-5448-9967-A208E68DC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FADEC-7E5C-5E40-AD50-AE8CB121D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6EEC7-63B7-0944-A3EC-B38FF82A1E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84224-C0F1-244C-A724-79FEAF4495A6}" type="datetimeFigureOut">
              <a:rPr lang="en-US" smtClean="0"/>
              <a:t>3/30/22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D42FA-B780-1E46-BF04-088F895F13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F6B48-A097-C84D-8D3F-DE2D06176A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20D0E-5F53-5C46-8167-CD8602CFF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74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D4CA5C1-37D1-2F4C-B711-78D530924DFF}"/>
              </a:ext>
            </a:extLst>
          </p:cNvPr>
          <p:cNvGraphicFramePr>
            <a:graphicFrameLocks noGrp="1"/>
          </p:cNvGraphicFramePr>
          <p:nvPr/>
        </p:nvGraphicFramePr>
        <p:xfrm>
          <a:off x="621523" y="1394108"/>
          <a:ext cx="10854712" cy="40922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7439">
                  <a:extLst>
                    <a:ext uri="{9D8B030D-6E8A-4147-A177-3AD203B41FA5}">
                      <a16:colId xmlns:a16="http://schemas.microsoft.com/office/drawing/2014/main" val="1444279547"/>
                    </a:ext>
                  </a:extLst>
                </a:gridCol>
                <a:gridCol w="1197542">
                  <a:extLst>
                    <a:ext uri="{9D8B030D-6E8A-4147-A177-3AD203B41FA5}">
                      <a16:colId xmlns:a16="http://schemas.microsoft.com/office/drawing/2014/main" val="6550363"/>
                    </a:ext>
                  </a:extLst>
                </a:gridCol>
                <a:gridCol w="1198478">
                  <a:extLst>
                    <a:ext uri="{9D8B030D-6E8A-4147-A177-3AD203B41FA5}">
                      <a16:colId xmlns:a16="http://schemas.microsoft.com/office/drawing/2014/main" val="2936490492"/>
                    </a:ext>
                  </a:extLst>
                </a:gridCol>
                <a:gridCol w="1196603">
                  <a:extLst>
                    <a:ext uri="{9D8B030D-6E8A-4147-A177-3AD203B41FA5}">
                      <a16:colId xmlns:a16="http://schemas.microsoft.com/office/drawing/2014/main" val="924589400"/>
                    </a:ext>
                  </a:extLst>
                </a:gridCol>
                <a:gridCol w="1142258">
                  <a:extLst>
                    <a:ext uri="{9D8B030D-6E8A-4147-A177-3AD203B41FA5}">
                      <a16:colId xmlns:a16="http://schemas.microsoft.com/office/drawing/2014/main" val="1159652011"/>
                    </a:ext>
                  </a:extLst>
                </a:gridCol>
                <a:gridCol w="1142258">
                  <a:extLst>
                    <a:ext uri="{9D8B030D-6E8A-4147-A177-3AD203B41FA5}">
                      <a16:colId xmlns:a16="http://schemas.microsoft.com/office/drawing/2014/main" val="4242003889"/>
                    </a:ext>
                  </a:extLst>
                </a:gridCol>
                <a:gridCol w="1010134">
                  <a:extLst>
                    <a:ext uri="{9D8B030D-6E8A-4147-A177-3AD203B41FA5}">
                      <a16:colId xmlns:a16="http://schemas.microsoft.com/office/drawing/2014/main" val="2606479356"/>
                    </a:ext>
                  </a:extLst>
                </a:gridCol>
              </a:tblGrid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Primary CRT indication (n=48)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Primary Pacing indication (n=59)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7456249"/>
                  </a:ext>
                </a:extLst>
              </a:tr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effectLst/>
                        </a:rPr>
                        <a:t>Baseline</a:t>
                      </a:r>
                      <a:endParaRPr lang="en-US" sz="16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24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effectLst/>
                        </a:rPr>
                        <a:t>Paced</a:t>
                      </a:r>
                      <a:endParaRPr lang="en-US" sz="1600" u="sng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24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effectLst/>
                        </a:rPr>
                        <a:t>p-value</a:t>
                      </a:r>
                      <a:endParaRPr lang="en-US" sz="1600" u="sng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effectLst/>
                        </a:rPr>
                        <a:t>Baseline</a:t>
                      </a:r>
                      <a:endParaRPr lang="en-US" sz="16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24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effectLst/>
                        </a:rPr>
                        <a:t>Paced</a:t>
                      </a:r>
                      <a:endParaRPr lang="en-US" sz="1600" u="sng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624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effectLst/>
                        </a:rPr>
                        <a:t>p-value</a:t>
                      </a:r>
                      <a:endParaRPr lang="en-US" sz="1600" u="sng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extLst>
                  <a:ext uri="{0D108BD9-81ED-4DB2-BD59-A6C34878D82A}">
                    <a16:rowId xmlns:a16="http://schemas.microsoft.com/office/drawing/2014/main" val="193584922"/>
                  </a:ext>
                </a:extLst>
              </a:tr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Clinical response: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248" marR="4958" marT="4958" marB="0" anchor="b"/>
                </a:tc>
                <a:tc gridSpan="3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4624" marT="4958" marB="0" anchor="ctr"/>
                </a:tc>
                <a:extLst>
                  <a:ext uri="{0D108BD9-81ED-4DB2-BD59-A6C34878D82A}">
                    <a16:rowId xmlns:a16="http://schemas.microsoft.com/office/drawing/2014/main" val="2426516792"/>
                  </a:ext>
                </a:extLst>
              </a:tr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effectLst/>
                        </a:rPr>
                        <a:t>NYHA class</a:t>
                      </a:r>
                      <a:endParaRPr lang="en-US" sz="16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496" marR="4958" marT="4958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2.8±0.7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2.0±0.9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&lt;0.01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2.2±0.8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1.4±0.7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&lt;0.01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4624" marT="4958" marB="0" anchor="ctr"/>
                </a:tc>
                <a:extLst>
                  <a:ext uri="{0D108BD9-81ED-4DB2-BD59-A6C34878D82A}">
                    <a16:rowId xmlns:a16="http://schemas.microsoft.com/office/drawing/2014/main" val="3632225863"/>
                  </a:ext>
                </a:extLst>
              </a:tr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Electrocardiographic response: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248" marR="4958" marT="4958" marB="0" anchor="b"/>
                </a:tc>
                <a:tc gridSpan="3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4624" marT="4958" marB="0" anchor="ctr"/>
                </a:tc>
                <a:extLst>
                  <a:ext uri="{0D108BD9-81ED-4DB2-BD59-A6C34878D82A}">
                    <a16:rowId xmlns:a16="http://schemas.microsoft.com/office/drawing/2014/main" val="3077436104"/>
                  </a:ext>
                </a:extLst>
              </a:tr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QRS duration (mm)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496" marR="4958" marT="4958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159±19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155±24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154±21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145±22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0.04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4624" marT="4958" marB="0" anchor="ctr"/>
                </a:tc>
                <a:extLst>
                  <a:ext uri="{0D108BD9-81ED-4DB2-BD59-A6C34878D82A}">
                    <a16:rowId xmlns:a16="http://schemas.microsoft.com/office/drawing/2014/main" val="2176604916"/>
                  </a:ext>
                </a:extLst>
              </a:tr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Normal axis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496" marR="4958" marT="4958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 (23)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31 (65)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&lt;0.01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 (23)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41 (73)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&lt;0.01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4624" marT="4958" marB="0" anchor="ctr"/>
                </a:tc>
                <a:extLst>
                  <a:ext uri="{0D108BD9-81ED-4DB2-BD59-A6C34878D82A}">
                    <a16:rowId xmlns:a16="http://schemas.microsoft.com/office/drawing/2014/main" val="3881239750"/>
                  </a:ext>
                </a:extLst>
              </a:tr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Rightward axis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496" marR="4958" marT="4958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 (15)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(4)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 (13)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 (2)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4624" marT="4958" marB="0" anchor="ctr"/>
                </a:tc>
                <a:extLst>
                  <a:ext uri="{0D108BD9-81ED-4DB2-BD59-A6C34878D82A}">
                    <a16:rowId xmlns:a16="http://schemas.microsoft.com/office/drawing/2014/main" val="2274800368"/>
                  </a:ext>
                </a:extLst>
              </a:tr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Leftward axis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496" marR="4958" marT="4958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 (63)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 (31)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&lt;0.01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36 (64)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14 (25)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&lt;0.01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4624" marT="4958" marB="0" anchor="ctr"/>
                </a:tc>
                <a:extLst>
                  <a:ext uri="{0D108BD9-81ED-4DB2-BD59-A6C34878D82A}">
                    <a16:rowId xmlns:a16="http://schemas.microsoft.com/office/drawing/2014/main" val="1706402028"/>
                  </a:ext>
                </a:extLst>
              </a:tr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Echocardiographic response: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248" marR="4958" marT="4958" marB="0" anchor="b"/>
                </a:tc>
                <a:tc gridSpan="3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4624" marT="4958" marB="0" anchor="ctr"/>
                </a:tc>
                <a:extLst>
                  <a:ext uri="{0D108BD9-81ED-4DB2-BD59-A6C34878D82A}">
                    <a16:rowId xmlns:a16="http://schemas.microsoft.com/office/drawing/2014/main" val="3338070866"/>
                  </a:ext>
                </a:extLst>
              </a:tr>
              <a:tr h="37202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>
                          <a:effectLst/>
                        </a:rPr>
                        <a:t>LVEF</a:t>
                      </a:r>
                      <a:endParaRPr lang="en-US" sz="16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8496" marR="4958" marT="4958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30±8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36±11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&lt;0.01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40±8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48±9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958" marT="4958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&lt;0.01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958" marR="44624" marT="4958" marB="0" anchor="ctr"/>
                </a:tc>
                <a:extLst>
                  <a:ext uri="{0D108BD9-81ED-4DB2-BD59-A6C34878D82A}">
                    <a16:rowId xmlns:a16="http://schemas.microsoft.com/office/drawing/2014/main" val="62852619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53875C6-09D8-EB46-BA52-002E19F556CE}"/>
              </a:ext>
            </a:extLst>
          </p:cNvPr>
          <p:cNvSpPr txBox="1"/>
          <p:nvPr/>
        </p:nvSpPr>
        <p:spPr>
          <a:xfrm>
            <a:off x="621523" y="788874"/>
            <a:ext cx="1085471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effectLst/>
              </a:rPr>
              <a:t>Supplemental Table S1 : Outcomes of LBBAP in patients with RBBB and primary CRT indication and  primary pacing indication.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340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CF0A4D6-AE34-45E8-B24A-07C17A776E15}"/>
              </a:ext>
            </a:extLst>
          </p:cNvPr>
          <p:cNvSpPr txBox="1"/>
          <p:nvPr/>
        </p:nvSpPr>
        <p:spPr>
          <a:xfrm>
            <a:off x="1682321" y="1077516"/>
            <a:ext cx="560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Table S2: Predictors of Echo super response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98215A3-07BD-4F1C-BE79-1125E18687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034960"/>
              </p:ext>
            </p:extLst>
          </p:nvPr>
        </p:nvGraphicFramePr>
        <p:xfrm>
          <a:off x="675452" y="1542097"/>
          <a:ext cx="10174059" cy="43655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64410">
                  <a:extLst>
                    <a:ext uri="{9D8B030D-6E8A-4147-A177-3AD203B41FA5}">
                      <a16:colId xmlns:a16="http://schemas.microsoft.com/office/drawing/2014/main" val="3557926247"/>
                    </a:ext>
                  </a:extLst>
                </a:gridCol>
                <a:gridCol w="754334">
                  <a:extLst>
                    <a:ext uri="{9D8B030D-6E8A-4147-A177-3AD203B41FA5}">
                      <a16:colId xmlns:a16="http://schemas.microsoft.com/office/drawing/2014/main" val="2753241479"/>
                    </a:ext>
                  </a:extLst>
                </a:gridCol>
                <a:gridCol w="754334">
                  <a:extLst>
                    <a:ext uri="{9D8B030D-6E8A-4147-A177-3AD203B41FA5}">
                      <a16:colId xmlns:a16="http://schemas.microsoft.com/office/drawing/2014/main" val="2458075087"/>
                    </a:ext>
                  </a:extLst>
                </a:gridCol>
                <a:gridCol w="754334">
                  <a:extLst>
                    <a:ext uri="{9D8B030D-6E8A-4147-A177-3AD203B41FA5}">
                      <a16:colId xmlns:a16="http://schemas.microsoft.com/office/drawing/2014/main" val="1168085863"/>
                    </a:ext>
                  </a:extLst>
                </a:gridCol>
                <a:gridCol w="754334">
                  <a:extLst>
                    <a:ext uri="{9D8B030D-6E8A-4147-A177-3AD203B41FA5}">
                      <a16:colId xmlns:a16="http://schemas.microsoft.com/office/drawing/2014/main" val="1290726615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2661834915"/>
                    </a:ext>
                  </a:extLst>
                </a:gridCol>
                <a:gridCol w="812563">
                  <a:extLst>
                    <a:ext uri="{9D8B030D-6E8A-4147-A177-3AD203B41FA5}">
                      <a16:colId xmlns:a16="http://schemas.microsoft.com/office/drawing/2014/main" val="1906576443"/>
                    </a:ext>
                  </a:extLst>
                </a:gridCol>
                <a:gridCol w="622961">
                  <a:extLst>
                    <a:ext uri="{9D8B030D-6E8A-4147-A177-3AD203B41FA5}">
                      <a16:colId xmlns:a16="http://schemas.microsoft.com/office/drawing/2014/main" val="2765307097"/>
                    </a:ext>
                  </a:extLst>
                </a:gridCol>
                <a:gridCol w="673814">
                  <a:extLst>
                    <a:ext uri="{9D8B030D-6E8A-4147-A177-3AD203B41FA5}">
                      <a16:colId xmlns:a16="http://schemas.microsoft.com/office/drawing/2014/main" val="1121759413"/>
                    </a:ext>
                  </a:extLst>
                </a:gridCol>
                <a:gridCol w="597535">
                  <a:extLst>
                    <a:ext uri="{9D8B030D-6E8A-4147-A177-3AD203B41FA5}">
                      <a16:colId xmlns:a16="http://schemas.microsoft.com/office/drawing/2014/main" val="3532451507"/>
                    </a:ext>
                  </a:extLst>
                </a:gridCol>
                <a:gridCol w="44450">
                  <a:extLst>
                    <a:ext uri="{9D8B030D-6E8A-4147-A177-3AD203B41FA5}">
                      <a16:colId xmlns:a16="http://schemas.microsoft.com/office/drawing/2014/main" val="829490680"/>
                    </a:ext>
                  </a:extLst>
                </a:gridCol>
                <a:gridCol w="680218">
                  <a:extLst>
                    <a:ext uri="{9D8B030D-6E8A-4147-A177-3AD203B41FA5}">
                      <a16:colId xmlns:a16="http://schemas.microsoft.com/office/drawing/2014/main" val="3025627554"/>
                    </a:ext>
                  </a:extLst>
                </a:gridCol>
                <a:gridCol w="546680">
                  <a:extLst>
                    <a:ext uri="{9D8B030D-6E8A-4147-A177-3AD203B41FA5}">
                      <a16:colId xmlns:a16="http://schemas.microsoft.com/office/drawing/2014/main" val="2135735230"/>
                    </a:ext>
                  </a:extLst>
                </a:gridCol>
                <a:gridCol w="559394">
                  <a:extLst>
                    <a:ext uri="{9D8B030D-6E8A-4147-A177-3AD203B41FA5}">
                      <a16:colId xmlns:a16="http://schemas.microsoft.com/office/drawing/2014/main" val="3595886207"/>
                    </a:ext>
                  </a:extLst>
                </a:gridCol>
                <a:gridCol w="610248">
                  <a:extLst>
                    <a:ext uri="{9D8B030D-6E8A-4147-A177-3AD203B41FA5}">
                      <a16:colId xmlns:a16="http://schemas.microsoft.com/office/drawing/2014/main" val="2060219211"/>
                    </a:ext>
                  </a:extLst>
                </a:gridCol>
              </a:tblGrid>
              <a:tr h="22037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strike="noStrike" dirty="0">
                          <a:effectLst/>
                        </a:rPr>
                        <a:t>Super Responder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Univariate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Multivariate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Multivariate 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58900261"/>
                  </a:ext>
                </a:extLst>
              </a:tr>
              <a:tr h="398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Factors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</a:rPr>
                        <a:t>Odds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95% CI lower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95% CI upper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Odds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95% CI lower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95% CI upper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Odds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95% CI lower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</a:rPr>
                        <a:t>95% CI upper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2634135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Age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0.974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0.927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1.023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0.295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8006433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Female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6.2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27.074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15.772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1.492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166.739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6.413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36.717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197220675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ICM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0.261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0.065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1.046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0.058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3030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64684244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NICM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3.833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0.956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15.366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0.058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0.771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</a:t>
                      </a:r>
                      <a:endParaRPr lang="en-US" sz="1200" b="0" i="0" u="none" strike="noStrike">
                        <a:solidFill>
                          <a:srgbClr val="03030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5.941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0.803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61404317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LVEDD 5mm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1.042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0.825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1.316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0.729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3030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28131026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LVEF 5%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1.553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0.894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2.701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30303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56247661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baseline QRS by 10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0.995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0.703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1.406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0.975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10368510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Baseline QRS &gt;150 ms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71450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0.88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0.218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3.547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0.857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79069574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QRS reduction 10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1.822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1.212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1.174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3.581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1.185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2.584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74345138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Stim-</a:t>
                      </a:r>
                      <a:r>
                        <a:rPr lang="en-US" sz="1200" b="1" u="none" strike="noStrike" dirty="0" err="1">
                          <a:effectLst/>
                        </a:rPr>
                        <a:t>pLVAT</a:t>
                      </a:r>
                      <a:r>
                        <a:rPr lang="en-US" sz="1200" b="1" u="none" strike="noStrike" dirty="0">
                          <a:effectLst/>
                        </a:rPr>
                        <a:t> 5 </a:t>
                      </a:r>
                      <a:r>
                        <a:rPr lang="en-US" sz="1200" b="1" u="none" strike="noStrike" dirty="0" err="1">
                          <a:effectLst/>
                        </a:rPr>
                        <a:t>ms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1.309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0.993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1.724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0.867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0.612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1.228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23000386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RBNA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3.309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0.369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596916832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RBLA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5.928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54392649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RBRA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1.125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0.244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5.177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26514699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RBBB eliminated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1.75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7.346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28957856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RBBB attenuated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0.571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0.136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2.399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62410942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Rescue LBBAP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0.94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10.631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175538947"/>
                  </a:ext>
                </a:extLst>
              </a:tr>
              <a:tr h="22037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 CRT indication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0.023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0.442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0.002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0.088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0.009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0.891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0.040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0.108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0.766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0.026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4053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9461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Macintosh PowerPoint</Application>
  <PresentationFormat>Widescreen</PresentationFormat>
  <Paragraphs>191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Vijayaraman Md, Pugazhendhi</dc:creator>
  <cp:lastModifiedBy>Vijayaraman Md, Pugazhendhi</cp:lastModifiedBy>
  <cp:revision>2</cp:revision>
  <dcterms:created xsi:type="dcterms:W3CDTF">2022-02-17T02:29:48Z</dcterms:created>
  <dcterms:modified xsi:type="dcterms:W3CDTF">2022-03-31T02:21:09Z</dcterms:modified>
</cp:coreProperties>
</file>