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481" r:id="rId2"/>
    <p:sldId id="482" r:id="rId3"/>
    <p:sldId id="486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00" autoAdjust="0"/>
    <p:restoredTop sz="91838" autoAdjust="0"/>
  </p:normalViewPr>
  <p:slideViewPr>
    <p:cSldViewPr snapToGrid="0">
      <p:cViewPr varScale="1">
        <p:scale>
          <a:sx n="87" d="100"/>
          <a:sy n="87" d="100"/>
        </p:scale>
        <p:origin x="28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1E292F-9ED2-4DAD-94A7-A8EEBFF4F3DC}" type="datetimeFigureOut">
              <a:rPr lang="en-US" smtClean="0"/>
              <a:t>8/27/22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14650-F3CE-4914-B5C7-93A37DB9A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08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746EF8-50D2-1E42-A2D6-5BE43A65A4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57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746EF8-50D2-1E42-A2D6-5BE43A65A4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15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746EF8-50D2-1E42-A2D6-5BE43A65A4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152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5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76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6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21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83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92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32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8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58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67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5A414-0111-450A-96BE-C8512D49AF9D}" type="datetimeFigureOut">
              <a:rPr lang="en-US" smtClean="0"/>
              <a:t>8/27/22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E1836-BF63-4E7D-8760-6F46DD63B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4.wdp"/><Relationship Id="rId18" Type="http://schemas.openxmlformats.org/officeDocument/2006/relationships/image" Target="../media/image17.png"/><Relationship Id="rId3" Type="http://schemas.openxmlformats.org/officeDocument/2006/relationships/image" Target="../media/image8.emf"/><Relationship Id="rId21" Type="http://schemas.openxmlformats.org/officeDocument/2006/relationships/image" Target="../media/image19.png"/><Relationship Id="rId7" Type="http://schemas.microsoft.com/office/2007/relationships/hdphoto" Target="../media/hdphoto1.wdp"/><Relationship Id="rId12" Type="http://schemas.openxmlformats.org/officeDocument/2006/relationships/image" Target="../media/image14.png"/><Relationship Id="rId17" Type="http://schemas.microsoft.com/office/2007/relationships/hdphoto" Target="../media/hdphoto6.wdp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microsoft.com/office/2007/relationships/hdphoto" Target="../media/hdphoto3.wdp"/><Relationship Id="rId5" Type="http://schemas.openxmlformats.org/officeDocument/2006/relationships/image" Target="../media/image10.png"/><Relationship Id="rId15" Type="http://schemas.microsoft.com/office/2007/relationships/hdphoto" Target="../media/hdphoto5.wdp"/><Relationship Id="rId10" Type="http://schemas.openxmlformats.org/officeDocument/2006/relationships/image" Target="../media/image13.png"/><Relationship Id="rId19" Type="http://schemas.microsoft.com/office/2007/relationships/hdphoto" Target="../media/hdphoto7.wdp"/><Relationship Id="rId4" Type="http://schemas.openxmlformats.org/officeDocument/2006/relationships/image" Target="../media/image9.emf"/><Relationship Id="rId9" Type="http://schemas.microsoft.com/office/2007/relationships/hdphoto" Target="../media/hdphoto2.wdp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95A21AF-4441-4A1A-87FB-B7F946FA2C1E}"/>
              </a:ext>
            </a:extLst>
          </p:cNvPr>
          <p:cNvSpPr txBox="1"/>
          <p:nvPr/>
        </p:nvSpPr>
        <p:spPr>
          <a:xfrm>
            <a:off x="0" y="57446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FE8B6D-05AB-4620-AFDB-5713E4439F14}"/>
              </a:ext>
            </a:extLst>
          </p:cNvPr>
          <p:cNvSpPr txBox="1"/>
          <p:nvPr/>
        </p:nvSpPr>
        <p:spPr>
          <a:xfrm>
            <a:off x="1306" y="43635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1E8EE16-E0E9-4CDB-B32A-3DA7616E0194}"/>
              </a:ext>
            </a:extLst>
          </p:cNvPr>
          <p:cNvSpPr txBox="1"/>
          <p:nvPr/>
        </p:nvSpPr>
        <p:spPr>
          <a:xfrm>
            <a:off x="0" y="276441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7" name="Picture 5" descr="C:\Users\utente\Desktop\WM- G-1\dataset\GPER1 altro dataset.jpg">
            <a:extLst>
              <a:ext uri="{FF2B5EF4-FFF2-40B4-BE49-F238E27FC236}">
                <a16:creationId xmlns:a16="http://schemas.microsoft.com/office/drawing/2014/main" id="{62F86C81-A9EA-4D35-8BF3-AEC1C341E7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85"/>
          <a:stretch/>
        </p:blipFill>
        <p:spPr bwMode="auto">
          <a:xfrm>
            <a:off x="351378" y="3133746"/>
            <a:ext cx="373717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utente\Desktop\WM- G-1\dataset\GPER1 tris.jpg">
            <a:extLst>
              <a:ext uri="{FF2B5EF4-FFF2-40B4-BE49-F238E27FC236}">
                <a16:creationId xmlns:a16="http://schemas.microsoft.com/office/drawing/2014/main" id="{D4C6E0AC-7B18-4CCC-8B8A-90BC179000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979" r="-1226" b="-1"/>
          <a:stretch/>
        </p:blipFill>
        <p:spPr bwMode="auto">
          <a:xfrm>
            <a:off x="351378" y="603663"/>
            <a:ext cx="354067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B9C4F5-F9D0-954F-9B9D-A1B207F8F08D}"/>
              </a:ext>
            </a:extLst>
          </p:cNvPr>
          <p:cNvSpPr txBox="1"/>
          <p:nvPr/>
        </p:nvSpPr>
        <p:spPr>
          <a:xfrm>
            <a:off x="1652638" y="3056974"/>
            <a:ext cx="8418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GSE61597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0218908-74CE-DFA9-4323-0288A52BF1DD}"/>
              </a:ext>
            </a:extLst>
          </p:cNvPr>
          <p:cNvCxnSpPr/>
          <p:nvPr/>
        </p:nvCxnSpPr>
        <p:spPr>
          <a:xfrm>
            <a:off x="1134533" y="1286933"/>
            <a:ext cx="60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AD13BAB-1E80-8426-8074-D25BAD17BC37}"/>
              </a:ext>
            </a:extLst>
          </p:cNvPr>
          <p:cNvCxnSpPr/>
          <p:nvPr/>
        </p:nvCxnSpPr>
        <p:spPr>
          <a:xfrm>
            <a:off x="2105068" y="1032933"/>
            <a:ext cx="60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F4AACB7-647F-9310-D35E-0C752CFA97AC}"/>
              </a:ext>
            </a:extLst>
          </p:cNvPr>
          <p:cNvSpPr txBox="1"/>
          <p:nvPr/>
        </p:nvSpPr>
        <p:spPr>
          <a:xfrm>
            <a:off x="1323159" y="1109134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AF1FA-49EB-61B9-DE4A-79EF471A7E47}"/>
              </a:ext>
            </a:extLst>
          </p:cNvPr>
          <p:cNvSpPr txBox="1"/>
          <p:nvPr/>
        </p:nvSpPr>
        <p:spPr>
          <a:xfrm>
            <a:off x="2345741" y="83617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50217B-7573-7130-39C3-7DC73B5F445A}"/>
              </a:ext>
            </a:extLst>
          </p:cNvPr>
          <p:cNvCxnSpPr/>
          <p:nvPr/>
        </p:nvCxnSpPr>
        <p:spPr>
          <a:xfrm>
            <a:off x="1787860" y="3487440"/>
            <a:ext cx="8925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F6374E3-EEAB-194A-399C-B110B4503DFC}"/>
              </a:ext>
            </a:extLst>
          </p:cNvPr>
          <p:cNvSpPr txBox="1"/>
          <p:nvPr/>
        </p:nvSpPr>
        <p:spPr>
          <a:xfrm>
            <a:off x="2134877" y="3301174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23202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95A21AF-4441-4A1A-87FB-B7F946FA2C1E}"/>
              </a:ext>
            </a:extLst>
          </p:cNvPr>
          <p:cNvSpPr txBox="1"/>
          <p:nvPr/>
        </p:nvSpPr>
        <p:spPr>
          <a:xfrm>
            <a:off x="-1277" y="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FE8B6D-05AB-4620-AFDB-5713E4439F14}"/>
              </a:ext>
            </a:extLst>
          </p:cNvPr>
          <p:cNvSpPr txBox="1"/>
          <p:nvPr/>
        </p:nvSpPr>
        <p:spPr>
          <a:xfrm>
            <a:off x="1306" y="43635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1E8EE16-E0E9-4CDB-B32A-3DA7616E0194}"/>
              </a:ext>
            </a:extLst>
          </p:cNvPr>
          <p:cNvSpPr txBox="1"/>
          <p:nvPr/>
        </p:nvSpPr>
        <p:spPr>
          <a:xfrm>
            <a:off x="2783808" y="43635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13281F-54B0-4481-A1BE-4856458A1C96}"/>
              </a:ext>
            </a:extLst>
          </p:cNvPr>
          <p:cNvSpPr txBox="1"/>
          <p:nvPr/>
        </p:nvSpPr>
        <p:spPr>
          <a:xfrm>
            <a:off x="-1277" y="256216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7CE64DF7-54FF-4330-806B-2828BCF828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557" y="2630613"/>
            <a:ext cx="2438858" cy="25567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78AFD-2633-4DAE-8DA6-764D2C682435}"/>
              </a:ext>
            </a:extLst>
          </p:cNvPr>
          <p:cNvSpPr txBox="1"/>
          <p:nvPr/>
        </p:nvSpPr>
        <p:spPr>
          <a:xfrm>
            <a:off x="2783808" y="256216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1523A10F-FFB3-4395-8759-D1158767B5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19" y="2902412"/>
            <a:ext cx="2760605" cy="2145737"/>
          </a:xfrm>
          <a:prstGeom prst="rect">
            <a:avLst/>
          </a:prstGeom>
        </p:spPr>
      </p:pic>
      <p:sp>
        <p:nvSpPr>
          <p:cNvPr id="13" name="CasellaDiTesto 8">
            <a:extLst>
              <a:ext uri="{FF2B5EF4-FFF2-40B4-BE49-F238E27FC236}">
                <a16:creationId xmlns:a16="http://schemas.microsoft.com/office/drawing/2014/main" id="{F8360719-A3F7-4352-8E37-140FA007F427}"/>
              </a:ext>
            </a:extLst>
          </p:cNvPr>
          <p:cNvSpPr txBox="1"/>
          <p:nvPr/>
        </p:nvSpPr>
        <p:spPr>
          <a:xfrm rot="18422335">
            <a:off x="3634106" y="930792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latin typeface="Arial" pitchFamily="34" charset="0"/>
                <a:cs typeface="Arial" pitchFamily="34" charset="0"/>
              </a:rPr>
              <a:t>MCF7</a:t>
            </a:r>
          </a:p>
        </p:txBody>
      </p:sp>
      <p:sp>
        <p:nvSpPr>
          <p:cNvPr id="14" name="CasellaDiTesto 9">
            <a:extLst>
              <a:ext uri="{FF2B5EF4-FFF2-40B4-BE49-F238E27FC236}">
                <a16:creationId xmlns:a16="http://schemas.microsoft.com/office/drawing/2014/main" id="{B063F9ED-F04E-4367-AD35-DD0529FE603E}"/>
              </a:ext>
            </a:extLst>
          </p:cNvPr>
          <p:cNvSpPr txBox="1"/>
          <p:nvPr/>
        </p:nvSpPr>
        <p:spPr>
          <a:xfrm rot="18422335">
            <a:off x="3951277" y="867460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latin typeface="Arial" pitchFamily="34" charset="0"/>
                <a:cs typeface="Arial" pitchFamily="34" charset="0"/>
              </a:rPr>
              <a:t>MWCL1</a:t>
            </a:r>
          </a:p>
        </p:txBody>
      </p:sp>
      <p:sp>
        <p:nvSpPr>
          <p:cNvPr id="15" name="CasellaDiTesto 10">
            <a:extLst>
              <a:ext uri="{FF2B5EF4-FFF2-40B4-BE49-F238E27FC236}">
                <a16:creationId xmlns:a16="http://schemas.microsoft.com/office/drawing/2014/main" id="{B09F3A29-08BF-4272-98E7-D482C6AC4386}"/>
              </a:ext>
            </a:extLst>
          </p:cNvPr>
          <p:cNvSpPr txBox="1"/>
          <p:nvPr/>
        </p:nvSpPr>
        <p:spPr>
          <a:xfrm rot="18422335">
            <a:off x="4325886" y="851545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latin typeface="Arial" pitchFamily="34" charset="0"/>
                <a:cs typeface="Arial" pitchFamily="34" charset="0"/>
              </a:rPr>
              <a:t>BCWM1</a:t>
            </a:r>
          </a:p>
        </p:txBody>
      </p:sp>
      <p:sp>
        <p:nvSpPr>
          <p:cNvPr id="16" name="CasellaDiTesto 14">
            <a:extLst>
              <a:ext uri="{FF2B5EF4-FFF2-40B4-BE49-F238E27FC236}">
                <a16:creationId xmlns:a16="http://schemas.microsoft.com/office/drawing/2014/main" id="{E881D38A-A6FA-4120-A17A-33363127450D}"/>
              </a:ext>
            </a:extLst>
          </p:cNvPr>
          <p:cNvSpPr txBox="1"/>
          <p:nvPr/>
        </p:nvSpPr>
        <p:spPr>
          <a:xfrm>
            <a:off x="4732427" y="1428670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latin typeface="Arial" pitchFamily="34" charset="0"/>
                <a:cs typeface="Arial" pitchFamily="34" charset="0"/>
              </a:rPr>
              <a:t>GPER1</a:t>
            </a:r>
          </a:p>
        </p:txBody>
      </p:sp>
      <p:sp>
        <p:nvSpPr>
          <p:cNvPr id="17" name="CasellaDiTesto 15">
            <a:extLst>
              <a:ext uri="{FF2B5EF4-FFF2-40B4-BE49-F238E27FC236}">
                <a16:creationId xmlns:a16="http://schemas.microsoft.com/office/drawing/2014/main" id="{AE6A5B2F-1B70-453F-B597-E38174DFEB37}"/>
              </a:ext>
            </a:extLst>
          </p:cNvPr>
          <p:cNvSpPr txBox="1"/>
          <p:nvPr/>
        </p:nvSpPr>
        <p:spPr>
          <a:xfrm>
            <a:off x="4732427" y="1891629"/>
            <a:ext cx="833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7C4FC45-9990-4C10-B2C0-ED5264AA79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0674" y="1366326"/>
            <a:ext cx="1140051" cy="4145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B074005-6017-46C6-880F-DF89DA8008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0674" y="1821421"/>
            <a:ext cx="1146147" cy="377985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F7D25748-79F9-4ED0-AFE1-EFDF703857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95" y="472304"/>
            <a:ext cx="2134859" cy="236660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C31D27-F339-4D0B-0F07-3CA8F9BE8C24}"/>
              </a:ext>
            </a:extLst>
          </p:cNvPr>
          <p:cNvCxnSpPr/>
          <p:nvPr/>
        </p:nvCxnSpPr>
        <p:spPr>
          <a:xfrm>
            <a:off x="1185333" y="1989667"/>
            <a:ext cx="5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6D5893F-C72C-506E-8E34-DC6BA5D22FA6}"/>
              </a:ext>
            </a:extLst>
          </p:cNvPr>
          <p:cNvSpPr txBox="1"/>
          <p:nvPr/>
        </p:nvSpPr>
        <p:spPr>
          <a:xfrm>
            <a:off x="1289292" y="1788336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</p:spTree>
    <p:extLst>
      <p:ext uri="{BB962C8B-B14F-4D97-AF65-F5344CB8AC3E}">
        <p14:creationId xmlns:p14="http://schemas.microsoft.com/office/powerpoint/2010/main" val="3873640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95A21AF-4441-4A1A-87FB-B7F946FA2C1E}"/>
              </a:ext>
            </a:extLst>
          </p:cNvPr>
          <p:cNvSpPr txBox="1"/>
          <p:nvPr/>
        </p:nvSpPr>
        <p:spPr>
          <a:xfrm>
            <a:off x="-7679" y="13916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FE8B6D-05AB-4620-AFDB-5713E4439F14}"/>
              </a:ext>
            </a:extLst>
          </p:cNvPr>
          <p:cNvSpPr txBox="1"/>
          <p:nvPr/>
        </p:nvSpPr>
        <p:spPr>
          <a:xfrm>
            <a:off x="1306" y="43635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1E8EE16-E0E9-4CDB-B32A-3DA7616E0194}"/>
              </a:ext>
            </a:extLst>
          </p:cNvPr>
          <p:cNvSpPr txBox="1"/>
          <p:nvPr/>
        </p:nvSpPr>
        <p:spPr>
          <a:xfrm>
            <a:off x="4511008" y="43635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7" name="Immagine 3">
            <a:extLst>
              <a:ext uri="{FF2B5EF4-FFF2-40B4-BE49-F238E27FC236}">
                <a16:creationId xmlns:a16="http://schemas.microsoft.com/office/drawing/2014/main" id="{1B72DC1C-1F38-4B49-9FAF-8E3D7DF09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225" y="780951"/>
            <a:ext cx="2301191" cy="18782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CEB77C-52D1-4287-AEED-A0FAE95D0D53}"/>
              </a:ext>
            </a:extLst>
          </p:cNvPr>
          <p:cNvSpPr txBox="1"/>
          <p:nvPr/>
        </p:nvSpPr>
        <p:spPr>
          <a:xfrm>
            <a:off x="-2260" y="284694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44559C-5DCB-4A41-BE28-04822BBFFDB0}"/>
              </a:ext>
            </a:extLst>
          </p:cNvPr>
          <p:cNvSpPr txBox="1"/>
          <p:nvPr/>
        </p:nvSpPr>
        <p:spPr>
          <a:xfrm>
            <a:off x="4511008" y="284694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17" name="Immagine 2">
            <a:extLst>
              <a:ext uri="{FF2B5EF4-FFF2-40B4-BE49-F238E27FC236}">
                <a16:creationId xmlns:a16="http://schemas.microsoft.com/office/drawing/2014/main" id="{5CD9A810-3071-40D7-AF58-67FA767DFC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970" r="28313"/>
          <a:stretch/>
        </p:blipFill>
        <p:spPr>
          <a:xfrm>
            <a:off x="4837931" y="3579447"/>
            <a:ext cx="1505776" cy="2167128"/>
          </a:xfrm>
          <a:prstGeom prst="rect">
            <a:avLst/>
          </a:prstGeom>
        </p:spPr>
      </p:pic>
      <p:pic>
        <p:nvPicPr>
          <p:cNvPr id="18" name="Immagine 2">
            <a:extLst>
              <a:ext uri="{FF2B5EF4-FFF2-40B4-BE49-F238E27FC236}">
                <a16:creationId xmlns:a16="http://schemas.microsoft.com/office/drawing/2014/main" id="{048CBA30-CE14-49C7-B304-71E0215D7F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947" t="11517" b="74839"/>
          <a:stretch/>
        </p:blipFill>
        <p:spPr>
          <a:xfrm>
            <a:off x="5639288" y="3327058"/>
            <a:ext cx="894874" cy="46608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488D44D-87AB-49B0-AE5B-8CAC2938DA2B}"/>
              </a:ext>
            </a:extLst>
          </p:cNvPr>
          <p:cNvGrpSpPr/>
          <p:nvPr/>
        </p:nvGrpSpPr>
        <p:grpSpPr>
          <a:xfrm>
            <a:off x="519640" y="3345902"/>
            <a:ext cx="3343398" cy="1950147"/>
            <a:chOff x="1321758" y="442835"/>
            <a:chExt cx="3677737" cy="2145162"/>
          </a:xfrm>
        </p:grpSpPr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8B9AE78E-74DE-443F-917D-3BBE0F3F94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35"/>
            <a:stretch/>
          </p:blipFill>
          <p:spPr bwMode="auto">
            <a:xfrm>
              <a:off x="1413218" y="819370"/>
              <a:ext cx="1282349" cy="506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10">
              <a:extLst>
                <a:ext uri="{FF2B5EF4-FFF2-40B4-BE49-F238E27FC236}">
                  <a16:creationId xmlns:a16="http://schemas.microsoft.com/office/drawing/2014/main" id="{161B831A-BE5D-416F-B405-7DAD33369A6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534" r="5536" b="23973"/>
            <a:stretch/>
          </p:blipFill>
          <p:spPr bwMode="auto">
            <a:xfrm>
              <a:off x="1418192" y="1348266"/>
              <a:ext cx="1282349" cy="2991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2">
              <a:extLst>
                <a:ext uri="{FF2B5EF4-FFF2-40B4-BE49-F238E27FC236}">
                  <a16:creationId xmlns:a16="http://schemas.microsoft.com/office/drawing/2014/main" id="{5E4939B0-BE08-4D9C-A962-36C7A0546E72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4" r="5541"/>
            <a:stretch/>
          </p:blipFill>
          <p:spPr bwMode="auto">
            <a:xfrm>
              <a:off x="1411492" y="2026664"/>
              <a:ext cx="1281600" cy="29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14">
              <a:extLst>
                <a:ext uri="{FF2B5EF4-FFF2-40B4-BE49-F238E27FC236}">
                  <a16:creationId xmlns:a16="http://schemas.microsoft.com/office/drawing/2014/main" id="{58FB1D8B-4471-46A0-8EC9-43C4C517B8EB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16" b="18841"/>
            <a:stretch/>
          </p:blipFill>
          <p:spPr bwMode="auto">
            <a:xfrm>
              <a:off x="1409646" y="1681553"/>
              <a:ext cx="1282350" cy="29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17">
              <a:extLst>
                <a:ext uri="{FF2B5EF4-FFF2-40B4-BE49-F238E27FC236}">
                  <a16:creationId xmlns:a16="http://schemas.microsoft.com/office/drawing/2014/main" id="{F21861F6-8E25-4E88-950A-30C4864140DB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-50000"/>
                      </a14:imgEffect>
                      <a14:imgEffect>
                        <a14:saturation sat="0"/>
                      </a14:imgEffect>
                      <a14:imgEffect>
                        <a14:brightnessContrast bright="20000" contras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5" t="60335" r="10865"/>
            <a:stretch/>
          </p:blipFill>
          <p:spPr bwMode="auto">
            <a:xfrm>
              <a:off x="3717895" y="1348569"/>
              <a:ext cx="1281600" cy="29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3">
              <a:extLst>
                <a:ext uri="{FF2B5EF4-FFF2-40B4-BE49-F238E27FC236}">
                  <a16:creationId xmlns:a16="http://schemas.microsoft.com/office/drawing/2014/main" id="{38297A23-59E8-4E99-84BF-6045BC8C7B6D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5" t="17317" r="5245"/>
            <a:stretch/>
          </p:blipFill>
          <p:spPr bwMode="auto">
            <a:xfrm>
              <a:off x="3709882" y="810326"/>
              <a:ext cx="1281600" cy="507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5016E53-B884-4864-861C-03F2B9E44EB7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05" r="6046"/>
            <a:stretch/>
          </p:blipFill>
          <p:spPr bwMode="auto">
            <a:xfrm>
              <a:off x="3705356" y="1687288"/>
              <a:ext cx="1281600" cy="29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18955D-69E4-46A8-B265-D8891E7F3F3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9882" y="2014891"/>
              <a:ext cx="1281600" cy="29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CasellaDiTesto 33">
              <a:extLst>
                <a:ext uri="{FF2B5EF4-FFF2-40B4-BE49-F238E27FC236}">
                  <a16:creationId xmlns:a16="http://schemas.microsoft.com/office/drawing/2014/main" id="{6829BD35-3632-4A1C-9B3E-D9B9F3838550}"/>
                </a:ext>
              </a:extLst>
            </p:cNvPr>
            <p:cNvSpPr txBox="1"/>
            <p:nvPr/>
          </p:nvSpPr>
          <p:spPr>
            <a:xfrm>
              <a:off x="2892422" y="759487"/>
              <a:ext cx="6714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latin typeface="Arial" pitchFamily="34" charset="0"/>
                  <a:cs typeface="Arial" pitchFamily="34" charset="0"/>
                </a:rPr>
                <a:t>PARP</a:t>
              </a:r>
            </a:p>
          </p:txBody>
        </p:sp>
        <p:sp>
          <p:nvSpPr>
            <p:cNvPr id="29" name="CasellaDiTesto 36">
              <a:extLst>
                <a:ext uri="{FF2B5EF4-FFF2-40B4-BE49-F238E27FC236}">
                  <a16:creationId xmlns:a16="http://schemas.microsoft.com/office/drawing/2014/main" id="{7D1B70FC-CA01-476D-AA18-6CCA4C567ADD}"/>
                </a:ext>
              </a:extLst>
            </p:cNvPr>
            <p:cNvSpPr txBox="1"/>
            <p:nvPr/>
          </p:nvSpPr>
          <p:spPr>
            <a:xfrm>
              <a:off x="2760880" y="2043325"/>
              <a:ext cx="8338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latin typeface="Arial" pitchFamily="34" charset="0"/>
                  <a:cs typeface="Arial" pitchFamily="34" charset="0"/>
                </a:rPr>
                <a:t>GAPDH</a:t>
              </a:r>
            </a:p>
          </p:txBody>
        </p:sp>
        <p:sp>
          <p:nvSpPr>
            <p:cNvPr id="30" name="CasellaDiTesto 24">
              <a:extLst>
                <a:ext uri="{FF2B5EF4-FFF2-40B4-BE49-F238E27FC236}">
                  <a16:creationId xmlns:a16="http://schemas.microsoft.com/office/drawing/2014/main" id="{E5FC75A6-961F-49F8-9143-49177DA058CB}"/>
                </a:ext>
              </a:extLst>
            </p:cNvPr>
            <p:cNvSpPr txBox="1"/>
            <p:nvPr/>
          </p:nvSpPr>
          <p:spPr>
            <a:xfrm>
              <a:off x="2687987" y="1707114"/>
              <a:ext cx="10326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latin typeface="Arial" pitchFamily="34" charset="0"/>
                  <a:cs typeface="Arial" pitchFamily="34" charset="0"/>
                </a:rPr>
                <a:t>cl. CASP9</a:t>
              </a:r>
            </a:p>
          </p:txBody>
        </p:sp>
        <p:sp>
          <p:nvSpPr>
            <p:cNvPr id="31" name="CasellaDiTesto 25">
              <a:extLst>
                <a:ext uri="{FF2B5EF4-FFF2-40B4-BE49-F238E27FC236}">
                  <a16:creationId xmlns:a16="http://schemas.microsoft.com/office/drawing/2014/main" id="{4131E73A-EBBA-4A00-B6E8-8135A239934F}"/>
                </a:ext>
              </a:extLst>
            </p:cNvPr>
            <p:cNvSpPr txBox="1"/>
            <p:nvPr/>
          </p:nvSpPr>
          <p:spPr>
            <a:xfrm>
              <a:off x="2685807" y="1363249"/>
              <a:ext cx="10326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latin typeface="Arial" pitchFamily="34" charset="0"/>
                  <a:cs typeface="Arial" pitchFamily="34" charset="0"/>
                </a:rPr>
                <a:t>cl. CASP3</a:t>
              </a:r>
            </a:p>
          </p:txBody>
        </p:sp>
        <p:sp>
          <p:nvSpPr>
            <p:cNvPr id="32" name="CasellaDiTesto 26">
              <a:extLst>
                <a:ext uri="{FF2B5EF4-FFF2-40B4-BE49-F238E27FC236}">
                  <a16:creationId xmlns:a16="http://schemas.microsoft.com/office/drawing/2014/main" id="{6F90A249-6120-40BC-822E-421CC9F5A2F4}"/>
                </a:ext>
              </a:extLst>
            </p:cNvPr>
            <p:cNvSpPr txBox="1"/>
            <p:nvPr/>
          </p:nvSpPr>
          <p:spPr>
            <a:xfrm>
              <a:off x="2715964" y="1032991"/>
              <a:ext cx="9199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latin typeface="Arial" pitchFamily="34" charset="0"/>
                  <a:cs typeface="Arial" pitchFamily="34" charset="0"/>
                </a:rPr>
                <a:t>cl. PARP</a:t>
              </a:r>
            </a:p>
          </p:txBody>
        </p:sp>
        <p:sp>
          <p:nvSpPr>
            <p:cNvPr id="33" name="CasellaDiTesto 27">
              <a:extLst>
                <a:ext uri="{FF2B5EF4-FFF2-40B4-BE49-F238E27FC236}">
                  <a16:creationId xmlns:a16="http://schemas.microsoft.com/office/drawing/2014/main" id="{CE4F2A3C-416A-4015-A266-6229928C2450}"/>
                </a:ext>
              </a:extLst>
            </p:cNvPr>
            <p:cNvSpPr txBox="1"/>
            <p:nvPr/>
          </p:nvSpPr>
          <p:spPr>
            <a:xfrm>
              <a:off x="1589797" y="2280220"/>
              <a:ext cx="9220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latin typeface="Arial" pitchFamily="34" charset="0"/>
                  <a:cs typeface="Arial" pitchFamily="34" charset="0"/>
                </a:rPr>
                <a:t>BCWM-1</a:t>
              </a:r>
            </a:p>
          </p:txBody>
        </p:sp>
        <p:sp>
          <p:nvSpPr>
            <p:cNvPr id="34" name="CasellaDiTesto 28">
              <a:extLst>
                <a:ext uri="{FF2B5EF4-FFF2-40B4-BE49-F238E27FC236}">
                  <a16:creationId xmlns:a16="http://schemas.microsoft.com/office/drawing/2014/main" id="{B955404B-B9BF-4544-93BC-3AF60FD50570}"/>
                </a:ext>
              </a:extLst>
            </p:cNvPr>
            <p:cNvSpPr txBox="1"/>
            <p:nvPr/>
          </p:nvSpPr>
          <p:spPr>
            <a:xfrm>
              <a:off x="3958823" y="2257127"/>
              <a:ext cx="9012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latin typeface="Arial" pitchFamily="34" charset="0"/>
                  <a:cs typeface="Arial" pitchFamily="34" charset="0"/>
                </a:rPr>
                <a:t>MWCL-1</a:t>
              </a:r>
            </a:p>
          </p:txBody>
        </p:sp>
        <p:sp>
          <p:nvSpPr>
            <p:cNvPr id="35" name="CasellaDiTesto 2">
              <a:extLst>
                <a:ext uri="{FF2B5EF4-FFF2-40B4-BE49-F238E27FC236}">
                  <a16:creationId xmlns:a16="http://schemas.microsoft.com/office/drawing/2014/main" id="{FBCF237C-7B2D-4155-BD29-EB69D6C71C12}"/>
                </a:ext>
              </a:extLst>
            </p:cNvPr>
            <p:cNvSpPr txBox="1"/>
            <p:nvPr/>
          </p:nvSpPr>
          <p:spPr>
            <a:xfrm rot="19562363">
              <a:off x="1321758" y="498816"/>
              <a:ext cx="753283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VEHICLE</a:t>
              </a:r>
            </a:p>
          </p:txBody>
        </p:sp>
        <p:sp>
          <p:nvSpPr>
            <p:cNvPr id="36" name="CasellaDiTesto 38">
              <a:extLst>
                <a:ext uri="{FF2B5EF4-FFF2-40B4-BE49-F238E27FC236}">
                  <a16:creationId xmlns:a16="http://schemas.microsoft.com/office/drawing/2014/main" id="{514D9AEF-6474-47EB-841F-3B9F488327D9}"/>
                </a:ext>
              </a:extLst>
            </p:cNvPr>
            <p:cNvSpPr txBox="1"/>
            <p:nvPr/>
          </p:nvSpPr>
          <p:spPr>
            <a:xfrm rot="19562363">
              <a:off x="1712343" y="608486"/>
              <a:ext cx="379463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1.0</a:t>
              </a:r>
            </a:p>
          </p:txBody>
        </p:sp>
        <p:sp>
          <p:nvSpPr>
            <p:cNvPr id="37" name="CasellaDiTesto 39">
              <a:extLst>
                <a:ext uri="{FF2B5EF4-FFF2-40B4-BE49-F238E27FC236}">
                  <a16:creationId xmlns:a16="http://schemas.microsoft.com/office/drawing/2014/main" id="{9BDE00AC-0CA8-4E95-8867-0CB17E08990F}"/>
                </a:ext>
              </a:extLst>
            </p:cNvPr>
            <p:cNvSpPr txBox="1"/>
            <p:nvPr/>
          </p:nvSpPr>
          <p:spPr>
            <a:xfrm rot="19562363">
              <a:off x="2010025" y="598513"/>
              <a:ext cx="379463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2.0</a:t>
              </a:r>
            </a:p>
          </p:txBody>
        </p:sp>
        <p:sp>
          <p:nvSpPr>
            <p:cNvPr id="38" name="CasellaDiTesto 40">
              <a:extLst>
                <a:ext uri="{FF2B5EF4-FFF2-40B4-BE49-F238E27FC236}">
                  <a16:creationId xmlns:a16="http://schemas.microsoft.com/office/drawing/2014/main" id="{969B9960-D3CB-4E9D-8526-A758986846B1}"/>
                </a:ext>
              </a:extLst>
            </p:cNvPr>
            <p:cNvSpPr txBox="1"/>
            <p:nvPr/>
          </p:nvSpPr>
          <p:spPr>
            <a:xfrm rot="19562363">
              <a:off x="2296394" y="598595"/>
              <a:ext cx="379463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5.0</a:t>
              </a:r>
            </a:p>
          </p:txBody>
        </p:sp>
        <p:sp>
          <p:nvSpPr>
            <p:cNvPr id="39" name="CasellaDiTesto 4">
              <a:extLst>
                <a:ext uri="{FF2B5EF4-FFF2-40B4-BE49-F238E27FC236}">
                  <a16:creationId xmlns:a16="http://schemas.microsoft.com/office/drawing/2014/main" id="{8F984967-59DD-4E5B-A293-E8B9D83D8954}"/>
                </a:ext>
              </a:extLst>
            </p:cNvPr>
            <p:cNvSpPr txBox="1"/>
            <p:nvPr/>
          </p:nvSpPr>
          <p:spPr>
            <a:xfrm>
              <a:off x="1917139" y="446475"/>
              <a:ext cx="714491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G-1 (</a:t>
              </a:r>
              <a:r>
                <a:rPr lang="it-IT" sz="900" b="1" dirty="0" err="1">
                  <a:latin typeface="Symbol" pitchFamily="18" charset="2"/>
                  <a:cs typeface="Arial" pitchFamily="34" charset="0"/>
                </a:rPr>
                <a:t>m</a:t>
              </a:r>
              <a:r>
                <a:rPr lang="it-IT" sz="900" b="1" dirty="0" err="1">
                  <a:latin typeface="Arial" pitchFamily="34" charset="0"/>
                  <a:cs typeface="Arial" pitchFamily="34" charset="0"/>
                </a:rPr>
                <a:t>M</a:t>
              </a:r>
              <a:r>
                <a:rPr lang="it-IT" sz="900" b="1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40" name="CasellaDiTesto 41">
              <a:extLst>
                <a:ext uri="{FF2B5EF4-FFF2-40B4-BE49-F238E27FC236}">
                  <a16:creationId xmlns:a16="http://schemas.microsoft.com/office/drawing/2014/main" id="{1B2C12ED-A61F-4E6D-82B7-515AF6E0E5DE}"/>
                </a:ext>
              </a:extLst>
            </p:cNvPr>
            <p:cNvSpPr txBox="1"/>
            <p:nvPr/>
          </p:nvSpPr>
          <p:spPr>
            <a:xfrm rot="19562363">
              <a:off x="3636934" y="488647"/>
              <a:ext cx="753283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VEHICLE</a:t>
              </a:r>
            </a:p>
          </p:txBody>
        </p:sp>
        <p:sp>
          <p:nvSpPr>
            <p:cNvPr id="41" name="CasellaDiTesto 42">
              <a:extLst>
                <a:ext uri="{FF2B5EF4-FFF2-40B4-BE49-F238E27FC236}">
                  <a16:creationId xmlns:a16="http://schemas.microsoft.com/office/drawing/2014/main" id="{8F4CE3AA-5134-48E3-A779-A4BAA4504923}"/>
                </a:ext>
              </a:extLst>
            </p:cNvPr>
            <p:cNvSpPr txBox="1"/>
            <p:nvPr/>
          </p:nvSpPr>
          <p:spPr>
            <a:xfrm rot="19562363">
              <a:off x="4018973" y="606863"/>
              <a:ext cx="379463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1.0</a:t>
              </a:r>
            </a:p>
          </p:txBody>
        </p:sp>
        <p:sp>
          <p:nvSpPr>
            <p:cNvPr id="42" name="CasellaDiTesto 43">
              <a:extLst>
                <a:ext uri="{FF2B5EF4-FFF2-40B4-BE49-F238E27FC236}">
                  <a16:creationId xmlns:a16="http://schemas.microsoft.com/office/drawing/2014/main" id="{4C206242-61A8-429C-A65A-DEE671DC10FD}"/>
                </a:ext>
              </a:extLst>
            </p:cNvPr>
            <p:cNvSpPr txBox="1"/>
            <p:nvPr/>
          </p:nvSpPr>
          <p:spPr>
            <a:xfrm rot="19562363">
              <a:off x="4316655" y="596888"/>
              <a:ext cx="379463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2.0</a:t>
              </a:r>
            </a:p>
          </p:txBody>
        </p:sp>
        <p:sp>
          <p:nvSpPr>
            <p:cNvPr id="43" name="CasellaDiTesto 44">
              <a:extLst>
                <a:ext uri="{FF2B5EF4-FFF2-40B4-BE49-F238E27FC236}">
                  <a16:creationId xmlns:a16="http://schemas.microsoft.com/office/drawing/2014/main" id="{47E7BC1C-8FBF-4B45-9398-B2809C1CFC54}"/>
                </a:ext>
              </a:extLst>
            </p:cNvPr>
            <p:cNvSpPr txBox="1"/>
            <p:nvPr/>
          </p:nvSpPr>
          <p:spPr>
            <a:xfrm rot="19562363">
              <a:off x="4603024" y="596971"/>
              <a:ext cx="379463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5.0</a:t>
              </a:r>
            </a:p>
          </p:txBody>
        </p:sp>
        <p:sp>
          <p:nvSpPr>
            <p:cNvPr id="44" name="CasellaDiTesto 45">
              <a:extLst>
                <a:ext uri="{FF2B5EF4-FFF2-40B4-BE49-F238E27FC236}">
                  <a16:creationId xmlns:a16="http://schemas.microsoft.com/office/drawing/2014/main" id="{EAA6EBCA-7702-44EF-85A0-48D485F7D6E6}"/>
                </a:ext>
              </a:extLst>
            </p:cNvPr>
            <p:cNvSpPr txBox="1"/>
            <p:nvPr/>
          </p:nvSpPr>
          <p:spPr>
            <a:xfrm>
              <a:off x="4241238" y="442835"/>
              <a:ext cx="714491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Arial" pitchFamily="34" charset="0"/>
                  <a:cs typeface="Arial" pitchFamily="34" charset="0"/>
                </a:rPr>
                <a:t>G-1 (</a:t>
              </a:r>
              <a:r>
                <a:rPr lang="it-IT" sz="900" b="1" dirty="0" err="1">
                  <a:latin typeface="Symbol" pitchFamily="18" charset="2"/>
                  <a:cs typeface="Arial" pitchFamily="34" charset="0"/>
                </a:rPr>
                <a:t>m</a:t>
              </a:r>
              <a:r>
                <a:rPr lang="it-IT" sz="900" b="1" dirty="0" err="1">
                  <a:latin typeface="Arial" pitchFamily="34" charset="0"/>
                  <a:cs typeface="Arial" pitchFamily="34" charset="0"/>
                </a:rPr>
                <a:t>M</a:t>
              </a:r>
              <a:r>
                <a:rPr lang="it-IT" sz="900" b="1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cxnSp>
          <p:nvCxnSpPr>
            <p:cNvPr id="45" name="Connettore 1 8">
              <a:extLst>
                <a:ext uri="{FF2B5EF4-FFF2-40B4-BE49-F238E27FC236}">
                  <a16:creationId xmlns:a16="http://schemas.microsoft.com/office/drawing/2014/main" id="{E47617B0-98F3-428B-B062-0BAB05979AF0}"/>
                </a:ext>
              </a:extLst>
            </p:cNvPr>
            <p:cNvCxnSpPr>
              <a:stCxn id="41" idx="0"/>
              <a:endCxn id="43" idx="3"/>
            </p:cNvCxnSpPr>
            <p:nvPr/>
          </p:nvCxnSpPr>
          <p:spPr>
            <a:xfrm flipV="1">
              <a:off x="4137783" y="617941"/>
              <a:ext cx="812340" cy="105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nettore 1 46">
              <a:extLst>
                <a:ext uri="{FF2B5EF4-FFF2-40B4-BE49-F238E27FC236}">
                  <a16:creationId xmlns:a16="http://schemas.microsoft.com/office/drawing/2014/main" id="{00A68061-0958-4245-BE03-D466CCADDB47}"/>
                </a:ext>
              </a:extLst>
            </p:cNvPr>
            <p:cNvCxnSpPr/>
            <p:nvPr/>
          </p:nvCxnSpPr>
          <p:spPr>
            <a:xfrm flipV="1">
              <a:off x="1831084" y="629234"/>
              <a:ext cx="802533" cy="86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BF234B2-B171-419C-A3B0-32365C659ECB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084854" y="812281"/>
            <a:ext cx="2366562" cy="178462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19F37EB-46DB-8948-A8A8-A78626C448B9}"/>
              </a:ext>
            </a:extLst>
          </p:cNvPr>
          <p:cNvCxnSpPr>
            <a:cxnSpLocks/>
          </p:cNvCxnSpPr>
          <p:nvPr/>
        </p:nvCxnSpPr>
        <p:spPr>
          <a:xfrm>
            <a:off x="5367867" y="4250267"/>
            <a:ext cx="2670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51E313E-48FC-674F-B93D-44666983B4B4}"/>
              </a:ext>
            </a:extLst>
          </p:cNvPr>
          <p:cNvCxnSpPr>
            <a:cxnSpLocks/>
          </p:cNvCxnSpPr>
          <p:nvPr/>
        </p:nvCxnSpPr>
        <p:spPr>
          <a:xfrm>
            <a:off x="5937375" y="3869267"/>
            <a:ext cx="2670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AACBA44-31DE-C948-9F28-4C725366B82B}"/>
              </a:ext>
            </a:extLst>
          </p:cNvPr>
          <p:cNvSpPr txBox="1"/>
          <p:nvPr/>
        </p:nvSpPr>
        <p:spPr>
          <a:xfrm>
            <a:off x="5392679" y="4081051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1AFAEC-8BFD-924B-9EB4-5E2BB3287430}"/>
              </a:ext>
            </a:extLst>
          </p:cNvPr>
          <p:cNvSpPr txBox="1"/>
          <p:nvPr/>
        </p:nvSpPr>
        <p:spPr>
          <a:xfrm>
            <a:off x="5962776" y="3712788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638DED7-C058-0B4E-829B-7694A28529D7}"/>
              </a:ext>
            </a:extLst>
          </p:cNvPr>
          <p:cNvSpPr txBox="1"/>
          <p:nvPr/>
        </p:nvSpPr>
        <p:spPr>
          <a:xfrm>
            <a:off x="4350966" y="1443578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CA683B9-A40A-964C-8D94-809CFC130C7A}"/>
              </a:ext>
            </a:extLst>
          </p:cNvPr>
          <p:cNvSpPr txBox="1"/>
          <p:nvPr/>
        </p:nvSpPr>
        <p:spPr>
          <a:xfrm>
            <a:off x="4828119" y="1121845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76C2512-5186-3D4E-8054-6619C836EA13}"/>
              </a:ext>
            </a:extLst>
          </p:cNvPr>
          <p:cNvSpPr txBox="1"/>
          <p:nvPr/>
        </p:nvSpPr>
        <p:spPr>
          <a:xfrm>
            <a:off x="4988986" y="1189578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B8BCDE6-AF56-5C45-8F1E-79539A01612D}"/>
              </a:ext>
            </a:extLst>
          </p:cNvPr>
          <p:cNvSpPr txBox="1"/>
          <p:nvPr/>
        </p:nvSpPr>
        <p:spPr>
          <a:xfrm>
            <a:off x="5302253" y="1358911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9EDC9EA-8F51-A341-88C8-EF70178BAA34}"/>
              </a:ext>
            </a:extLst>
          </p:cNvPr>
          <p:cNvSpPr txBox="1"/>
          <p:nvPr/>
        </p:nvSpPr>
        <p:spPr>
          <a:xfrm>
            <a:off x="5454653" y="1291176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61A70-FBD9-37C4-3959-C9BB32A63702}"/>
              </a:ext>
            </a:extLst>
          </p:cNvPr>
          <p:cNvSpPr txBox="1"/>
          <p:nvPr/>
        </p:nvSpPr>
        <p:spPr>
          <a:xfrm>
            <a:off x="2029562" y="42234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726D4B-2FB4-4F46-3703-AD3EFCB72AC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05587" y="897171"/>
            <a:ext cx="1686425" cy="169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906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47136</TotalTime>
  <Words>66</Words>
  <Application>Microsoft Macintosh PowerPoint</Application>
  <PresentationFormat>On-screen Show (4:3)</PresentationFormat>
  <Paragraphs>51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Morelli, Eugenio</dc:creator>
  <cp:lastModifiedBy>Morelli, Eugenio</cp:lastModifiedBy>
  <cp:revision>371</cp:revision>
  <dcterms:created xsi:type="dcterms:W3CDTF">2020-11-04T12:33:32Z</dcterms:created>
  <dcterms:modified xsi:type="dcterms:W3CDTF">2022-08-27T09:35:56Z</dcterms:modified>
</cp:coreProperties>
</file>