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1"/>
  </p:notesMasterIdLst>
  <p:sldIdLst>
    <p:sldId id="265" r:id="rId2"/>
    <p:sldId id="256" r:id="rId3"/>
    <p:sldId id="257" r:id="rId4"/>
    <p:sldId id="258" r:id="rId5"/>
    <p:sldId id="259" r:id="rId6"/>
    <p:sldId id="260" r:id="rId7"/>
    <p:sldId id="261" r:id="rId8"/>
    <p:sldId id="262" r:id="rId9"/>
    <p:sldId id="263" r:id="rId10"/>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3" roundtripDataSignature="AMtx7mjNcV9t8bZ8LPf/sAdBBosCGbT0E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512" autoAdjust="0"/>
  </p:normalViewPr>
  <p:slideViewPr>
    <p:cSldViewPr snapToGrid="0">
      <p:cViewPr varScale="1">
        <p:scale>
          <a:sx n="82" d="100"/>
          <a:sy n="82" d="100"/>
        </p:scale>
        <p:origin x="1674"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customschemas.google.com/relationships/presentationmetadata" Target="metadata"/><Relationship Id="rId3" Type="http://schemas.openxmlformats.org/officeDocument/2006/relationships/slide" Target="slides/slide2.xml"/><Relationship Id="rId7" Type="http://schemas.openxmlformats.org/officeDocument/2006/relationships/slide" Target="slides/slide6.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452231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Figure S1: </a:t>
            </a:r>
            <a:r>
              <a:rPr lang="en-US" sz="1200" dirty="0">
                <a:latin typeface="Arial" panose="020B0604020202020204" pitchFamily="34" charset="0"/>
                <a:cs typeface="Arial" panose="020B0604020202020204" pitchFamily="34" charset="0"/>
              </a:rPr>
              <a:t>Selected brain MRI images for family </a:t>
            </a:r>
            <a:r>
              <a:rPr lang="en-US" sz="1200" dirty="0" smtClean="0">
                <a:latin typeface="Arial" panose="020B0604020202020204" pitchFamily="34" charset="0"/>
                <a:cs typeface="Arial" panose="020B0604020202020204" pitchFamily="34" charset="0"/>
              </a:rPr>
              <a:t>2’s affected individuals (II.4 </a:t>
            </a:r>
            <a:r>
              <a:rPr lang="en-US" sz="1200" dirty="0">
                <a:latin typeface="Arial" panose="020B0604020202020204" pitchFamily="34" charset="0"/>
                <a:cs typeface="Arial" panose="020B0604020202020204" pitchFamily="34" charset="0"/>
              </a:rPr>
              <a:t>(a-e), II.1 (g-j</a:t>
            </a:r>
            <a:r>
              <a:rPr lang="en-US" sz="1200" dirty="0" smtClean="0">
                <a:latin typeface="Arial" panose="020B0604020202020204" pitchFamily="34" charset="0"/>
                <a:cs typeface="Arial" panose="020B0604020202020204" pitchFamily="34" charset="0"/>
              </a:rPr>
              <a:t>)) and </a:t>
            </a:r>
            <a:r>
              <a:rPr lang="en-US" dirty="0" smtClean="0"/>
              <a:t>family 1’s affected individual (II.3 (k-m))</a:t>
            </a:r>
            <a:r>
              <a:rPr lang="en-US" sz="1200" dirty="0" smtClean="0">
                <a:latin typeface="Arial" panose="020B0604020202020204" pitchFamily="34" charset="0"/>
                <a:cs typeface="Arial" panose="020B0604020202020204" pitchFamily="34" charset="0"/>
              </a:rPr>
              <a:t> . </a:t>
            </a:r>
            <a:r>
              <a:rPr lang="en-US" sz="1200" dirty="0">
                <a:latin typeface="Arial" panose="020B0604020202020204" pitchFamily="34" charset="0"/>
                <a:cs typeface="Arial" panose="020B0604020202020204" pitchFamily="34" charset="0"/>
              </a:rPr>
              <a:t>II.4 (</a:t>
            </a:r>
            <a:r>
              <a:rPr lang="en-US" sz="1200" dirty="0" err="1">
                <a:latin typeface="Arial" panose="020B0604020202020204" pitchFamily="34" charset="0"/>
                <a:cs typeface="Arial" panose="020B0604020202020204" pitchFamily="34" charset="0"/>
              </a:rPr>
              <a:t>a,b</a:t>
            </a:r>
            <a:r>
              <a:rPr lang="en-US" sz="1200" dirty="0">
                <a:latin typeface="Arial" panose="020B0604020202020204" pitchFamily="34" charset="0"/>
                <a:cs typeface="Arial" panose="020B0604020202020204" pitchFamily="34" charset="0"/>
              </a:rPr>
              <a:t> at 6 months; </a:t>
            </a:r>
            <a:r>
              <a:rPr lang="en-US" sz="1200" dirty="0" err="1">
                <a:latin typeface="Arial" panose="020B0604020202020204" pitchFamily="34" charset="0"/>
                <a:cs typeface="Arial" panose="020B0604020202020204" pitchFamily="34" charset="0"/>
              </a:rPr>
              <a:t>c,d,e,f</a:t>
            </a:r>
            <a:r>
              <a:rPr lang="en-US" sz="1200" dirty="0">
                <a:latin typeface="Arial" panose="020B0604020202020204" pitchFamily="34" charset="0"/>
                <a:cs typeface="Arial" panose="020B0604020202020204" pitchFamily="34" charset="0"/>
              </a:rPr>
              <a:t> at 16 months), a. </a:t>
            </a:r>
            <a:r>
              <a:rPr lang="en-US" sz="1200" dirty="0">
                <a:latin typeface="Arial" panose="020B0604020202020204" pitchFamily="34" charset="0"/>
                <a:ea typeface="Calibri" panose="020F0502020204030204" pitchFamily="34" charset="0"/>
                <a:cs typeface="Arial" panose="020B0604020202020204" pitchFamily="34" charset="0"/>
              </a:rPr>
              <a:t>axial T2 with volume loss, b. axial diffusion weighted imaging (DWI) with restriction in basal ganglia. </a:t>
            </a:r>
            <a:r>
              <a:rPr lang="en-US" sz="1200" dirty="0" err="1">
                <a:latin typeface="Arial" panose="020B0604020202020204" pitchFamily="34" charset="0"/>
                <a:ea typeface="Calibri" panose="020F0502020204030204" pitchFamily="34" charset="0"/>
                <a:cs typeface="Arial" panose="020B0604020202020204" pitchFamily="34" charset="0"/>
              </a:rPr>
              <a:t>c,d</a:t>
            </a:r>
            <a:r>
              <a:rPr lang="en-US" sz="1200" dirty="0">
                <a:latin typeface="Arial" panose="020B0604020202020204" pitchFamily="34" charset="0"/>
                <a:ea typeface="Calibri" panose="020F0502020204030204" pitchFamily="34" charset="0"/>
                <a:cs typeface="Arial" panose="020B0604020202020204" pitchFamily="34" charset="0"/>
              </a:rPr>
              <a:t>. axial T2 and coronal T2 weighted image demonstrating progressive diffuse cerebral volume loss. e. axial DWI, more inferior slice showing restricted diffusion in the bilateral midbrain. f. axial DWI with restricted diffusion in the bilateral basal ganglia, external capsules and periventricular white matter. g-</a:t>
            </a:r>
            <a:r>
              <a:rPr lang="en-US" sz="1200" dirty="0" err="1">
                <a:latin typeface="Arial" panose="020B0604020202020204" pitchFamily="34" charset="0"/>
                <a:ea typeface="Calibri" panose="020F0502020204030204" pitchFamily="34" charset="0"/>
                <a:cs typeface="Arial" panose="020B0604020202020204" pitchFamily="34" charset="0"/>
              </a:rPr>
              <a:t>i</a:t>
            </a:r>
            <a:r>
              <a:rPr lang="en-US" sz="1200" dirty="0">
                <a:latin typeface="Arial" panose="020B0604020202020204" pitchFamily="34" charset="0"/>
                <a:ea typeface="Calibri" panose="020F0502020204030204" pitchFamily="34" charset="0"/>
                <a:cs typeface="Arial" panose="020B0604020202020204" pitchFamily="34" charset="0"/>
              </a:rPr>
              <a:t> (II.1, at 2 months)</a:t>
            </a:r>
            <a:r>
              <a:rPr lang="en-US" sz="1200" dirty="0">
                <a:latin typeface="Arial" panose="020B0604020202020204" pitchFamily="34" charset="0"/>
                <a:cs typeface="Arial" panose="020B0604020202020204" pitchFamily="34" charset="0"/>
              </a:rPr>
              <a:t> axial T2 and coronal T2 with diffuse cerebral volume loss and bilateral parietal parenchymal hemorrhages. j. axial gradient recalled echo (GRE) sequence demonstrating multiple bilateral parenchymal hemorrhages in temporal lobes and cerebellar hemispheres. </a:t>
            </a:r>
            <a:r>
              <a:rPr lang="en-US" dirty="0" smtClean="0"/>
              <a:t>(II.3 (</a:t>
            </a:r>
            <a:r>
              <a:rPr lang="en-US" dirty="0" err="1" smtClean="0"/>
              <a:t>k,l</a:t>
            </a:r>
            <a:r>
              <a:rPr lang="en-US" dirty="0" smtClean="0"/>
              <a:t>)) at 16 days of age,</a:t>
            </a:r>
            <a:r>
              <a:rPr lang="en-US" baseline="0" dirty="0" smtClean="0"/>
              <a:t> </a:t>
            </a:r>
            <a:r>
              <a:rPr lang="en-US" dirty="0" smtClean="0"/>
              <a:t>axial T2 and coronal T2 showing progressive diffuse cerebral loss and periventricular cysts. m. axial T2 showing normal cerebellar hemispheres.</a:t>
            </a:r>
            <a:endParaRPr lang="en-US" sz="12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077CA069-ED61-4305-9B52-BD051036DCF9}" type="slidenum">
              <a:rPr lang="en-US" smtClean="0"/>
              <a:t>1</a:t>
            </a:fld>
            <a:endParaRPr lang="en-US"/>
          </a:p>
        </p:txBody>
      </p:sp>
    </p:spTree>
    <p:extLst>
      <p:ext uri="{BB962C8B-B14F-4D97-AF65-F5344CB8AC3E}">
        <p14:creationId xmlns:p14="http://schemas.microsoft.com/office/powerpoint/2010/main" val="908978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Figure S2: </a:t>
            </a:r>
            <a:r>
              <a:rPr lang="en-US" dirty="0"/>
              <a:t>Sanger sequencing of c.87+3A&gt;G variant in members of family 1 (a) and 2 (b). For family 2, sanger confirmation data for II.1 is not shown (clinically confirmed). </a:t>
            </a:r>
            <a:endParaRPr dirty="0"/>
          </a:p>
          <a:p>
            <a:pPr marL="0" lvl="0" indent="0" algn="l" rtl="0">
              <a:spcBef>
                <a:spcPts val="0"/>
              </a:spcBef>
              <a:spcAft>
                <a:spcPts val="0"/>
              </a:spcAft>
              <a:buNone/>
            </a:pPr>
            <a:endParaRPr dirty="0"/>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 name="Google Shape;127;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Figure S3: </a:t>
            </a:r>
            <a:r>
              <a:rPr lang="en-US" b="0" dirty="0"/>
              <a:t>Mini-gene assay: A) A genomic fragment including ATP5PO exon 2 and it’s </a:t>
            </a:r>
            <a:r>
              <a:rPr lang="en-US" b="0" dirty="0" err="1"/>
              <a:t>intronic</a:t>
            </a:r>
            <a:r>
              <a:rPr lang="en-US" b="0" dirty="0"/>
              <a:t> flanking regions (190 bps of intron 1 and 172 bps of intron 2) was PCR amplified using the forward primer </a:t>
            </a:r>
            <a:r>
              <a:rPr lang="en-US" b="0" u="sng" dirty="0" err="1"/>
              <a:t>aggaacatgcgaattc</a:t>
            </a:r>
            <a:r>
              <a:rPr lang="en-US" b="0" dirty="0" err="1"/>
              <a:t>GGCATAATCCTCATTGGGTAA</a:t>
            </a:r>
            <a:r>
              <a:rPr lang="en-US" b="0" dirty="0"/>
              <a:t> and the reverse primer </a:t>
            </a:r>
            <a:r>
              <a:rPr lang="en-US" b="0" u="sng" dirty="0" err="1"/>
              <a:t>ggaggctcaggaattc</a:t>
            </a:r>
            <a:r>
              <a:rPr lang="en-US" b="0" dirty="0" err="1"/>
              <a:t>TACTCAACACCATTCCTTTCC</a:t>
            </a:r>
            <a:r>
              <a:rPr lang="en-US" b="0" dirty="0"/>
              <a:t>. The extensions which are homologous to vector ends, needed for the in-fusion cloning reaction (</a:t>
            </a:r>
            <a:r>
              <a:rPr lang="en-US" b="0" dirty="0" err="1"/>
              <a:t>clontech</a:t>
            </a:r>
            <a:r>
              <a:rPr lang="en-US" b="0" dirty="0"/>
              <a:t>) are underlined. Once cloned into our in-house splicing vector: pSplicePOLR2G.3, the ATP5PO cassette was confirmed by Sanger sequencing (Applied </a:t>
            </a:r>
            <a:r>
              <a:rPr lang="en-US" b="0" dirty="0" err="1"/>
              <a:t>Biosystem</a:t>
            </a:r>
            <a:r>
              <a:rPr lang="en-US" b="0" dirty="0"/>
              <a:t>). Using the WT construct the ATP5PO c.8</a:t>
            </a:r>
            <a:r>
              <a:rPr lang="en-US" dirty="0"/>
              <a:t>7</a:t>
            </a:r>
            <a:r>
              <a:rPr lang="en-US" b="0" dirty="0"/>
              <a:t>+3A&gt;G variant was introduced by site-directed mutagenesis (Agilent) using the forward primer GACCATTTGCCAAGCTTGTGAGGGTATGTTAATTTATATTCTTCTGTAATG and the reverse primer CATTACAGAAGAATATAAATTAACATACCCTCACAAGCTTGGCAAATGGTC following the manufacturer’s recommendations. The construct with the variant was confirmed by Sanger sequencing.</a:t>
            </a:r>
            <a:endParaRPr dirty="0"/>
          </a:p>
          <a:p>
            <a:pPr marL="0" lvl="0" indent="0" algn="l" rtl="0">
              <a:spcBef>
                <a:spcPts val="0"/>
              </a:spcBef>
              <a:spcAft>
                <a:spcPts val="0"/>
              </a:spcAft>
              <a:buNone/>
            </a:pPr>
            <a:r>
              <a:rPr lang="en-US" b="0" dirty="0"/>
              <a:t>B) Splicing assay was performed as previously described (</a:t>
            </a:r>
            <a:r>
              <a:rPr lang="en-US" b="0" dirty="0" err="1"/>
              <a:t>Raud</a:t>
            </a:r>
            <a:r>
              <a:rPr lang="en-US" b="0" dirty="0"/>
              <a:t>, et al; 2019) in HEK293T cells. Total RNA was extracted 48h post-transfection with a spin column procedure including a genomic DNA removal step. After </a:t>
            </a:r>
            <a:r>
              <a:rPr lang="en-US" b="0" dirty="0" err="1"/>
              <a:t>DNAseI</a:t>
            </a:r>
            <a:r>
              <a:rPr lang="en-US" b="0" dirty="0"/>
              <a:t> treatment, cDNA was produce using an oligo-</a:t>
            </a:r>
            <a:r>
              <a:rPr lang="en-US" b="0" dirty="0" err="1"/>
              <a:t>dT</a:t>
            </a:r>
            <a:r>
              <a:rPr lang="en-US" b="0" dirty="0"/>
              <a:t>(22) and the superscript III enzyme (Invitrogen) following the manufacturer’s </a:t>
            </a:r>
            <a:r>
              <a:rPr lang="en-US" b="0" dirty="0" err="1"/>
              <a:t>recommandations</a:t>
            </a:r>
            <a:r>
              <a:rPr lang="en-US" b="0" dirty="0"/>
              <a:t>. PCR1 - the exogenous transcript was PCR amplified using the forward primer </a:t>
            </a:r>
            <a:r>
              <a:rPr lang="en-US" b="0" dirty="0" err="1"/>
              <a:t>caacttgctcaacacggtgaag</a:t>
            </a:r>
            <a:r>
              <a:rPr lang="en-US" b="0" dirty="0"/>
              <a:t> and the reverse primer </a:t>
            </a:r>
            <a:r>
              <a:rPr lang="en-US" b="0" dirty="0" err="1"/>
              <a:t>gaattgcccttcttgttgacctg</a:t>
            </a:r>
            <a:r>
              <a:rPr lang="en-US" b="0" dirty="0"/>
              <a:t>.</a:t>
            </a:r>
            <a:endParaRPr dirty="0"/>
          </a:p>
          <a:p>
            <a:pPr marL="0" lvl="0" indent="0" algn="l" rtl="0">
              <a:spcBef>
                <a:spcPts val="0"/>
              </a:spcBef>
              <a:spcAft>
                <a:spcPts val="0"/>
              </a:spcAft>
              <a:buNone/>
            </a:pPr>
            <a:r>
              <a:rPr lang="en-US" b="0" dirty="0"/>
              <a:t>C) In order to track ATP5PO exon 2 inclusion we designed a second PCR (PCR2) using the forward primer </a:t>
            </a:r>
            <a:r>
              <a:rPr lang="en-US" b="0" dirty="0" err="1"/>
              <a:t>gtgcgatgcttcagtacctctg</a:t>
            </a:r>
            <a:r>
              <a:rPr lang="en-US" b="0" dirty="0"/>
              <a:t> (located within ATP5PO exon 2) and the reverse primer </a:t>
            </a:r>
            <a:r>
              <a:rPr lang="en-US" b="0" dirty="0" err="1"/>
              <a:t>gaattgcccttcttgttgacctg</a:t>
            </a:r>
            <a:r>
              <a:rPr lang="en-US" b="0" dirty="0"/>
              <a:t>. A PCR targeting actin beta transcripts was performed in parallel to control the amount of cDNA in each condition.</a:t>
            </a:r>
            <a:endParaRPr dirty="0"/>
          </a:p>
          <a:p>
            <a:pPr marL="0" lvl="0" indent="0" algn="l" rtl="0">
              <a:spcBef>
                <a:spcPts val="0"/>
              </a:spcBef>
              <a:spcAft>
                <a:spcPts val="0"/>
              </a:spcAft>
              <a:buNone/>
            </a:pPr>
            <a:r>
              <a:rPr lang="en-US" b="0" dirty="0"/>
              <a:t>The expected PCR fragment sizes are indicated.</a:t>
            </a:r>
            <a:endParaRPr dirty="0"/>
          </a:p>
          <a:p>
            <a:pPr marL="0" lvl="0" indent="0" algn="l" rtl="0">
              <a:spcBef>
                <a:spcPts val="0"/>
              </a:spcBef>
              <a:spcAft>
                <a:spcPts val="0"/>
              </a:spcAft>
              <a:buNone/>
            </a:pPr>
            <a:endParaRPr dirty="0"/>
          </a:p>
        </p:txBody>
      </p:sp>
      <p:sp>
        <p:nvSpPr>
          <p:cNvPr id="128" name="Google Shape;128;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4" name="Google Shape;194;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Figure S4: </a:t>
            </a:r>
            <a:r>
              <a:rPr lang="en-US" dirty="0"/>
              <a:t>The PCR products were extracted from gel and analyzed by Sanger sequencing. </a:t>
            </a:r>
            <a:endParaRPr dirty="0"/>
          </a:p>
          <a:p>
            <a:pPr marL="0" lvl="0" indent="0" algn="l" rtl="0">
              <a:spcBef>
                <a:spcPts val="0"/>
              </a:spcBef>
              <a:spcAft>
                <a:spcPts val="0"/>
              </a:spcAft>
              <a:buNone/>
            </a:pPr>
            <a:endParaRPr dirty="0"/>
          </a:p>
        </p:txBody>
      </p:sp>
      <p:sp>
        <p:nvSpPr>
          <p:cNvPr id="195" name="Google Shape;195;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dirty="0"/>
              <a:t>Figure S5: </a:t>
            </a:r>
            <a:r>
              <a:rPr lang="en-US" dirty="0"/>
              <a:t>cDNA studies using a muscle sample of the affected individual in family 1 (II.3) a) showed </a:t>
            </a:r>
            <a:r>
              <a:rPr lang="en-US" i="1" dirty="0"/>
              <a:t>ATP5PO</a:t>
            </a:r>
            <a:r>
              <a:rPr lang="en-US" dirty="0"/>
              <a:t> exon 2 skipping and the presence of residual WT spliced product b) cDNA study in WT and heterozygote using a blood sample. c) Sanger sequencing of the smaller(intense) cDNA product. </a:t>
            </a:r>
            <a:endParaRPr dirty="0"/>
          </a:p>
          <a:p>
            <a:pPr marL="0" lvl="0" indent="0" algn="l" rtl="0">
              <a:spcBef>
                <a:spcPts val="0"/>
              </a:spcBef>
              <a:spcAft>
                <a:spcPts val="0"/>
              </a:spcAft>
              <a:buNone/>
            </a:pPr>
            <a:endParaRPr dirty="0"/>
          </a:p>
        </p:txBody>
      </p:sp>
      <p:sp>
        <p:nvSpPr>
          <p:cNvPr id="229" name="Google Shape;22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0" name="Google Shape;240;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dirty="0"/>
              <a:t>Figure S5: </a:t>
            </a:r>
            <a:r>
              <a:rPr lang="en-US" dirty="0"/>
              <a:t>cDNA studies using a peripheral blood sample of the unaffected individual (II.2) and affected individual (II.4) in family 2 using a blood sample d) II.4 sample showed </a:t>
            </a:r>
            <a:r>
              <a:rPr lang="en-US" i="1" dirty="0"/>
              <a:t>ATP5PO</a:t>
            </a:r>
            <a:r>
              <a:rPr lang="en-US" dirty="0"/>
              <a:t> exon 2 skipping and the presence of residual WT spliced product e) Sanger sequencing of the cDNA PCR products (II.4 &amp; II.2). </a:t>
            </a:r>
            <a:endParaRPr dirty="0"/>
          </a:p>
          <a:p>
            <a:pPr marL="0" lvl="0" indent="0" algn="l" rtl="0">
              <a:spcBef>
                <a:spcPts val="0"/>
              </a:spcBef>
              <a:spcAft>
                <a:spcPts val="0"/>
              </a:spcAft>
              <a:buNone/>
            </a:pPr>
            <a:endParaRPr dirty="0"/>
          </a:p>
        </p:txBody>
      </p:sp>
      <p:sp>
        <p:nvSpPr>
          <p:cNvPr id="241" name="Google Shape;241;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6" name="Google Shape;306;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None/>
            </a:pPr>
            <a:r>
              <a:rPr lang="en-US" b="1" dirty="0"/>
              <a:t>Figure S6:  </a:t>
            </a:r>
            <a:r>
              <a:rPr lang="en-US" b="0" dirty="0"/>
              <a:t>Assembly of complex I in Family 1 (II.3)  and Family 2 (II.4) using fibroblasts</a:t>
            </a:r>
            <a:endParaRPr dirty="0"/>
          </a:p>
          <a:p>
            <a:pPr marL="0" lvl="0" indent="0" algn="l" rtl="0">
              <a:lnSpc>
                <a:spcPct val="107000"/>
              </a:lnSpc>
              <a:spcBef>
                <a:spcPts val="0"/>
              </a:spcBef>
              <a:spcAft>
                <a:spcPts val="0"/>
              </a:spcAft>
              <a:buNone/>
            </a:pPr>
            <a:r>
              <a:rPr lang="en-US" dirty="0"/>
              <a:t>The assembly of complex I is followed in solubilized internal mitochondrial membranes after separation by blue native polyacrylamide gel and detection with an antibody against NDUFS2, a subunit involved in the earliest assembly intermediates. No pathologically abnormal intermediates are observed. </a:t>
            </a:r>
            <a:endParaRPr dirty="0"/>
          </a:p>
          <a:p>
            <a:pPr marL="0" lvl="0" indent="0" algn="l" rtl="0">
              <a:lnSpc>
                <a:spcPct val="107000"/>
              </a:lnSpc>
              <a:spcBef>
                <a:spcPts val="0"/>
              </a:spcBef>
              <a:spcAft>
                <a:spcPts val="0"/>
              </a:spcAft>
              <a:buNone/>
            </a:pPr>
            <a:r>
              <a:rPr lang="en-US" dirty="0"/>
              <a:t> </a:t>
            </a:r>
            <a:endParaRPr lang="en-US" dirty="0" smtClean="0"/>
          </a:p>
          <a:p>
            <a:pPr marL="0" lvl="0" indent="0" algn="l" rtl="0">
              <a:lnSpc>
                <a:spcPct val="107000"/>
              </a:lnSpc>
              <a:spcBef>
                <a:spcPts val="0"/>
              </a:spcBef>
              <a:spcAft>
                <a:spcPts val="0"/>
              </a:spcAft>
              <a:buNone/>
            </a:pPr>
            <a:endParaRPr lang="en-US" dirty="0" smtClean="0"/>
          </a:p>
          <a:p>
            <a:pPr marL="0" marR="0" lvl="0" indent="0" algn="l" defTabSz="914400" rtl="0" eaLnBrk="1" fontAlgn="auto" latinLnBrk="0" hangingPunct="1">
              <a:lnSpc>
                <a:spcPct val="107000"/>
              </a:lnSpc>
              <a:spcBef>
                <a:spcPts val="0"/>
              </a:spcBef>
              <a:spcAft>
                <a:spcPts val="0"/>
              </a:spcAft>
              <a:buClr>
                <a:srgbClr val="000000"/>
              </a:buClr>
              <a:buSzPts val="1400"/>
              <a:buFont typeface="Arial"/>
              <a:buNone/>
              <a:tabLst/>
              <a:defRPr/>
            </a:pPr>
            <a:r>
              <a:rPr lang="en-US" sz="1200" b="1" i="0" u="none" strike="noStrike" cap="none" dirty="0" smtClean="0">
                <a:solidFill>
                  <a:schemeClr val="dk1"/>
                </a:solidFill>
                <a:effectLst/>
                <a:latin typeface="Calibri"/>
                <a:ea typeface="Calibri"/>
                <a:cs typeface="Calibri"/>
                <a:sym typeface="Calibri"/>
              </a:rPr>
              <a:t>Figure S6:  </a:t>
            </a:r>
            <a:r>
              <a:rPr lang="en-US" sz="1200" b="0" i="0" u="none" strike="noStrike" cap="none" dirty="0" smtClean="0">
                <a:solidFill>
                  <a:schemeClr val="dk1"/>
                </a:solidFill>
                <a:effectLst/>
                <a:latin typeface="Calibri"/>
                <a:ea typeface="Calibri"/>
                <a:cs typeface="Calibri"/>
                <a:sym typeface="Calibri"/>
              </a:rPr>
              <a:t>Assembly of complex I in Family 1 (II.3) and Family 2 (II.4) using fibroblasts. The assembly of complex I is followed in solubilized internal mitochondrial membranes after separation by blue native polyacrylamide gel and detection with antibodies targeting complex I subunits, i.e. Left panel: antibodies against NDUFS1 and NDUFS2 and Right panel: antibody against NDUFS2 subunits involved in N module (NDUFS1) and the earliest assembly intermediates (NDUFS2). No pathologically abnormal intermediates are observed. Left panel: Membrane was subsequently hybridized with ATP5F1A and ATP5F1B subunits for ATP synthase and SDHA subunit for complex II. Experiments were performed on 4 different control fibroblast cell lines from healthy donors (</a:t>
            </a:r>
            <a:r>
              <a:rPr lang="en-US" sz="1200" b="0" i="0" u="none" strike="noStrike" cap="none" dirty="0" err="1" smtClean="0">
                <a:solidFill>
                  <a:schemeClr val="dk1"/>
                </a:solidFill>
                <a:effectLst/>
                <a:latin typeface="Calibri"/>
                <a:ea typeface="Calibri"/>
                <a:cs typeface="Calibri"/>
                <a:sym typeface="Calibri"/>
              </a:rPr>
              <a:t>Ctr</a:t>
            </a:r>
            <a:r>
              <a:rPr lang="en-US" sz="1200" b="0" i="0" u="none" strike="noStrike" cap="none" dirty="0" smtClean="0">
                <a:solidFill>
                  <a:schemeClr val="dk1"/>
                </a:solidFill>
                <a:effectLst/>
                <a:latin typeface="Calibri"/>
                <a:ea typeface="Calibri"/>
                <a:cs typeface="Calibri"/>
                <a:sym typeface="Calibri"/>
              </a:rPr>
              <a:t> neg. 1-4), fibroblast cells from the affected individual II.3 in duplicate and a patient fibroblast cell line carrying a homozygous pathogenic mutation (c.317-2A&gt;G) in </a:t>
            </a:r>
            <a:r>
              <a:rPr lang="en-US" sz="1200" b="0" i="1" u="none" strike="noStrike" cap="none" dirty="0" smtClean="0">
                <a:solidFill>
                  <a:schemeClr val="dk1"/>
                </a:solidFill>
                <a:effectLst/>
                <a:latin typeface="Calibri"/>
                <a:ea typeface="Calibri"/>
                <a:cs typeface="Calibri"/>
                <a:sym typeface="Calibri"/>
              </a:rPr>
              <a:t>TMEM70</a:t>
            </a:r>
            <a:r>
              <a:rPr lang="en-US" sz="1200" b="0" i="0" u="none" strike="noStrike" cap="none" dirty="0" smtClean="0">
                <a:solidFill>
                  <a:schemeClr val="dk1"/>
                </a:solidFill>
                <a:effectLst/>
                <a:latin typeface="Calibri"/>
                <a:ea typeface="Calibri"/>
                <a:cs typeface="Calibri"/>
                <a:sym typeface="Calibri"/>
              </a:rPr>
              <a:t> gene as a positive control for complex V assembly defect (positive control: </a:t>
            </a:r>
            <a:r>
              <a:rPr lang="en-US" sz="1200" b="0" i="0" u="none" strike="noStrike" cap="none" dirty="0" err="1" smtClean="0">
                <a:solidFill>
                  <a:schemeClr val="dk1"/>
                </a:solidFill>
                <a:effectLst/>
                <a:latin typeface="Calibri"/>
                <a:ea typeface="Calibri"/>
                <a:cs typeface="Calibri"/>
                <a:sym typeface="Calibri"/>
              </a:rPr>
              <a:t>Ctr</a:t>
            </a:r>
            <a:r>
              <a:rPr lang="en-US" sz="1200" b="0" i="0" u="none" strike="noStrike" cap="none" dirty="0" smtClean="0">
                <a:solidFill>
                  <a:schemeClr val="dk1"/>
                </a:solidFill>
                <a:effectLst/>
                <a:latin typeface="Calibri"/>
                <a:ea typeface="Calibri"/>
                <a:cs typeface="Calibri"/>
                <a:sym typeface="Calibri"/>
              </a:rPr>
              <a:t> pos.). Right panel: The HepG2 cell line treated with chloramphenicol shows mild assembly intermediates at 100, 230, 400, 460, and 850 </a:t>
            </a:r>
            <a:r>
              <a:rPr lang="en-US" sz="1200" b="0" i="0" u="none" strike="noStrike" cap="none" dirty="0" err="1" smtClean="0">
                <a:solidFill>
                  <a:schemeClr val="dk1"/>
                </a:solidFill>
                <a:effectLst/>
                <a:latin typeface="Calibri"/>
                <a:ea typeface="Calibri"/>
                <a:cs typeface="Calibri"/>
                <a:sym typeface="Calibri"/>
              </a:rPr>
              <a:t>kDa</a:t>
            </a:r>
            <a:r>
              <a:rPr lang="en-US" sz="1200" b="0" i="0" u="none" strike="noStrike" cap="none" dirty="0" smtClean="0">
                <a:solidFill>
                  <a:schemeClr val="dk1"/>
                </a:solidFill>
                <a:effectLst/>
                <a:latin typeface="Calibri"/>
                <a:ea typeface="Calibri"/>
                <a:cs typeface="Calibri"/>
                <a:sym typeface="Calibri"/>
              </a:rPr>
              <a:t>, which are absent in the control cell from healthy donors (control), and are also absent in the fibroblast cells from the affected individual II.4</a:t>
            </a:r>
          </a:p>
          <a:p>
            <a:pPr marL="0" lvl="0" indent="0" algn="l" rtl="0">
              <a:lnSpc>
                <a:spcPct val="107000"/>
              </a:lnSpc>
              <a:spcBef>
                <a:spcPts val="0"/>
              </a:spcBef>
              <a:spcAft>
                <a:spcPts val="0"/>
              </a:spcAft>
              <a:buNone/>
            </a:pPr>
            <a:endParaRPr dirty="0"/>
          </a:p>
          <a:p>
            <a:pPr marL="0" lvl="0" indent="0" algn="l" rtl="0">
              <a:spcBef>
                <a:spcPts val="800"/>
              </a:spcBef>
              <a:spcAft>
                <a:spcPts val="0"/>
              </a:spcAft>
              <a:buNone/>
            </a:pPr>
            <a:endParaRPr dirty="0"/>
          </a:p>
        </p:txBody>
      </p:sp>
      <p:sp>
        <p:nvSpPr>
          <p:cNvPr id="307" name="Google Shape;307;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3" name="Google Shape;34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Figure S7: </a:t>
            </a:r>
            <a:r>
              <a:rPr lang="en-US" dirty="0"/>
              <a:t>Sequence alignment of human ATP5PO and the Yeast homolog ATP5 proteins (34.67% sequence identity) using </a:t>
            </a:r>
            <a:r>
              <a:rPr lang="en-US" dirty="0" err="1"/>
              <a:t>Clustal</a:t>
            </a:r>
            <a:r>
              <a:rPr lang="en-US" dirty="0"/>
              <a:t> 2.1. The Yeast </a:t>
            </a:r>
            <a:r>
              <a:rPr lang="en-US" i="1" dirty="0"/>
              <a:t>ATP5</a:t>
            </a:r>
            <a:r>
              <a:rPr lang="en-US" dirty="0"/>
              <a:t> is a single exon gene. The green bar marks the 17 amino acids in the coding exon 2 of human </a:t>
            </a:r>
            <a:r>
              <a:rPr lang="en-US" i="1" dirty="0"/>
              <a:t>ATP5PO</a:t>
            </a:r>
            <a:r>
              <a:rPr lang="en-US" dirty="0"/>
              <a:t> (NM_001697.3). </a:t>
            </a:r>
            <a:endParaRPr dirty="0"/>
          </a:p>
        </p:txBody>
      </p:sp>
      <p:sp>
        <p:nvSpPr>
          <p:cNvPr id="344" name="Google Shape;34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0" name="Google Shape;35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b="1" dirty="0">
                <a:solidFill>
                  <a:schemeClr val="dk1"/>
                </a:solidFill>
                <a:latin typeface="Calibri"/>
                <a:ea typeface="Calibri"/>
                <a:cs typeface="Calibri"/>
                <a:sym typeface="Calibri"/>
              </a:rPr>
              <a:t>Figure S8</a:t>
            </a:r>
            <a:r>
              <a:rPr lang="en-US" sz="1200" dirty="0">
                <a:solidFill>
                  <a:schemeClr val="dk1"/>
                </a:solidFill>
                <a:latin typeface="Calibri"/>
                <a:ea typeface="Calibri"/>
                <a:cs typeface="Calibri"/>
                <a:sym typeface="Calibri"/>
              </a:rPr>
              <a:t>: </a:t>
            </a:r>
            <a:r>
              <a:rPr lang="en-US" sz="1200" i="1" dirty="0">
                <a:solidFill>
                  <a:schemeClr val="dk1"/>
                </a:solidFill>
                <a:latin typeface="Calibri"/>
                <a:ea typeface="Calibri"/>
                <a:cs typeface="Calibri"/>
                <a:sym typeface="Calibri"/>
              </a:rPr>
              <a:t>atp5</a:t>
            </a:r>
            <a:r>
              <a:rPr lang="en-US" sz="1200" dirty="0">
                <a:solidFill>
                  <a:schemeClr val="dk1"/>
                </a:solidFill>
                <a:latin typeface="Calibri"/>
                <a:ea typeface="Calibri"/>
                <a:cs typeface="Calibri"/>
                <a:sym typeface="Calibri"/>
              </a:rPr>
              <a:t>∆ yeast cells are respiration-</a:t>
            </a:r>
            <a:r>
              <a:rPr lang="en-US" sz="1200" dirty="0" err="1">
                <a:solidFill>
                  <a:schemeClr val="dk1"/>
                </a:solidFill>
                <a:latin typeface="Calibri"/>
                <a:ea typeface="Calibri"/>
                <a:cs typeface="Calibri"/>
                <a:sym typeface="Calibri"/>
              </a:rPr>
              <a:t>deficient.a</a:t>
            </a:r>
            <a:r>
              <a:rPr lang="en-US" sz="1200" dirty="0">
                <a:solidFill>
                  <a:schemeClr val="dk1"/>
                </a:solidFill>
                <a:latin typeface="Calibri"/>
                <a:ea typeface="Calibri"/>
                <a:cs typeface="Calibri"/>
                <a:sym typeface="Calibri"/>
              </a:rPr>
              <a:t>) The haploid Y03657 </a:t>
            </a:r>
            <a:r>
              <a:rPr lang="en-US" sz="1200" i="1" dirty="0">
                <a:solidFill>
                  <a:schemeClr val="dk1"/>
                </a:solidFill>
                <a:latin typeface="Calibri"/>
                <a:ea typeface="Calibri"/>
                <a:cs typeface="Calibri"/>
                <a:sym typeface="Calibri"/>
              </a:rPr>
              <a:t>atp5</a:t>
            </a:r>
            <a:r>
              <a:rPr lang="en-US" sz="1200" dirty="0">
                <a:solidFill>
                  <a:schemeClr val="dk1"/>
                </a:solidFill>
                <a:latin typeface="Calibri"/>
                <a:ea typeface="Calibri"/>
                <a:cs typeface="Calibri"/>
                <a:sym typeface="Calibri"/>
              </a:rPr>
              <a:t>Δ</a:t>
            </a:r>
            <a:r>
              <a:rPr lang="en-US" sz="1200" i="1" dirty="0">
                <a:solidFill>
                  <a:schemeClr val="dk1"/>
                </a:solidFill>
                <a:latin typeface="Calibri"/>
                <a:ea typeface="Calibri"/>
                <a:cs typeface="Calibri"/>
                <a:sym typeface="Calibri"/>
              </a:rPr>
              <a:t> </a:t>
            </a:r>
            <a:r>
              <a:rPr lang="en-US" sz="1200" dirty="0">
                <a:solidFill>
                  <a:schemeClr val="dk1"/>
                </a:solidFill>
                <a:latin typeface="Calibri"/>
                <a:ea typeface="Calibri"/>
                <a:cs typeface="Calibri"/>
                <a:sym typeface="Calibri"/>
              </a:rPr>
              <a:t>strain and the diploid heterozygous Y23657 </a:t>
            </a:r>
            <a:r>
              <a:rPr lang="en-US" sz="1200" i="1" dirty="0">
                <a:solidFill>
                  <a:schemeClr val="dk1"/>
                </a:solidFill>
                <a:latin typeface="Calibri"/>
                <a:ea typeface="Calibri"/>
                <a:cs typeface="Calibri"/>
                <a:sym typeface="Calibri"/>
              </a:rPr>
              <a:t>atp5</a:t>
            </a:r>
            <a:r>
              <a:rPr lang="en-US" sz="1200" dirty="0">
                <a:solidFill>
                  <a:schemeClr val="dk1"/>
                </a:solidFill>
                <a:latin typeface="Calibri"/>
                <a:ea typeface="Calibri"/>
                <a:cs typeface="Calibri"/>
                <a:sym typeface="Calibri"/>
              </a:rPr>
              <a:t>Δ/</a:t>
            </a:r>
            <a:r>
              <a:rPr lang="en-US" sz="1200" i="1" dirty="0">
                <a:solidFill>
                  <a:schemeClr val="dk1"/>
                </a:solidFill>
                <a:latin typeface="Calibri"/>
                <a:ea typeface="Calibri"/>
                <a:cs typeface="Calibri"/>
                <a:sym typeface="Calibri"/>
              </a:rPr>
              <a:t>ATP5 </a:t>
            </a:r>
            <a:r>
              <a:rPr lang="en-US" sz="1200" dirty="0">
                <a:solidFill>
                  <a:schemeClr val="dk1"/>
                </a:solidFill>
                <a:latin typeface="Calibri"/>
                <a:ea typeface="Calibri"/>
                <a:cs typeface="Calibri"/>
                <a:sym typeface="Calibri"/>
              </a:rPr>
              <a:t>strain were streaked on a fermentable medium (YP + 2% glucose) and on a respiratory medium (YP + 2% ethanol). As expected, contrary to the diploid heterozygous </a:t>
            </a:r>
            <a:r>
              <a:rPr lang="en-US" sz="1200" i="1" dirty="0">
                <a:solidFill>
                  <a:schemeClr val="dk1"/>
                </a:solidFill>
                <a:latin typeface="Calibri"/>
                <a:ea typeface="Calibri"/>
                <a:cs typeface="Calibri"/>
                <a:sym typeface="Calibri"/>
              </a:rPr>
              <a:t>atp5</a:t>
            </a:r>
            <a:r>
              <a:rPr lang="en-US" sz="1200" dirty="0">
                <a:solidFill>
                  <a:schemeClr val="dk1"/>
                </a:solidFill>
                <a:latin typeface="Calibri"/>
                <a:ea typeface="Calibri"/>
                <a:cs typeface="Calibri"/>
                <a:sym typeface="Calibri"/>
              </a:rPr>
              <a:t>Δ/</a:t>
            </a:r>
            <a:r>
              <a:rPr lang="en-US" sz="1200" i="1" dirty="0">
                <a:solidFill>
                  <a:schemeClr val="dk1"/>
                </a:solidFill>
                <a:latin typeface="Calibri"/>
                <a:ea typeface="Calibri"/>
                <a:cs typeface="Calibri"/>
                <a:sym typeface="Calibri"/>
              </a:rPr>
              <a:t>ATP5 </a:t>
            </a:r>
            <a:r>
              <a:rPr lang="en-US" sz="1200" dirty="0">
                <a:solidFill>
                  <a:schemeClr val="dk1"/>
                </a:solidFill>
                <a:latin typeface="Calibri"/>
                <a:ea typeface="Calibri"/>
                <a:cs typeface="Calibri"/>
                <a:sym typeface="Calibri"/>
              </a:rPr>
              <a:t>strain which grows well on a respiratory medium, </a:t>
            </a:r>
            <a:r>
              <a:rPr lang="en-US" sz="1200" i="1" dirty="0">
                <a:solidFill>
                  <a:schemeClr val="dk1"/>
                </a:solidFill>
                <a:latin typeface="Calibri"/>
                <a:ea typeface="Calibri"/>
                <a:cs typeface="Calibri"/>
                <a:sym typeface="Calibri"/>
              </a:rPr>
              <a:t>ATP5 </a:t>
            </a:r>
            <a:r>
              <a:rPr lang="en-US" sz="1200" dirty="0">
                <a:solidFill>
                  <a:schemeClr val="dk1"/>
                </a:solidFill>
                <a:latin typeface="Calibri"/>
                <a:ea typeface="Calibri"/>
                <a:cs typeface="Calibri"/>
                <a:sym typeface="Calibri"/>
              </a:rPr>
              <a:t>deletion in a haploid strain results in a respiratory growth defect, indicative of a defect in oxidative phosphorylation. b) Yeast </a:t>
            </a:r>
            <a:r>
              <a:rPr lang="en-US" sz="1200" i="1" dirty="0">
                <a:solidFill>
                  <a:schemeClr val="dk1"/>
                </a:solidFill>
                <a:latin typeface="Calibri"/>
                <a:ea typeface="Calibri"/>
                <a:cs typeface="Calibri"/>
                <a:sym typeface="Calibri"/>
              </a:rPr>
              <a:t>ATP5</a:t>
            </a:r>
            <a:r>
              <a:rPr lang="en-US" sz="1200" dirty="0">
                <a:solidFill>
                  <a:schemeClr val="dk1"/>
                </a:solidFill>
                <a:latin typeface="Calibri"/>
                <a:ea typeface="Calibri"/>
                <a:cs typeface="Calibri"/>
                <a:sym typeface="Calibri"/>
              </a:rPr>
              <a:t> gene (y</a:t>
            </a:r>
            <a:r>
              <a:rPr lang="en-US" sz="1200" i="1" dirty="0">
                <a:solidFill>
                  <a:schemeClr val="dk1"/>
                </a:solidFill>
                <a:latin typeface="Calibri"/>
                <a:ea typeface="Calibri"/>
                <a:cs typeface="Calibri"/>
                <a:sym typeface="Calibri"/>
              </a:rPr>
              <a:t>ATP5),</a:t>
            </a:r>
            <a:r>
              <a:rPr lang="en-US" sz="1200" dirty="0">
                <a:solidFill>
                  <a:schemeClr val="dk1"/>
                </a:solidFill>
                <a:latin typeface="Calibri"/>
                <a:ea typeface="Calibri"/>
                <a:cs typeface="Calibri"/>
                <a:sym typeface="Calibri"/>
              </a:rPr>
              <a:t> human WT (</a:t>
            </a:r>
            <a:r>
              <a:rPr lang="en-US" sz="1200" i="1" dirty="0">
                <a:solidFill>
                  <a:schemeClr val="dk1"/>
                </a:solidFill>
                <a:latin typeface="Calibri"/>
                <a:ea typeface="Calibri"/>
                <a:cs typeface="Calibri"/>
                <a:sym typeface="Calibri"/>
              </a:rPr>
              <a:t>ATP5PO</a:t>
            </a:r>
            <a:r>
              <a:rPr lang="en-US" sz="1200" dirty="0">
                <a:solidFill>
                  <a:schemeClr val="dk1"/>
                </a:solidFill>
                <a:latin typeface="Calibri"/>
                <a:ea typeface="Calibri"/>
                <a:cs typeface="Calibri"/>
                <a:sym typeface="Calibri"/>
              </a:rPr>
              <a:t>-WT) and mutant </a:t>
            </a:r>
            <a:r>
              <a:rPr lang="en-US" sz="1200" i="1" dirty="0">
                <a:solidFill>
                  <a:schemeClr val="dk1"/>
                </a:solidFill>
                <a:latin typeface="Calibri"/>
                <a:ea typeface="Calibri"/>
                <a:cs typeface="Calibri"/>
                <a:sym typeface="Calibri"/>
              </a:rPr>
              <a:t>ATP5PO</a:t>
            </a:r>
            <a:r>
              <a:rPr lang="en-US" sz="1200" dirty="0">
                <a:solidFill>
                  <a:schemeClr val="dk1"/>
                </a:solidFill>
                <a:latin typeface="Calibri"/>
                <a:ea typeface="Calibri"/>
                <a:cs typeface="Calibri"/>
                <a:sym typeface="Calibri"/>
              </a:rPr>
              <a:t> cDNA (</a:t>
            </a:r>
            <a:r>
              <a:rPr lang="en-US" sz="1200" i="1" dirty="0">
                <a:solidFill>
                  <a:schemeClr val="dk1"/>
                </a:solidFill>
                <a:latin typeface="Calibri"/>
                <a:ea typeface="Calibri"/>
                <a:cs typeface="Calibri"/>
                <a:sym typeface="Calibri"/>
              </a:rPr>
              <a:t>ATP5PO</a:t>
            </a:r>
            <a:r>
              <a:rPr lang="en-US" sz="1200" dirty="0">
                <a:solidFill>
                  <a:schemeClr val="dk1"/>
                </a:solidFill>
                <a:latin typeface="Calibri"/>
                <a:ea typeface="Calibri"/>
                <a:cs typeface="Calibri"/>
                <a:sym typeface="Calibri"/>
              </a:rPr>
              <a:t>-∆ex2) were cloned into pRS426 vector (</a:t>
            </a:r>
            <a:r>
              <a:rPr lang="en-US" sz="1200" i="1" dirty="0">
                <a:solidFill>
                  <a:schemeClr val="dk1"/>
                </a:solidFill>
                <a:latin typeface="Calibri"/>
                <a:ea typeface="Calibri"/>
                <a:cs typeface="Calibri"/>
                <a:sym typeface="Calibri"/>
              </a:rPr>
              <a:t>URA3</a:t>
            </a:r>
            <a:r>
              <a:rPr lang="en-US" sz="1200" dirty="0">
                <a:solidFill>
                  <a:schemeClr val="dk1"/>
                </a:solidFill>
                <a:latin typeface="Calibri"/>
                <a:ea typeface="Calibri"/>
                <a:cs typeface="Calibri"/>
                <a:sym typeface="Calibri"/>
              </a:rPr>
              <a:t> selection marker), under the control of the strong constitutive </a:t>
            </a:r>
            <a:r>
              <a:rPr lang="en-US" sz="1200" i="1" dirty="0">
                <a:solidFill>
                  <a:schemeClr val="dk1"/>
                </a:solidFill>
                <a:latin typeface="Calibri"/>
                <a:ea typeface="Calibri"/>
                <a:cs typeface="Calibri"/>
                <a:sym typeface="Calibri"/>
              </a:rPr>
              <a:t>GDP </a:t>
            </a:r>
            <a:r>
              <a:rPr lang="en-US" sz="1200" dirty="0">
                <a:solidFill>
                  <a:schemeClr val="dk1"/>
                </a:solidFill>
                <a:latin typeface="Calibri"/>
                <a:ea typeface="Calibri"/>
                <a:cs typeface="Calibri"/>
                <a:sym typeface="Calibri"/>
              </a:rPr>
              <a:t>promoter. </a:t>
            </a:r>
            <a:r>
              <a:rPr lang="en-US" sz="1200" i="1" dirty="0">
                <a:solidFill>
                  <a:schemeClr val="dk1"/>
                </a:solidFill>
                <a:latin typeface="Calibri"/>
                <a:ea typeface="Calibri"/>
                <a:cs typeface="Calibri"/>
                <a:sym typeface="Calibri"/>
              </a:rPr>
              <a:t>atp5</a:t>
            </a:r>
            <a:r>
              <a:rPr lang="en-US" sz="1200" dirty="0">
                <a:solidFill>
                  <a:schemeClr val="dk1"/>
                </a:solidFill>
                <a:latin typeface="Calibri"/>
                <a:ea typeface="Calibri"/>
                <a:cs typeface="Calibri"/>
                <a:sym typeface="Calibri"/>
              </a:rPr>
              <a:t>Δ yeast cells were transformed with each of the plasmid and </a:t>
            </a:r>
            <a:r>
              <a:rPr lang="en-US" sz="1200" dirty="0" err="1">
                <a:solidFill>
                  <a:schemeClr val="dk1"/>
                </a:solidFill>
                <a:latin typeface="Calibri"/>
                <a:ea typeface="Calibri"/>
                <a:cs typeface="Calibri"/>
                <a:sym typeface="Calibri"/>
              </a:rPr>
              <a:t>transformants</a:t>
            </a:r>
            <a:r>
              <a:rPr lang="en-US" sz="1200" dirty="0">
                <a:solidFill>
                  <a:schemeClr val="dk1"/>
                </a:solidFill>
                <a:latin typeface="Calibri"/>
                <a:ea typeface="Calibri"/>
                <a:cs typeface="Calibri"/>
                <a:sym typeface="Calibri"/>
              </a:rPr>
              <a:t> were selected on medium containing glucose and lacking uracil. To assess the rescue potential of each gene, serial dilutions of cells were then spotted on a respiratory medium (YP + 2% ethanol) and on a fermentable medium (YP + 2% glucose) to compare their growth. None of the construct was able to rescue the respiratory growth defect of </a:t>
            </a:r>
            <a:r>
              <a:rPr lang="en-US" sz="1200" i="1" dirty="0">
                <a:solidFill>
                  <a:schemeClr val="dk1"/>
                </a:solidFill>
                <a:latin typeface="Calibri"/>
                <a:ea typeface="Calibri"/>
                <a:cs typeface="Calibri"/>
                <a:sym typeface="Calibri"/>
              </a:rPr>
              <a:t>atp5</a:t>
            </a:r>
            <a:r>
              <a:rPr lang="en-US" sz="1200" dirty="0">
                <a:solidFill>
                  <a:schemeClr val="dk1"/>
                </a:solidFill>
                <a:latin typeface="Calibri"/>
                <a:ea typeface="Calibri"/>
                <a:cs typeface="Calibri"/>
                <a:sym typeface="Calibri"/>
              </a:rPr>
              <a:t>Δ </a:t>
            </a:r>
            <a:r>
              <a:rPr lang="en-US" sz="1200" dirty="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cells</a:t>
            </a:r>
            <a:r>
              <a:rPr lang="en-US" sz="1200" dirty="0">
                <a:solidFill>
                  <a:schemeClr val="dk1"/>
                </a:solidFill>
                <a:latin typeface="Calibri"/>
                <a:ea typeface="Calibri"/>
                <a:cs typeface="Calibri"/>
                <a:sym typeface="Calibri"/>
              </a:rPr>
              <a:t> </a:t>
            </a:r>
            <a:r>
              <a:rPr lang="en-US" sz="1200" dirty="0">
                <a:solidFill>
                  <a:srgbClr val="FF0000"/>
                </a:solidFill>
                <a:latin typeface="Calibri"/>
                <a:ea typeface="Calibri"/>
                <a:cs typeface="Calibri"/>
                <a:sym typeface="Calibri"/>
              </a:rPr>
              <a:t>which had lost their </a:t>
            </a:r>
            <a:r>
              <a:rPr lang="en-US" sz="1200" dirty="0" err="1">
                <a:solidFill>
                  <a:srgbClr val="FF0000"/>
                </a:solidFill>
                <a:latin typeface="Calibri"/>
                <a:ea typeface="Calibri"/>
                <a:cs typeface="Calibri"/>
                <a:sym typeface="Calibri"/>
              </a:rPr>
              <a:t>mtDNA</a:t>
            </a:r>
            <a:r>
              <a:rPr lang="en-US" sz="1200" dirty="0">
                <a:solidFill>
                  <a:schemeClr val="dk1"/>
                </a:solidFill>
                <a:latin typeface="Calibri"/>
                <a:ea typeface="Calibri"/>
                <a:cs typeface="Calibri"/>
                <a:sym typeface="Calibri"/>
              </a:rPr>
              <a:t>.</a:t>
            </a:r>
            <a:endParaRPr dirty="0"/>
          </a:p>
          <a:p>
            <a:pPr marL="0" lvl="0" indent="0" algn="l" rtl="0">
              <a:spcBef>
                <a:spcPts val="0"/>
              </a:spcBef>
              <a:spcAft>
                <a:spcPts val="0"/>
              </a:spcAft>
              <a:buNone/>
            </a:pPr>
            <a:endParaRPr sz="1200" dirty="0">
              <a:solidFill>
                <a:schemeClr val="dk1"/>
              </a:solidFill>
              <a:latin typeface="Calibri"/>
              <a:ea typeface="Calibri"/>
              <a:cs typeface="Calibri"/>
              <a:sym typeface="Calibri"/>
            </a:endParaRPr>
          </a:p>
        </p:txBody>
      </p:sp>
      <p:sp>
        <p:nvSpPr>
          <p:cNvPr id="351" name="Google Shape;351;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0"/>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0"/>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9"/>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20"/>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0"/>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12"/>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2"/>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3"/>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3"/>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14"/>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1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7"/>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17"/>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8"/>
          <p:cNvSpPr>
            <a:spLocks noGrp="1"/>
          </p:cNvSpPr>
          <p:nvPr>
            <p:ph type="pic" idx="2"/>
          </p:nvPr>
        </p:nvSpPr>
        <p:spPr>
          <a:xfrm>
            <a:off x="5183188" y="987425"/>
            <a:ext cx="6172200" cy="4873625"/>
          </a:xfrm>
          <a:prstGeom prst="rect">
            <a:avLst/>
          </a:prstGeom>
          <a:noFill/>
          <a:ln>
            <a:noFill/>
          </a:ln>
        </p:spPr>
      </p:sp>
      <p:sp>
        <p:nvSpPr>
          <p:cNvPr id="68" name="Google Shape;68;p18"/>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tiff"/><Relationship Id="rId13" Type="http://schemas.openxmlformats.org/officeDocument/2006/relationships/image" Target="../media/image11.jpeg"/><Relationship Id="rId3" Type="http://schemas.openxmlformats.org/officeDocument/2006/relationships/image" Target="../media/image1.tiff"/><Relationship Id="rId7" Type="http://schemas.openxmlformats.org/officeDocument/2006/relationships/image" Target="../media/image5.tiff"/><Relationship Id="rId12" Type="http://schemas.openxmlformats.org/officeDocument/2006/relationships/image" Target="../media/image10.tif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tiff"/><Relationship Id="rId11" Type="http://schemas.openxmlformats.org/officeDocument/2006/relationships/image" Target="../media/image9.tiff"/><Relationship Id="rId5" Type="http://schemas.openxmlformats.org/officeDocument/2006/relationships/image" Target="../media/image3.tiff"/><Relationship Id="rId15" Type="http://schemas.openxmlformats.org/officeDocument/2006/relationships/image" Target="../media/image13.jpeg"/><Relationship Id="rId10" Type="http://schemas.openxmlformats.org/officeDocument/2006/relationships/image" Target="../media/image8.tiff"/><Relationship Id="rId4" Type="http://schemas.openxmlformats.org/officeDocument/2006/relationships/image" Target="../media/image2.tiff"/><Relationship Id="rId9" Type="http://schemas.openxmlformats.org/officeDocument/2006/relationships/image" Target="../media/image7.tiff"/><Relationship Id="rId1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g"/></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1.tiff"/><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35.jpg"/><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10062" y="1077077"/>
            <a:ext cx="484428" cy="369332"/>
          </a:xfrm>
          <a:prstGeom prst="rect">
            <a:avLst/>
          </a:prstGeom>
          <a:noFill/>
        </p:spPr>
        <p:txBody>
          <a:bodyPr wrap="none" rtlCol="0">
            <a:spAutoFit/>
          </a:bodyPr>
          <a:lstStyle/>
          <a:p>
            <a:r>
              <a:rPr lang="en-US" b="1" dirty="0"/>
              <a:t>II.4</a:t>
            </a:r>
          </a:p>
        </p:txBody>
      </p:sp>
      <p:sp>
        <p:nvSpPr>
          <p:cNvPr id="21" name="TextBox 20"/>
          <p:cNvSpPr txBox="1"/>
          <p:nvPr/>
        </p:nvSpPr>
        <p:spPr>
          <a:xfrm>
            <a:off x="0" y="3020148"/>
            <a:ext cx="484428" cy="369332"/>
          </a:xfrm>
          <a:prstGeom prst="rect">
            <a:avLst/>
          </a:prstGeom>
          <a:noFill/>
        </p:spPr>
        <p:txBody>
          <a:bodyPr wrap="none" rtlCol="0">
            <a:spAutoFit/>
          </a:bodyPr>
          <a:lstStyle/>
          <a:p>
            <a:r>
              <a:rPr lang="en-US" b="1" dirty="0"/>
              <a:t>II.1</a:t>
            </a:r>
          </a:p>
        </p:txBody>
      </p:sp>
      <p:grpSp>
        <p:nvGrpSpPr>
          <p:cNvPr id="2" name="Group 1"/>
          <p:cNvGrpSpPr/>
          <p:nvPr/>
        </p:nvGrpSpPr>
        <p:grpSpPr>
          <a:xfrm>
            <a:off x="587798" y="532009"/>
            <a:ext cx="1828800" cy="1828800"/>
            <a:chOff x="587798" y="773309"/>
            <a:chExt cx="1828800" cy="1828800"/>
          </a:xfrm>
        </p:grpSpPr>
        <p:pic>
          <p:nvPicPr>
            <p:cNvPr id="5" name="Picture 4" descr="C:\Users\lignell\Downloads\DS_04182019_Ser15_img29 (1).t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7798" y="773309"/>
              <a:ext cx="1828800" cy="1828800"/>
            </a:xfrm>
            <a:prstGeom prst="rect">
              <a:avLst/>
            </a:prstGeom>
            <a:noFill/>
            <a:ln>
              <a:noFill/>
            </a:ln>
          </p:spPr>
        </p:pic>
        <p:sp>
          <p:nvSpPr>
            <p:cNvPr id="4" name="TextBox 3"/>
            <p:cNvSpPr txBox="1"/>
            <p:nvPr/>
          </p:nvSpPr>
          <p:spPr>
            <a:xfrm>
              <a:off x="593254" y="778149"/>
              <a:ext cx="245580" cy="246221"/>
            </a:xfrm>
            <a:prstGeom prst="rect">
              <a:avLst/>
            </a:prstGeom>
            <a:noFill/>
          </p:spPr>
          <p:txBody>
            <a:bodyPr wrap="none" rtlCol="0">
              <a:spAutoFit/>
            </a:bodyPr>
            <a:lstStyle/>
            <a:p>
              <a:r>
                <a:rPr lang="en-US" sz="1000" dirty="0">
                  <a:solidFill>
                    <a:schemeClr val="bg1"/>
                  </a:solidFill>
                </a:rPr>
                <a:t>a</a:t>
              </a:r>
            </a:p>
          </p:txBody>
        </p:sp>
      </p:grpSp>
      <p:grpSp>
        <p:nvGrpSpPr>
          <p:cNvPr id="7" name="Group 6"/>
          <p:cNvGrpSpPr/>
          <p:nvPr/>
        </p:nvGrpSpPr>
        <p:grpSpPr>
          <a:xfrm>
            <a:off x="4421980" y="532009"/>
            <a:ext cx="1828800" cy="1828800"/>
            <a:chOff x="4421980" y="773309"/>
            <a:chExt cx="1828800" cy="1828800"/>
          </a:xfrm>
        </p:grpSpPr>
        <p:pic>
          <p:nvPicPr>
            <p:cNvPr id="10" name="Picture 9" descr="C:\Users\lignell\Downloads\DS_02142020_Ser11_Img30 (5).t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21980" y="773309"/>
              <a:ext cx="1828800" cy="1828800"/>
            </a:xfrm>
            <a:prstGeom prst="rect">
              <a:avLst/>
            </a:prstGeom>
            <a:noFill/>
            <a:ln>
              <a:noFill/>
            </a:ln>
          </p:spPr>
        </p:pic>
        <p:sp>
          <p:nvSpPr>
            <p:cNvPr id="22" name="TextBox 21"/>
            <p:cNvSpPr txBox="1"/>
            <p:nvPr/>
          </p:nvSpPr>
          <p:spPr>
            <a:xfrm>
              <a:off x="4428771" y="781760"/>
              <a:ext cx="239168" cy="246221"/>
            </a:xfrm>
            <a:prstGeom prst="rect">
              <a:avLst/>
            </a:prstGeom>
            <a:noFill/>
          </p:spPr>
          <p:txBody>
            <a:bodyPr wrap="none" rtlCol="0">
              <a:spAutoFit/>
            </a:bodyPr>
            <a:lstStyle/>
            <a:p>
              <a:r>
                <a:rPr lang="en-US" sz="1000" dirty="0">
                  <a:solidFill>
                    <a:schemeClr val="bg1"/>
                  </a:solidFill>
                </a:rPr>
                <a:t>c</a:t>
              </a:r>
            </a:p>
          </p:txBody>
        </p:sp>
      </p:grpSp>
      <p:grpSp>
        <p:nvGrpSpPr>
          <p:cNvPr id="9" name="Group 8"/>
          <p:cNvGrpSpPr/>
          <p:nvPr/>
        </p:nvGrpSpPr>
        <p:grpSpPr>
          <a:xfrm>
            <a:off x="6350145" y="532009"/>
            <a:ext cx="1828800" cy="1828800"/>
            <a:chOff x="6350145" y="773309"/>
            <a:chExt cx="1828800" cy="1828800"/>
          </a:xfrm>
        </p:grpSpPr>
        <p:pic>
          <p:nvPicPr>
            <p:cNvPr id="13" name="Picture 12" descr="C:\Users\lignell\Downloads\DS_02142020_Ser9_Img22.tif"/>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50145" y="773309"/>
              <a:ext cx="1828800" cy="1828800"/>
            </a:xfrm>
            <a:prstGeom prst="rect">
              <a:avLst/>
            </a:prstGeom>
            <a:noFill/>
            <a:ln>
              <a:noFill/>
            </a:ln>
          </p:spPr>
        </p:pic>
        <p:sp>
          <p:nvSpPr>
            <p:cNvPr id="23" name="TextBox 22"/>
            <p:cNvSpPr txBox="1"/>
            <p:nvPr/>
          </p:nvSpPr>
          <p:spPr>
            <a:xfrm>
              <a:off x="6353706" y="781760"/>
              <a:ext cx="251992" cy="246221"/>
            </a:xfrm>
            <a:prstGeom prst="rect">
              <a:avLst/>
            </a:prstGeom>
            <a:noFill/>
          </p:spPr>
          <p:txBody>
            <a:bodyPr wrap="none" rtlCol="0">
              <a:spAutoFit/>
            </a:bodyPr>
            <a:lstStyle/>
            <a:p>
              <a:r>
                <a:rPr lang="en-US" sz="1000" dirty="0">
                  <a:solidFill>
                    <a:schemeClr val="bg1"/>
                  </a:solidFill>
                </a:rPr>
                <a:t>d</a:t>
              </a:r>
            </a:p>
          </p:txBody>
        </p:sp>
      </p:grpSp>
      <p:grpSp>
        <p:nvGrpSpPr>
          <p:cNvPr id="3" name="Group 2"/>
          <p:cNvGrpSpPr/>
          <p:nvPr/>
        </p:nvGrpSpPr>
        <p:grpSpPr>
          <a:xfrm>
            <a:off x="2509361" y="540460"/>
            <a:ext cx="1828800" cy="1828800"/>
            <a:chOff x="2512202" y="781760"/>
            <a:chExt cx="1828800" cy="1828800"/>
          </a:xfrm>
        </p:grpSpPr>
        <p:pic>
          <p:nvPicPr>
            <p:cNvPr id="6" name="Picture 5" descr="C:\Users\lignell\Downloads\DS_04182019_Ser3_img16 (1).tif"/>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12202" y="781760"/>
              <a:ext cx="1828800" cy="1828800"/>
            </a:xfrm>
            <a:prstGeom prst="rect">
              <a:avLst/>
            </a:prstGeom>
            <a:noFill/>
            <a:ln>
              <a:noFill/>
            </a:ln>
          </p:spPr>
        </p:pic>
        <p:sp>
          <p:nvSpPr>
            <p:cNvPr id="24" name="TextBox 23"/>
            <p:cNvSpPr txBox="1"/>
            <p:nvPr/>
          </p:nvSpPr>
          <p:spPr>
            <a:xfrm>
              <a:off x="2526117" y="790211"/>
              <a:ext cx="251992" cy="246221"/>
            </a:xfrm>
            <a:prstGeom prst="rect">
              <a:avLst/>
            </a:prstGeom>
            <a:noFill/>
          </p:spPr>
          <p:txBody>
            <a:bodyPr wrap="none" rtlCol="0">
              <a:spAutoFit/>
            </a:bodyPr>
            <a:lstStyle/>
            <a:p>
              <a:r>
                <a:rPr lang="en-US" sz="1000" dirty="0">
                  <a:solidFill>
                    <a:schemeClr val="bg1"/>
                  </a:solidFill>
                </a:rPr>
                <a:t>b</a:t>
              </a:r>
            </a:p>
          </p:txBody>
        </p:sp>
      </p:grpSp>
      <p:grpSp>
        <p:nvGrpSpPr>
          <p:cNvPr id="12" name="Group 11"/>
          <p:cNvGrpSpPr/>
          <p:nvPr/>
        </p:nvGrpSpPr>
        <p:grpSpPr>
          <a:xfrm>
            <a:off x="10203580" y="532009"/>
            <a:ext cx="1828800" cy="1828800"/>
            <a:chOff x="10203580" y="773309"/>
            <a:chExt cx="1828800" cy="1828800"/>
          </a:xfrm>
        </p:grpSpPr>
        <p:pic>
          <p:nvPicPr>
            <p:cNvPr id="15" name="Picture 14" descr="C:\Users\lignell\Downloads\DS_02142020_Ser4_Img17 (1).tif"/>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203580" y="773309"/>
              <a:ext cx="1828800" cy="1828800"/>
            </a:xfrm>
            <a:prstGeom prst="rect">
              <a:avLst/>
            </a:prstGeom>
            <a:noFill/>
            <a:ln>
              <a:noFill/>
            </a:ln>
          </p:spPr>
        </p:pic>
        <p:sp>
          <p:nvSpPr>
            <p:cNvPr id="25" name="TextBox 24"/>
            <p:cNvSpPr txBox="1"/>
            <p:nvPr/>
          </p:nvSpPr>
          <p:spPr>
            <a:xfrm>
              <a:off x="10221056" y="793191"/>
              <a:ext cx="223138" cy="246221"/>
            </a:xfrm>
            <a:prstGeom prst="rect">
              <a:avLst/>
            </a:prstGeom>
            <a:noFill/>
          </p:spPr>
          <p:txBody>
            <a:bodyPr wrap="none" rtlCol="0">
              <a:spAutoFit/>
            </a:bodyPr>
            <a:lstStyle/>
            <a:p>
              <a:r>
                <a:rPr lang="en-US" sz="1000" dirty="0">
                  <a:solidFill>
                    <a:schemeClr val="bg1"/>
                  </a:solidFill>
                </a:rPr>
                <a:t>f</a:t>
              </a:r>
            </a:p>
          </p:txBody>
        </p:sp>
      </p:grpSp>
      <p:grpSp>
        <p:nvGrpSpPr>
          <p:cNvPr id="36" name="Group 35"/>
          <p:cNvGrpSpPr/>
          <p:nvPr/>
        </p:nvGrpSpPr>
        <p:grpSpPr>
          <a:xfrm>
            <a:off x="6325206" y="2475080"/>
            <a:ext cx="1828800" cy="1828800"/>
            <a:chOff x="6325206" y="2716380"/>
            <a:chExt cx="1828800" cy="1828800"/>
          </a:xfrm>
        </p:grpSpPr>
        <p:pic>
          <p:nvPicPr>
            <p:cNvPr id="20" name="Picture 19" descr="C:\Users\lignell\Downloads\FS_09272005_Ser8_Img7_Cropped (2).tif"/>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25206" y="2716380"/>
              <a:ext cx="1828800" cy="1828800"/>
            </a:xfrm>
            <a:prstGeom prst="rect">
              <a:avLst/>
            </a:prstGeom>
            <a:noFill/>
            <a:ln>
              <a:noFill/>
            </a:ln>
          </p:spPr>
        </p:pic>
        <p:sp>
          <p:nvSpPr>
            <p:cNvPr id="26" name="TextBox 25"/>
            <p:cNvSpPr txBox="1"/>
            <p:nvPr/>
          </p:nvSpPr>
          <p:spPr>
            <a:xfrm>
              <a:off x="6344667" y="2723646"/>
              <a:ext cx="215123" cy="246221"/>
            </a:xfrm>
            <a:prstGeom prst="rect">
              <a:avLst/>
            </a:prstGeom>
            <a:noFill/>
          </p:spPr>
          <p:txBody>
            <a:bodyPr wrap="none" rtlCol="0">
              <a:spAutoFit/>
            </a:bodyPr>
            <a:lstStyle/>
            <a:p>
              <a:r>
                <a:rPr lang="en-US" sz="1000" dirty="0">
                  <a:solidFill>
                    <a:schemeClr val="bg1"/>
                  </a:solidFill>
                </a:rPr>
                <a:t>j</a:t>
              </a:r>
            </a:p>
          </p:txBody>
        </p:sp>
      </p:grpSp>
      <p:grpSp>
        <p:nvGrpSpPr>
          <p:cNvPr id="16" name="Group 15"/>
          <p:cNvGrpSpPr/>
          <p:nvPr/>
        </p:nvGrpSpPr>
        <p:grpSpPr>
          <a:xfrm>
            <a:off x="2496064" y="2482346"/>
            <a:ext cx="1818879" cy="1828800"/>
            <a:chOff x="587799" y="2716380"/>
            <a:chExt cx="1818879" cy="1828800"/>
          </a:xfrm>
        </p:grpSpPr>
        <p:pic>
          <p:nvPicPr>
            <p:cNvPr id="19" name="Picture 18" descr="C:\Users\lignell\Downloads\FS_09272005_Ser5_Img14_Cropped (2).tif"/>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7799" y="2716380"/>
              <a:ext cx="1818879" cy="1828800"/>
            </a:xfrm>
            <a:prstGeom prst="rect">
              <a:avLst/>
            </a:prstGeom>
            <a:noFill/>
            <a:ln>
              <a:noFill/>
            </a:ln>
          </p:spPr>
        </p:pic>
        <p:sp>
          <p:nvSpPr>
            <p:cNvPr id="27" name="TextBox 26"/>
            <p:cNvSpPr txBox="1"/>
            <p:nvPr/>
          </p:nvSpPr>
          <p:spPr>
            <a:xfrm>
              <a:off x="593254" y="2716380"/>
              <a:ext cx="251992" cy="246221"/>
            </a:xfrm>
            <a:prstGeom prst="rect">
              <a:avLst/>
            </a:prstGeom>
            <a:noFill/>
          </p:spPr>
          <p:txBody>
            <a:bodyPr wrap="none" rtlCol="0">
              <a:spAutoFit/>
            </a:bodyPr>
            <a:lstStyle/>
            <a:p>
              <a:r>
                <a:rPr lang="en-US" sz="1000" dirty="0">
                  <a:solidFill>
                    <a:schemeClr val="bg1"/>
                  </a:solidFill>
                </a:rPr>
                <a:t>h</a:t>
              </a:r>
            </a:p>
          </p:txBody>
        </p:sp>
      </p:grpSp>
      <p:grpSp>
        <p:nvGrpSpPr>
          <p:cNvPr id="11" name="Group 10"/>
          <p:cNvGrpSpPr/>
          <p:nvPr/>
        </p:nvGrpSpPr>
        <p:grpSpPr>
          <a:xfrm>
            <a:off x="8275415" y="540460"/>
            <a:ext cx="1828800" cy="1828800"/>
            <a:chOff x="8275415" y="781760"/>
            <a:chExt cx="1828800" cy="1828800"/>
          </a:xfrm>
        </p:grpSpPr>
        <p:pic>
          <p:nvPicPr>
            <p:cNvPr id="17" name="Picture 16" descr="C:\Users\lignell\Downloads\DS_02142020_Ser4_Img13.tif"/>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275415" y="781760"/>
              <a:ext cx="1828800" cy="1828800"/>
            </a:xfrm>
            <a:prstGeom prst="rect">
              <a:avLst/>
            </a:prstGeom>
            <a:noFill/>
            <a:ln>
              <a:noFill/>
            </a:ln>
          </p:spPr>
        </p:pic>
        <p:sp>
          <p:nvSpPr>
            <p:cNvPr id="28" name="TextBox 27"/>
            <p:cNvSpPr txBox="1"/>
            <p:nvPr/>
          </p:nvSpPr>
          <p:spPr>
            <a:xfrm>
              <a:off x="8275415" y="796447"/>
              <a:ext cx="248786" cy="246221"/>
            </a:xfrm>
            <a:prstGeom prst="rect">
              <a:avLst/>
            </a:prstGeom>
            <a:noFill/>
          </p:spPr>
          <p:txBody>
            <a:bodyPr wrap="none" rtlCol="0">
              <a:spAutoFit/>
            </a:bodyPr>
            <a:lstStyle/>
            <a:p>
              <a:r>
                <a:rPr lang="en-US" sz="1000" dirty="0">
                  <a:solidFill>
                    <a:schemeClr val="bg1"/>
                  </a:solidFill>
                </a:rPr>
                <a:t>e</a:t>
              </a:r>
            </a:p>
          </p:txBody>
        </p:sp>
      </p:grpSp>
      <p:grpSp>
        <p:nvGrpSpPr>
          <p:cNvPr id="34" name="Group 33"/>
          <p:cNvGrpSpPr/>
          <p:nvPr/>
        </p:nvGrpSpPr>
        <p:grpSpPr>
          <a:xfrm>
            <a:off x="593156" y="2482346"/>
            <a:ext cx="1818084" cy="1828800"/>
            <a:chOff x="2498093" y="2716014"/>
            <a:chExt cx="1818084" cy="1828800"/>
          </a:xfrm>
        </p:grpSpPr>
        <p:pic>
          <p:nvPicPr>
            <p:cNvPr id="30" name="Picture 29" descr="C:\Users\lignell\Downloads\FS_09272005_Ser5_Img16_Cropped (2).tif"/>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498093" y="2716014"/>
              <a:ext cx="1818084" cy="1828800"/>
            </a:xfrm>
            <a:prstGeom prst="rect">
              <a:avLst/>
            </a:prstGeom>
            <a:noFill/>
            <a:ln>
              <a:noFill/>
            </a:ln>
          </p:spPr>
        </p:pic>
        <p:sp>
          <p:nvSpPr>
            <p:cNvPr id="32" name="TextBox 31"/>
            <p:cNvSpPr txBox="1"/>
            <p:nvPr/>
          </p:nvSpPr>
          <p:spPr>
            <a:xfrm>
              <a:off x="2506963" y="2734730"/>
              <a:ext cx="245580" cy="246221"/>
            </a:xfrm>
            <a:prstGeom prst="rect">
              <a:avLst/>
            </a:prstGeom>
            <a:noFill/>
          </p:spPr>
          <p:txBody>
            <a:bodyPr wrap="none" rtlCol="0">
              <a:spAutoFit/>
            </a:bodyPr>
            <a:lstStyle/>
            <a:p>
              <a:r>
                <a:rPr lang="en-US" sz="1000" dirty="0">
                  <a:solidFill>
                    <a:schemeClr val="bg1"/>
                  </a:solidFill>
                </a:rPr>
                <a:t>g</a:t>
              </a:r>
            </a:p>
          </p:txBody>
        </p:sp>
      </p:grpSp>
      <p:grpSp>
        <p:nvGrpSpPr>
          <p:cNvPr id="35" name="Group 34"/>
          <p:cNvGrpSpPr/>
          <p:nvPr/>
        </p:nvGrpSpPr>
        <p:grpSpPr>
          <a:xfrm>
            <a:off x="4393950" y="2474714"/>
            <a:ext cx="1852249" cy="1828800"/>
            <a:chOff x="4393950" y="2716014"/>
            <a:chExt cx="1852249" cy="1828800"/>
          </a:xfrm>
        </p:grpSpPr>
        <p:pic>
          <p:nvPicPr>
            <p:cNvPr id="31" name="Picture 30" descr="C:\Users\lignell\Downloads\FS_09272005_Ser11_Img13_Cropped (6).tif"/>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395519" y="2716014"/>
              <a:ext cx="1850680" cy="1828800"/>
            </a:xfrm>
            <a:prstGeom prst="rect">
              <a:avLst/>
            </a:prstGeom>
            <a:noFill/>
            <a:ln>
              <a:noFill/>
            </a:ln>
          </p:spPr>
        </p:pic>
        <p:sp>
          <p:nvSpPr>
            <p:cNvPr id="33" name="TextBox 32"/>
            <p:cNvSpPr txBox="1"/>
            <p:nvPr/>
          </p:nvSpPr>
          <p:spPr>
            <a:xfrm>
              <a:off x="4393950" y="2718104"/>
              <a:ext cx="213520" cy="246221"/>
            </a:xfrm>
            <a:prstGeom prst="rect">
              <a:avLst/>
            </a:prstGeom>
            <a:noFill/>
          </p:spPr>
          <p:txBody>
            <a:bodyPr wrap="none" rtlCol="0">
              <a:spAutoFit/>
            </a:bodyPr>
            <a:lstStyle/>
            <a:p>
              <a:r>
                <a:rPr lang="en-US" sz="1000" dirty="0">
                  <a:solidFill>
                    <a:schemeClr val="bg1"/>
                  </a:solidFill>
                </a:rPr>
                <a:t>i</a:t>
              </a:r>
            </a:p>
          </p:txBody>
        </p:sp>
      </p:grpSp>
      <p:sp>
        <p:nvSpPr>
          <p:cNvPr id="37" name="Google Shape;124;p1"/>
          <p:cNvSpPr txBox="1"/>
          <p:nvPr/>
        </p:nvSpPr>
        <p:spPr>
          <a:xfrm>
            <a:off x="303811" y="-4659"/>
            <a:ext cx="104246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Calibri"/>
                <a:ea typeface="Calibri"/>
                <a:cs typeface="Calibri"/>
                <a:sym typeface="Calibri"/>
              </a:rPr>
              <a:t>Figure S1</a:t>
            </a:r>
            <a:endParaRPr sz="1800" dirty="0">
              <a:solidFill>
                <a:schemeClr val="dk1"/>
              </a:solidFill>
              <a:latin typeface="Calibri"/>
              <a:ea typeface="Calibri"/>
              <a:cs typeface="Calibri"/>
              <a:sym typeface="Calibri"/>
            </a:endParaRPr>
          </a:p>
        </p:txBody>
      </p:sp>
      <p:sp>
        <p:nvSpPr>
          <p:cNvPr id="38" name="TextBox 37"/>
          <p:cNvSpPr txBox="1"/>
          <p:nvPr/>
        </p:nvSpPr>
        <p:spPr>
          <a:xfrm>
            <a:off x="-15240" y="5410288"/>
            <a:ext cx="433132" cy="307777"/>
          </a:xfrm>
          <a:prstGeom prst="rect">
            <a:avLst/>
          </a:prstGeom>
          <a:noFill/>
        </p:spPr>
        <p:txBody>
          <a:bodyPr wrap="none" rtlCol="0">
            <a:spAutoFit/>
          </a:bodyPr>
          <a:lstStyle/>
          <a:p>
            <a:r>
              <a:rPr lang="en-US" b="1" dirty="0" smtClean="0"/>
              <a:t>II.3</a:t>
            </a:r>
            <a:endParaRPr lang="en-US" b="1" dirty="0"/>
          </a:p>
        </p:txBody>
      </p:sp>
      <p:pic>
        <p:nvPicPr>
          <p:cNvPr id="40" name="Image 1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85291" y="4642060"/>
            <a:ext cx="1504193" cy="1912212"/>
          </a:xfrm>
          <a:prstGeom prst="rect">
            <a:avLst/>
          </a:prstGeom>
        </p:spPr>
      </p:pic>
      <p:sp>
        <p:nvSpPr>
          <p:cNvPr id="41" name="ZoneTexte 6"/>
          <p:cNvSpPr txBox="1"/>
          <p:nvPr/>
        </p:nvSpPr>
        <p:spPr>
          <a:xfrm>
            <a:off x="591837" y="4642060"/>
            <a:ext cx="391502" cy="246221"/>
          </a:xfrm>
          <a:prstGeom prst="rect">
            <a:avLst/>
          </a:prstGeom>
          <a:noFill/>
        </p:spPr>
        <p:txBody>
          <a:bodyPr wrap="square" rtlCol="0">
            <a:spAutoFit/>
          </a:bodyPr>
          <a:lstStyle/>
          <a:p>
            <a:r>
              <a:rPr lang="fr-FR" sz="1000" dirty="0" smtClean="0">
                <a:solidFill>
                  <a:schemeClr val="bg1"/>
                </a:solidFill>
              </a:rPr>
              <a:t>k</a:t>
            </a:r>
            <a:endParaRPr lang="fr-FR" sz="1000" dirty="0">
              <a:solidFill>
                <a:schemeClr val="bg1"/>
              </a:solidFill>
            </a:endParaRPr>
          </a:p>
        </p:txBody>
      </p:sp>
      <p:pic>
        <p:nvPicPr>
          <p:cNvPr id="42" name="Image 12"/>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187660" y="4642060"/>
            <a:ext cx="1869583" cy="1912212"/>
          </a:xfrm>
          <a:prstGeom prst="rect">
            <a:avLst/>
          </a:prstGeom>
        </p:spPr>
      </p:pic>
      <p:sp>
        <p:nvSpPr>
          <p:cNvPr id="43" name="ZoneTexte 8"/>
          <p:cNvSpPr txBox="1"/>
          <p:nvPr/>
        </p:nvSpPr>
        <p:spPr>
          <a:xfrm>
            <a:off x="2174960" y="4642060"/>
            <a:ext cx="391502" cy="246221"/>
          </a:xfrm>
          <a:prstGeom prst="rect">
            <a:avLst/>
          </a:prstGeom>
          <a:noFill/>
        </p:spPr>
        <p:txBody>
          <a:bodyPr wrap="square" rtlCol="0">
            <a:spAutoFit/>
          </a:bodyPr>
          <a:lstStyle/>
          <a:p>
            <a:r>
              <a:rPr lang="fr-FR" sz="1000" dirty="0" smtClean="0">
                <a:solidFill>
                  <a:schemeClr val="bg1"/>
                </a:solidFill>
              </a:rPr>
              <a:t>l</a:t>
            </a:r>
            <a:endParaRPr lang="fr-FR" sz="1000" dirty="0">
              <a:solidFill>
                <a:schemeClr val="bg1"/>
              </a:solidFill>
            </a:endParaRPr>
          </a:p>
        </p:txBody>
      </p:sp>
      <p:pic>
        <p:nvPicPr>
          <p:cNvPr id="44" name="Image 13"/>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155419" y="4642060"/>
            <a:ext cx="1613810" cy="1912212"/>
          </a:xfrm>
          <a:prstGeom prst="rect">
            <a:avLst/>
          </a:prstGeom>
        </p:spPr>
      </p:pic>
      <p:sp>
        <p:nvSpPr>
          <p:cNvPr id="45" name="ZoneTexte 9"/>
          <p:cNvSpPr txBox="1"/>
          <p:nvPr/>
        </p:nvSpPr>
        <p:spPr>
          <a:xfrm>
            <a:off x="4142719" y="4642060"/>
            <a:ext cx="391502" cy="246221"/>
          </a:xfrm>
          <a:prstGeom prst="rect">
            <a:avLst/>
          </a:prstGeom>
          <a:noFill/>
        </p:spPr>
        <p:txBody>
          <a:bodyPr wrap="square" rtlCol="0">
            <a:spAutoFit/>
          </a:bodyPr>
          <a:lstStyle/>
          <a:p>
            <a:r>
              <a:rPr lang="fr-FR" sz="1000" dirty="0" smtClean="0">
                <a:solidFill>
                  <a:schemeClr val="bg1"/>
                </a:solidFill>
              </a:rPr>
              <a:t>m</a:t>
            </a:r>
            <a:endParaRPr lang="fr-FR" sz="1000" dirty="0">
              <a:solidFill>
                <a:schemeClr val="bg1"/>
              </a:solidFill>
            </a:endParaRPr>
          </a:p>
        </p:txBody>
      </p:sp>
    </p:spTree>
    <p:extLst>
      <p:ext uri="{BB962C8B-B14F-4D97-AF65-F5344CB8AC3E}">
        <p14:creationId xmlns:p14="http://schemas.microsoft.com/office/powerpoint/2010/main" val="3284198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grpSp>
        <p:nvGrpSpPr>
          <p:cNvPr id="89" name="Google Shape;89;p1"/>
          <p:cNvGrpSpPr/>
          <p:nvPr/>
        </p:nvGrpSpPr>
        <p:grpSpPr>
          <a:xfrm>
            <a:off x="7022977" y="2108370"/>
            <a:ext cx="435113" cy="2563479"/>
            <a:chOff x="831279" y="4095083"/>
            <a:chExt cx="435113" cy="1762322"/>
          </a:xfrm>
        </p:grpSpPr>
        <p:sp>
          <p:nvSpPr>
            <p:cNvPr id="90" name="Google Shape;90;p1"/>
            <p:cNvSpPr/>
            <p:nvPr/>
          </p:nvSpPr>
          <p:spPr>
            <a:xfrm>
              <a:off x="831279" y="4095083"/>
              <a:ext cx="423514" cy="1904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i="0" u="none" strike="noStrike" cap="none">
                  <a:solidFill>
                    <a:schemeClr val="dk1"/>
                  </a:solidFill>
                  <a:latin typeface="Calibri"/>
                  <a:ea typeface="Calibri"/>
                  <a:cs typeface="Calibri"/>
                  <a:sym typeface="Calibri"/>
                </a:rPr>
                <a:t> </a:t>
              </a:r>
              <a:r>
                <a:rPr lang="en-US" sz="1200" b="1" i="0" u="none" strike="noStrike" cap="none">
                  <a:solidFill>
                    <a:schemeClr val="dk1"/>
                  </a:solidFill>
                  <a:latin typeface="Calibri"/>
                  <a:ea typeface="Calibri"/>
                  <a:cs typeface="Calibri"/>
                  <a:sym typeface="Calibri"/>
                </a:rPr>
                <a:t>II.2</a:t>
              </a:r>
              <a:endParaRPr sz="1200">
                <a:solidFill>
                  <a:schemeClr val="dk1"/>
                </a:solidFill>
                <a:latin typeface="Calibri"/>
                <a:ea typeface="Calibri"/>
                <a:cs typeface="Calibri"/>
                <a:sym typeface="Calibri"/>
              </a:endParaRPr>
            </a:p>
          </p:txBody>
        </p:sp>
        <p:sp>
          <p:nvSpPr>
            <p:cNvPr id="91" name="Google Shape;91;p1"/>
            <p:cNvSpPr/>
            <p:nvPr/>
          </p:nvSpPr>
          <p:spPr>
            <a:xfrm>
              <a:off x="871400" y="4452243"/>
              <a:ext cx="388248" cy="1904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dk1"/>
                  </a:solidFill>
                  <a:latin typeface="Calibri"/>
                  <a:ea typeface="Calibri"/>
                  <a:cs typeface="Calibri"/>
                  <a:sym typeface="Calibri"/>
                </a:rPr>
                <a:t>II.3</a:t>
              </a:r>
              <a:endParaRPr sz="1200" b="1">
                <a:solidFill>
                  <a:schemeClr val="dk1"/>
                </a:solidFill>
                <a:latin typeface="Calibri"/>
                <a:ea typeface="Calibri"/>
                <a:cs typeface="Calibri"/>
                <a:sym typeface="Calibri"/>
              </a:endParaRPr>
            </a:p>
          </p:txBody>
        </p:sp>
        <p:sp>
          <p:nvSpPr>
            <p:cNvPr id="92" name="Google Shape;92;p1"/>
            <p:cNvSpPr/>
            <p:nvPr/>
          </p:nvSpPr>
          <p:spPr>
            <a:xfrm>
              <a:off x="874606" y="5236811"/>
              <a:ext cx="346570" cy="1904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dk1"/>
                  </a:solidFill>
                  <a:latin typeface="Calibri"/>
                  <a:ea typeface="Calibri"/>
                  <a:cs typeface="Calibri"/>
                  <a:sym typeface="Calibri"/>
                </a:rPr>
                <a:t>I.2</a:t>
              </a:r>
              <a:endParaRPr sz="1200">
                <a:solidFill>
                  <a:schemeClr val="dk1"/>
                </a:solidFill>
                <a:latin typeface="Calibri"/>
                <a:ea typeface="Calibri"/>
                <a:cs typeface="Calibri"/>
                <a:sym typeface="Calibri"/>
              </a:endParaRPr>
            </a:p>
          </p:txBody>
        </p:sp>
        <p:sp>
          <p:nvSpPr>
            <p:cNvPr id="93" name="Google Shape;93;p1"/>
            <p:cNvSpPr/>
            <p:nvPr/>
          </p:nvSpPr>
          <p:spPr>
            <a:xfrm>
              <a:off x="878144" y="4855495"/>
              <a:ext cx="388248" cy="1904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dk1"/>
                  </a:solidFill>
                  <a:latin typeface="Calibri"/>
                  <a:ea typeface="Calibri"/>
                  <a:cs typeface="Calibri"/>
                  <a:sym typeface="Calibri"/>
                </a:rPr>
                <a:t>II.4</a:t>
              </a:r>
              <a:endParaRPr sz="1200" b="1">
                <a:solidFill>
                  <a:schemeClr val="dk1"/>
                </a:solidFill>
                <a:latin typeface="Calibri"/>
                <a:ea typeface="Calibri"/>
                <a:cs typeface="Calibri"/>
                <a:sym typeface="Calibri"/>
              </a:endParaRPr>
            </a:p>
          </p:txBody>
        </p:sp>
        <p:sp>
          <p:nvSpPr>
            <p:cNvPr id="94" name="Google Shape;94;p1"/>
            <p:cNvSpPr/>
            <p:nvPr/>
          </p:nvSpPr>
          <p:spPr>
            <a:xfrm>
              <a:off x="869751" y="5666976"/>
              <a:ext cx="346570" cy="1904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dk1"/>
                  </a:solidFill>
                  <a:latin typeface="Calibri"/>
                  <a:ea typeface="Calibri"/>
                  <a:cs typeface="Calibri"/>
                  <a:sym typeface="Calibri"/>
                </a:rPr>
                <a:t>I.1</a:t>
              </a:r>
              <a:endParaRPr sz="1200" b="1">
                <a:solidFill>
                  <a:schemeClr val="dk1"/>
                </a:solidFill>
                <a:latin typeface="Calibri"/>
                <a:ea typeface="Calibri"/>
                <a:cs typeface="Calibri"/>
                <a:sym typeface="Calibri"/>
              </a:endParaRPr>
            </a:p>
          </p:txBody>
        </p:sp>
      </p:grpSp>
      <p:pic>
        <p:nvPicPr>
          <p:cNvPr id="95" name="Google Shape;95;p1"/>
          <p:cNvPicPr preferRelativeResize="0"/>
          <p:nvPr/>
        </p:nvPicPr>
        <p:blipFill rotWithShape="1">
          <a:blip r:embed="rId3">
            <a:alphaModFix/>
          </a:blip>
          <a:srcRect l="72883" t="5046" r="6551" b="3248"/>
          <a:stretch/>
        </p:blipFill>
        <p:spPr>
          <a:xfrm>
            <a:off x="7586995" y="1809907"/>
            <a:ext cx="1206126" cy="3169479"/>
          </a:xfrm>
          <a:prstGeom prst="rect">
            <a:avLst/>
          </a:prstGeom>
          <a:noFill/>
          <a:ln w="9525" cap="flat" cmpd="sng">
            <a:solidFill>
              <a:schemeClr val="dk1"/>
            </a:solidFill>
            <a:prstDash val="solid"/>
            <a:round/>
            <a:headEnd type="none" w="sm" len="sm"/>
            <a:tailEnd type="none" w="sm" len="sm"/>
          </a:ln>
        </p:spPr>
      </p:pic>
      <p:sp>
        <p:nvSpPr>
          <p:cNvPr id="96" name="Google Shape;96;p1"/>
          <p:cNvSpPr txBox="1"/>
          <p:nvPr/>
        </p:nvSpPr>
        <p:spPr>
          <a:xfrm>
            <a:off x="3003085" y="1158582"/>
            <a:ext cx="982761"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dk1"/>
                </a:solidFill>
                <a:latin typeface="Calibri"/>
                <a:ea typeface="Calibri"/>
                <a:cs typeface="Calibri"/>
                <a:sym typeface="Calibri"/>
              </a:rPr>
              <a:t>Family 1</a:t>
            </a:r>
            <a:endParaRPr sz="1600" b="1" dirty="0">
              <a:solidFill>
                <a:schemeClr val="dk1"/>
              </a:solidFill>
              <a:latin typeface="Calibri"/>
              <a:ea typeface="Calibri"/>
              <a:cs typeface="Calibri"/>
              <a:sym typeface="Calibri"/>
            </a:endParaRPr>
          </a:p>
        </p:txBody>
      </p:sp>
      <p:cxnSp>
        <p:nvCxnSpPr>
          <p:cNvPr id="97" name="Google Shape;97;p1"/>
          <p:cNvCxnSpPr/>
          <p:nvPr/>
        </p:nvCxnSpPr>
        <p:spPr>
          <a:xfrm>
            <a:off x="8190058" y="1522751"/>
            <a:ext cx="0" cy="239074"/>
          </a:xfrm>
          <a:prstGeom prst="straightConnector1">
            <a:avLst/>
          </a:prstGeom>
          <a:noFill/>
          <a:ln w="38100" cap="flat" cmpd="sng">
            <a:solidFill>
              <a:srgbClr val="FF0000"/>
            </a:solidFill>
            <a:prstDash val="solid"/>
            <a:miter lim="800000"/>
            <a:headEnd type="none" w="sm" len="sm"/>
            <a:tailEnd type="triangle" w="med" len="med"/>
          </a:ln>
        </p:spPr>
      </p:cxnSp>
      <p:sp>
        <p:nvSpPr>
          <p:cNvPr id="98" name="Google Shape;98;p1"/>
          <p:cNvSpPr/>
          <p:nvPr/>
        </p:nvSpPr>
        <p:spPr>
          <a:xfrm>
            <a:off x="728320" y="5793279"/>
            <a:ext cx="844311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9" name="Google Shape;99;p1"/>
          <p:cNvSpPr/>
          <p:nvPr/>
        </p:nvSpPr>
        <p:spPr>
          <a:xfrm>
            <a:off x="7713785" y="1143558"/>
            <a:ext cx="949569"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Calibri"/>
                <a:ea typeface="Calibri"/>
                <a:cs typeface="Calibri"/>
                <a:sym typeface="Calibri"/>
              </a:rPr>
              <a:t>Family 2</a:t>
            </a:r>
            <a:endParaRPr sz="1600">
              <a:solidFill>
                <a:schemeClr val="dk1"/>
              </a:solidFill>
              <a:latin typeface="Calibri"/>
              <a:ea typeface="Calibri"/>
              <a:cs typeface="Calibri"/>
              <a:sym typeface="Calibri"/>
            </a:endParaRPr>
          </a:p>
        </p:txBody>
      </p:sp>
      <p:sp>
        <p:nvSpPr>
          <p:cNvPr id="100" name="Google Shape;100;p1"/>
          <p:cNvSpPr/>
          <p:nvPr/>
        </p:nvSpPr>
        <p:spPr>
          <a:xfrm>
            <a:off x="0" y="0"/>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101" name="Google Shape;101;p1"/>
          <p:cNvPicPr preferRelativeResize="0"/>
          <p:nvPr/>
        </p:nvPicPr>
        <p:blipFill rotWithShape="1">
          <a:blip r:embed="rId4">
            <a:alphaModFix/>
          </a:blip>
          <a:srcRect/>
          <a:stretch/>
        </p:blipFill>
        <p:spPr>
          <a:xfrm>
            <a:off x="789069" y="1453347"/>
            <a:ext cx="5753100" cy="3638550"/>
          </a:xfrm>
          <a:prstGeom prst="rect">
            <a:avLst/>
          </a:prstGeom>
          <a:noFill/>
          <a:ln>
            <a:noFill/>
          </a:ln>
        </p:spPr>
      </p:pic>
      <p:cxnSp>
        <p:nvCxnSpPr>
          <p:cNvPr id="102" name="Google Shape;102;p1"/>
          <p:cNvCxnSpPr/>
          <p:nvPr/>
        </p:nvCxnSpPr>
        <p:spPr>
          <a:xfrm>
            <a:off x="4712053" y="3859365"/>
            <a:ext cx="0" cy="239074"/>
          </a:xfrm>
          <a:prstGeom prst="straightConnector1">
            <a:avLst/>
          </a:prstGeom>
          <a:noFill/>
          <a:ln w="38100" cap="flat" cmpd="sng">
            <a:solidFill>
              <a:srgbClr val="FF0000"/>
            </a:solidFill>
            <a:prstDash val="solid"/>
            <a:miter lim="800000"/>
            <a:headEnd type="none" w="sm" len="sm"/>
            <a:tailEnd type="triangle" w="med" len="med"/>
          </a:ln>
        </p:spPr>
      </p:cxnSp>
      <p:sp>
        <p:nvSpPr>
          <p:cNvPr id="103" name="Google Shape;103;p1"/>
          <p:cNvSpPr txBox="1"/>
          <p:nvPr/>
        </p:nvSpPr>
        <p:spPr>
          <a:xfrm>
            <a:off x="6868928" y="873918"/>
            <a:ext cx="30809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b</a:t>
            </a:r>
            <a:endParaRPr/>
          </a:p>
        </p:txBody>
      </p:sp>
      <p:grpSp>
        <p:nvGrpSpPr>
          <p:cNvPr id="104" name="Google Shape;104;p1"/>
          <p:cNvGrpSpPr/>
          <p:nvPr/>
        </p:nvGrpSpPr>
        <p:grpSpPr>
          <a:xfrm>
            <a:off x="9432041" y="2398633"/>
            <a:ext cx="2390769" cy="1594345"/>
            <a:chOff x="2219324" y="1146513"/>
            <a:chExt cx="6281739" cy="4577285"/>
          </a:xfrm>
        </p:grpSpPr>
        <p:pic>
          <p:nvPicPr>
            <p:cNvPr id="105" name="Google Shape;105;p1"/>
            <p:cNvPicPr preferRelativeResize="0"/>
            <p:nvPr/>
          </p:nvPicPr>
          <p:blipFill rotWithShape="1">
            <a:blip r:embed="rId5">
              <a:alphaModFix/>
            </a:blip>
            <a:srcRect/>
            <a:stretch/>
          </p:blipFill>
          <p:spPr>
            <a:xfrm>
              <a:off x="2219324" y="1146513"/>
              <a:ext cx="6281739" cy="4577285"/>
            </a:xfrm>
            <a:prstGeom prst="rect">
              <a:avLst/>
            </a:prstGeom>
            <a:noFill/>
            <a:ln>
              <a:noFill/>
            </a:ln>
          </p:spPr>
        </p:pic>
        <p:sp>
          <p:nvSpPr>
            <p:cNvPr id="106" name="Google Shape;106;p1"/>
            <p:cNvSpPr/>
            <p:nvPr/>
          </p:nvSpPr>
          <p:spPr>
            <a:xfrm>
              <a:off x="7672387" y="4623560"/>
              <a:ext cx="628651" cy="640080"/>
            </a:xfrm>
            <a:prstGeom prst="ellipse">
              <a:avLst/>
            </a:prstGeom>
            <a:solidFill>
              <a:schemeClr val="dk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7" name="Google Shape;107;p1"/>
            <p:cNvSpPr/>
            <p:nvPr/>
          </p:nvSpPr>
          <p:spPr>
            <a:xfrm>
              <a:off x="2391604" y="4612218"/>
              <a:ext cx="667513" cy="640081"/>
            </a:xfrm>
            <a:prstGeom prst="rect">
              <a:avLst/>
            </a:prstGeom>
            <a:solidFill>
              <a:schemeClr val="dk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108" name="Google Shape;108;p1"/>
            <p:cNvCxnSpPr/>
            <p:nvPr/>
          </p:nvCxnSpPr>
          <p:spPr>
            <a:xfrm rot="10800000" flipH="1">
              <a:off x="2219324" y="4471992"/>
              <a:ext cx="1009652" cy="908429"/>
            </a:xfrm>
            <a:prstGeom prst="straightConnector1">
              <a:avLst/>
            </a:prstGeom>
            <a:noFill/>
            <a:ln w="57150" cap="flat" cmpd="sng">
              <a:solidFill>
                <a:schemeClr val="dk1"/>
              </a:solidFill>
              <a:prstDash val="solid"/>
              <a:miter lim="800000"/>
              <a:headEnd type="none" w="sm" len="sm"/>
              <a:tailEnd type="none" w="sm" len="sm"/>
            </a:ln>
          </p:spPr>
        </p:cxnSp>
      </p:grpSp>
      <p:sp>
        <p:nvSpPr>
          <p:cNvPr id="109" name="Google Shape;109;p1"/>
          <p:cNvSpPr txBox="1"/>
          <p:nvPr/>
        </p:nvSpPr>
        <p:spPr>
          <a:xfrm>
            <a:off x="10225987" y="2812602"/>
            <a:ext cx="415549"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a:solidFill>
                  <a:schemeClr val="dk1"/>
                </a:solidFill>
                <a:latin typeface="Calibri"/>
                <a:ea typeface="Calibri"/>
                <a:cs typeface="Calibri"/>
                <a:sym typeface="Calibri"/>
              </a:rPr>
              <a:t>1</a:t>
            </a:r>
            <a:endParaRPr/>
          </a:p>
        </p:txBody>
      </p:sp>
      <p:sp>
        <p:nvSpPr>
          <p:cNvPr id="110" name="Google Shape;110;p1"/>
          <p:cNvSpPr txBox="1"/>
          <p:nvPr/>
        </p:nvSpPr>
        <p:spPr>
          <a:xfrm>
            <a:off x="10816056" y="2812602"/>
            <a:ext cx="415549"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a:solidFill>
                  <a:schemeClr val="dk1"/>
                </a:solidFill>
                <a:latin typeface="Calibri"/>
                <a:ea typeface="Calibri"/>
                <a:cs typeface="Calibri"/>
                <a:sym typeface="Calibri"/>
              </a:rPr>
              <a:t>2</a:t>
            </a:r>
            <a:endParaRPr/>
          </a:p>
        </p:txBody>
      </p:sp>
      <p:sp>
        <p:nvSpPr>
          <p:cNvPr id="111" name="Google Shape;111;p1"/>
          <p:cNvSpPr txBox="1"/>
          <p:nvPr/>
        </p:nvSpPr>
        <p:spPr>
          <a:xfrm>
            <a:off x="9533242" y="3921484"/>
            <a:ext cx="415549"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a:solidFill>
                  <a:schemeClr val="dk1"/>
                </a:solidFill>
                <a:latin typeface="Calibri"/>
                <a:ea typeface="Calibri"/>
                <a:cs typeface="Calibri"/>
                <a:sym typeface="Calibri"/>
              </a:rPr>
              <a:t>1</a:t>
            </a:r>
            <a:endParaRPr/>
          </a:p>
        </p:txBody>
      </p:sp>
      <p:sp>
        <p:nvSpPr>
          <p:cNvPr id="112" name="Google Shape;112;p1"/>
          <p:cNvSpPr txBox="1"/>
          <p:nvPr/>
        </p:nvSpPr>
        <p:spPr>
          <a:xfrm>
            <a:off x="10204619" y="3910615"/>
            <a:ext cx="41840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a:solidFill>
                  <a:schemeClr val="dk1"/>
                </a:solidFill>
                <a:latin typeface="Calibri"/>
                <a:ea typeface="Calibri"/>
                <a:cs typeface="Calibri"/>
                <a:sym typeface="Calibri"/>
              </a:rPr>
              <a:t>2</a:t>
            </a:r>
            <a:endParaRPr/>
          </a:p>
        </p:txBody>
      </p:sp>
      <p:sp>
        <p:nvSpPr>
          <p:cNvPr id="113" name="Google Shape;113;p1"/>
          <p:cNvSpPr txBox="1"/>
          <p:nvPr/>
        </p:nvSpPr>
        <p:spPr>
          <a:xfrm>
            <a:off x="10825939" y="3910616"/>
            <a:ext cx="41840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a:solidFill>
                  <a:schemeClr val="dk1"/>
                </a:solidFill>
                <a:latin typeface="Calibri"/>
                <a:ea typeface="Calibri"/>
                <a:cs typeface="Calibri"/>
                <a:sym typeface="Calibri"/>
              </a:rPr>
              <a:t>3</a:t>
            </a:r>
            <a:endParaRPr/>
          </a:p>
        </p:txBody>
      </p:sp>
      <p:sp>
        <p:nvSpPr>
          <p:cNvPr id="114" name="Google Shape;114;p1"/>
          <p:cNvSpPr txBox="1"/>
          <p:nvPr/>
        </p:nvSpPr>
        <p:spPr>
          <a:xfrm>
            <a:off x="11517597" y="3922340"/>
            <a:ext cx="41840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a:solidFill>
                  <a:schemeClr val="dk1"/>
                </a:solidFill>
                <a:latin typeface="Calibri"/>
                <a:ea typeface="Calibri"/>
                <a:cs typeface="Calibri"/>
                <a:sym typeface="Calibri"/>
              </a:rPr>
              <a:t>4</a:t>
            </a:r>
            <a:endParaRPr/>
          </a:p>
        </p:txBody>
      </p:sp>
      <p:sp>
        <p:nvSpPr>
          <p:cNvPr id="115" name="Google Shape;115;p1"/>
          <p:cNvSpPr txBox="1"/>
          <p:nvPr/>
        </p:nvSpPr>
        <p:spPr>
          <a:xfrm>
            <a:off x="9337967" y="4194795"/>
            <a:ext cx="67358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800">
                <a:solidFill>
                  <a:schemeClr val="dk1"/>
                </a:solidFill>
                <a:latin typeface="Calibri"/>
                <a:ea typeface="Calibri"/>
                <a:cs typeface="Calibri"/>
                <a:sym typeface="Calibri"/>
              </a:rPr>
              <a:t>c.87+3A&gt;G</a:t>
            </a:r>
            <a:endParaRPr/>
          </a:p>
          <a:p>
            <a:pPr marL="0" marR="0" lvl="0" indent="0" algn="l" rtl="0">
              <a:spcBef>
                <a:spcPts val="0"/>
              </a:spcBef>
              <a:spcAft>
                <a:spcPts val="0"/>
              </a:spcAft>
              <a:buNone/>
            </a:pPr>
            <a:r>
              <a:rPr lang="en-US" sz="800">
                <a:solidFill>
                  <a:schemeClr val="dk1"/>
                </a:solidFill>
                <a:latin typeface="Calibri"/>
                <a:ea typeface="Calibri"/>
                <a:cs typeface="Calibri"/>
                <a:sym typeface="Calibri"/>
              </a:rPr>
              <a:t>/c.87+3A&gt;G</a:t>
            </a:r>
            <a:endParaRPr/>
          </a:p>
        </p:txBody>
      </p:sp>
      <p:sp>
        <p:nvSpPr>
          <p:cNvPr id="116" name="Google Shape;116;p1"/>
          <p:cNvSpPr txBox="1"/>
          <p:nvPr/>
        </p:nvSpPr>
        <p:spPr>
          <a:xfrm>
            <a:off x="11390009" y="4164989"/>
            <a:ext cx="67358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800">
                <a:solidFill>
                  <a:schemeClr val="dk1"/>
                </a:solidFill>
                <a:latin typeface="Calibri"/>
                <a:ea typeface="Calibri"/>
                <a:cs typeface="Calibri"/>
                <a:sym typeface="Calibri"/>
              </a:rPr>
              <a:t>c.87+3A&gt;G</a:t>
            </a:r>
            <a:endParaRPr/>
          </a:p>
          <a:p>
            <a:pPr marL="0" marR="0" lvl="0" indent="0" algn="l" rtl="0">
              <a:spcBef>
                <a:spcPts val="0"/>
              </a:spcBef>
              <a:spcAft>
                <a:spcPts val="0"/>
              </a:spcAft>
              <a:buNone/>
            </a:pPr>
            <a:r>
              <a:rPr lang="en-US" sz="800">
                <a:solidFill>
                  <a:schemeClr val="dk1"/>
                </a:solidFill>
                <a:latin typeface="Calibri"/>
                <a:ea typeface="Calibri"/>
                <a:cs typeface="Calibri"/>
                <a:sym typeface="Calibri"/>
              </a:rPr>
              <a:t>/c.87+3A&gt;G</a:t>
            </a:r>
            <a:endParaRPr/>
          </a:p>
        </p:txBody>
      </p:sp>
      <p:sp>
        <p:nvSpPr>
          <p:cNvPr id="117" name="Google Shape;117;p1"/>
          <p:cNvSpPr txBox="1"/>
          <p:nvPr/>
        </p:nvSpPr>
        <p:spPr>
          <a:xfrm>
            <a:off x="10225987" y="4227232"/>
            <a:ext cx="327334" cy="21544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800">
                <a:solidFill>
                  <a:schemeClr val="dk1"/>
                </a:solidFill>
                <a:latin typeface="Calibri"/>
                <a:ea typeface="Calibri"/>
                <a:cs typeface="Calibri"/>
                <a:sym typeface="Calibri"/>
              </a:rPr>
              <a:t>+/+</a:t>
            </a:r>
            <a:endParaRPr/>
          </a:p>
        </p:txBody>
      </p:sp>
      <p:sp>
        <p:nvSpPr>
          <p:cNvPr id="118" name="Google Shape;118;p1"/>
          <p:cNvSpPr txBox="1"/>
          <p:nvPr/>
        </p:nvSpPr>
        <p:spPr>
          <a:xfrm>
            <a:off x="10617522" y="4227232"/>
            <a:ext cx="724878" cy="21544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800">
                <a:solidFill>
                  <a:schemeClr val="dk1"/>
                </a:solidFill>
                <a:latin typeface="Calibri"/>
                <a:ea typeface="Calibri"/>
                <a:cs typeface="Calibri"/>
                <a:sym typeface="Calibri"/>
              </a:rPr>
              <a:t>+/c.87+3A&gt;G</a:t>
            </a:r>
            <a:endParaRPr/>
          </a:p>
        </p:txBody>
      </p:sp>
      <p:sp>
        <p:nvSpPr>
          <p:cNvPr id="119" name="Google Shape;119;p1"/>
          <p:cNvSpPr txBox="1"/>
          <p:nvPr/>
        </p:nvSpPr>
        <p:spPr>
          <a:xfrm>
            <a:off x="9831493" y="3027702"/>
            <a:ext cx="724878" cy="21544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800">
                <a:solidFill>
                  <a:schemeClr val="dk1"/>
                </a:solidFill>
                <a:latin typeface="Calibri"/>
                <a:ea typeface="Calibri"/>
                <a:cs typeface="Calibri"/>
                <a:sym typeface="Calibri"/>
              </a:rPr>
              <a:t>+/c.87+3A&gt;G</a:t>
            </a:r>
            <a:endParaRPr/>
          </a:p>
        </p:txBody>
      </p:sp>
      <p:sp>
        <p:nvSpPr>
          <p:cNvPr id="120" name="Google Shape;120;p1"/>
          <p:cNvSpPr txBox="1"/>
          <p:nvPr/>
        </p:nvSpPr>
        <p:spPr>
          <a:xfrm>
            <a:off x="10725225" y="3016566"/>
            <a:ext cx="724878" cy="21544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800">
                <a:solidFill>
                  <a:schemeClr val="dk1"/>
                </a:solidFill>
                <a:latin typeface="Calibri"/>
                <a:ea typeface="Calibri"/>
                <a:cs typeface="Calibri"/>
                <a:sym typeface="Calibri"/>
              </a:rPr>
              <a:t>+/c.87+3A&gt;G</a:t>
            </a:r>
            <a:endParaRPr/>
          </a:p>
        </p:txBody>
      </p:sp>
      <p:sp>
        <p:nvSpPr>
          <p:cNvPr id="121" name="Google Shape;121;p1"/>
          <p:cNvSpPr txBox="1"/>
          <p:nvPr/>
        </p:nvSpPr>
        <p:spPr>
          <a:xfrm>
            <a:off x="9800142" y="2514638"/>
            <a:ext cx="253674"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a:solidFill>
                  <a:schemeClr val="dk1"/>
                </a:solidFill>
                <a:latin typeface="Calibri"/>
                <a:ea typeface="Calibri"/>
                <a:cs typeface="Calibri"/>
                <a:sym typeface="Calibri"/>
              </a:rPr>
              <a:t>I</a:t>
            </a:r>
            <a:endParaRPr/>
          </a:p>
        </p:txBody>
      </p:sp>
      <p:sp>
        <p:nvSpPr>
          <p:cNvPr id="122" name="Google Shape;122;p1"/>
          <p:cNvSpPr txBox="1"/>
          <p:nvPr/>
        </p:nvSpPr>
        <p:spPr>
          <a:xfrm>
            <a:off x="8866715" y="3615598"/>
            <a:ext cx="423339"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a:solidFill>
                  <a:schemeClr val="dk1"/>
                </a:solidFill>
                <a:latin typeface="Calibri"/>
                <a:ea typeface="Calibri"/>
                <a:cs typeface="Calibri"/>
                <a:sym typeface="Calibri"/>
              </a:rPr>
              <a:t>II</a:t>
            </a:r>
            <a:endParaRPr/>
          </a:p>
        </p:txBody>
      </p:sp>
      <p:sp>
        <p:nvSpPr>
          <p:cNvPr id="123" name="Google Shape;123;p1"/>
          <p:cNvSpPr txBox="1"/>
          <p:nvPr/>
        </p:nvSpPr>
        <p:spPr>
          <a:xfrm>
            <a:off x="931424" y="770607"/>
            <a:ext cx="29848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a</a:t>
            </a:r>
            <a:endParaRPr/>
          </a:p>
        </p:txBody>
      </p:sp>
      <p:sp>
        <p:nvSpPr>
          <p:cNvPr id="124" name="Google Shape;124;p1"/>
          <p:cNvSpPr txBox="1"/>
          <p:nvPr/>
        </p:nvSpPr>
        <p:spPr>
          <a:xfrm>
            <a:off x="303811" y="-4659"/>
            <a:ext cx="104246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Calibri"/>
                <a:ea typeface="Calibri"/>
                <a:cs typeface="Calibri"/>
                <a:sym typeface="Calibri"/>
              </a:rPr>
              <a:t>Figure S2</a:t>
            </a:r>
            <a:endParaRPr sz="1800" dirty="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
          <p:cNvSpPr txBox="1"/>
          <p:nvPr/>
        </p:nvSpPr>
        <p:spPr>
          <a:xfrm>
            <a:off x="303811" y="-4659"/>
            <a:ext cx="104246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Calibri"/>
                <a:ea typeface="Calibri"/>
                <a:cs typeface="Calibri"/>
                <a:sym typeface="Calibri"/>
              </a:rPr>
              <a:t>Figure S3</a:t>
            </a:r>
            <a:endParaRPr sz="1800" dirty="0">
              <a:solidFill>
                <a:schemeClr val="dk1"/>
              </a:solidFill>
              <a:latin typeface="Calibri"/>
              <a:ea typeface="Calibri"/>
              <a:cs typeface="Calibri"/>
              <a:sym typeface="Calibri"/>
            </a:endParaRPr>
          </a:p>
        </p:txBody>
      </p:sp>
      <p:grpSp>
        <p:nvGrpSpPr>
          <p:cNvPr id="132" name="Google Shape;132;p2"/>
          <p:cNvGrpSpPr/>
          <p:nvPr/>
        </p:nvGrpSpPr>
        <p:grpSpPr>
          <a:xfrm>
            <a:off x="3143336" y="364673"/>
            <a:ext cx="6421578" cy="5818413"/>
            <a:chOff x="60502" y="1219192"/>
            <a:chExt cx="5037110" cy="5400140"/>
          </a:xfrm>
        </p:grpSpPr>
        <p:grpSp>
          <p:nvGrpSpPr>
            <p:cNvPr id="133" name="Google Shape;133;p2"/>
            <p:cNvGrpSpPr/>
            <p:nvPr/>
          </p:nvGrpSpPr>
          <p:grpSpPr>
            <a:xfrm>
              <a:off x="1053589" y="1481496"/>
              <a:ext cx="4044023" cy="550261"/>
              <a:chOff x="1076449" y="1118655"/>
              <a:chExt cx="4044023" cy="550261"/>
            </a:xfrm>
          </p:grpSpPr>
          <p:sp>
            <p:nvSpPr>
              <p:cNvPr id="134" name="Google Shape;134;p2"/>
              <p:cNvSpPr/>
              <p:nvPr/>
            </p:nvSpPr>
            <p:spPr>
              <a:xfrm>
                <a:off x="2881509" y="1418430"/>
                <a:ext cx="469232" cy="204537"/>
              </a:xfrm>
              <a:prstGeom prst="rect">
                <a:avLst/>
              </a:prstGeom>
              <a:solidFill>
                <a:srgbClr val="D0CECE"/>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100">
                    <a:solidFill>
                      <a:schemeClr val="dk1"/>
                    </a:solidFill>
                    <a:latin typeface="Calibri"/>
                    <a:ea typeface="Calibri"/>
                    <a:cs typeface="Calibri"/>
                    <a:sym typeface="Calibri"/>
                  </a:rPr>
                  <a:t>Ex2</a:t>
                </a:r>
                <a:endParaRPr/>
              </a:p>
            </p:txBody>
          </p:sp>
          <p:sp>
            <p:nvSpPr>
              <p:cNvPr id="135" name="Google Shape;135;p2"/>
              <p:cNvSpPr/>
              <p:nvPr/>
            </p:nvSpPr>
            <p:spPr>
              <a:xfrm>
                <a:off x="4216840" y="1416333"/>
                <a:ext cx="469232" cy="204537"/>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100">
                    <a:solidFill>
                      <a:schemeClr val="dk1"/>
                    </a:solidFill>
                    <a:latin typeface="Calibri"/>
                    <a:ea typeface="Calibri"/>
                    <a:cs typeface="Calibri"/>
                    <a:sym typeface="Calibri"/>
                  </a:rPr>
                  <a:t>Ex3</a:t>
                </a:r>
                <a:endParaRPr/>
              </a:p>
            </p:txBody>
          </p:sp>
          <p:sp>
            <p:nvSpPr>
              <p:cNvPr id="136" name="Google Shape;136;p2"/>
              <p:cNvSpPr/>
              <p:nvPr/>
            </p:nvSpPr>
            <p:spPr>
              <a:xfrm>
                <a:off x="1542349" y="1416086"/>
                <a:ext cx="469232" cy="204537"/>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100">
                    <a:solidFill>
                      <a:schemeClr val="dk1"/>
                    </a:solidFill>
                    <a:latin typeface="Calibri"/>
                    <a:ea typeface="Calibri"/>
                    <a:cs typeface="Calibri"/>
                    <a:sym typeface="Calibri"/>
                  </a:rPr>
                  <a:t>Ex2</a:t>
                </a:r>
                <a:endParaRPr/>
              </a:p>
            </p:txBody>
          </p:sp>
          <p:cxnSp>
            <p:nvCxnSpPr>
              <p:cNvPr id="137" name="Google Shape;137;p2"/>
              <p:cNvCxnSpPr>
                <a:stCxn id="134" idx="1"/>
                <a:endCxn id="136" idx="3"/>
              </p:cNvCxnSpPr>
              <p:nvPr/>
            </p:nvCxnSpPr>
            <p:spPr>
              <a:xfrm rot="10800000">
                <a:off x="2011509" y="1518299"/>
                <a:ext cx="870000" cy="2400"/>
              </a:xfrm>
              <a:prstGeom prst="straightConnector1">
                <a:avLst/>
              </a:prstGeom>
              <a:noFill/>
              <a:ln w="9525" cap="flat" cmpd="sng">
                <a:solidFill>
                  <a:schemeClr val="dk1"/>
                </a:solidFill>
                <a:prstDash val="solid"/>
                <a:miter lim="800000"/>
                <a:headEnd type="none" w="sm" len="sm"/>
                <a:tailEnd type="none" w="sm" len="sm"/>
              </a:ln>
            </p:spPr>
          </p:cxnSp>
          <p:cxnSp>
            <p:nvCxnSpPr>
              <p:cNvPr id="138" name="Google Shape;138;p2"/>
              <p:cNvCxnSpPr>
                <a:stCxn id="135" idx="1"/>
                <a:endCxn id="134" idx="3"/>
              </p:cNvCxnSpPr>
              <p:nvPr/>
            </p:nvCxnSpPr>
            <p:spPr>
              <a:xfrm flipH="1">
                <a:off x="3350740" y="1518602"/>
                <a:ext cx="866100" cy="2100"/>
              </a:xfrm>
              <a:prstGeom prst="straightConnector1">
                <a:avLst/>
              </a:prstGeom>
              <a:noFill/>
              <a:ln w="9525" cap="flat" cmpd="sng">
                <a:solidFill>
                  <a:schemeClr val="dk1"/>
                </a:solidFill>
                <a:prstDash val="solid"/>
                <a:miter lim="800000"/>
                <a:headEnd type="none" w="sm" len="sm"/>
                <a:tailEnd type="none" w="sm" len="sm"/>
              </a:ln>
            </p:spPr>
          </p:cxnSp>
          <p:sp>
            <p:nvSpPr>
              <p:cNvPr id="139" name="Google Shape;139;p2"/>
              <p:cNvSpPr/>
              <p:nvPr/>
            </p:nvSpPr>
            <p:spPr>
              <a:xfrm rot="5400000">
                <a:off x="3070952" y="592242"/>
                <a:ext cx="45719" cy="1406323"/>
              </a:xfrm>
              <a:prstGeom prst="leftBracket">
                <a:avLst>
                  <a:gd name="adj" fmla="val 8333"/>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140" name="Google Shape;140;p2"/>
              <p:cNvSpPr txBox="1"/>
              <p:nvPr/>
            </p:nvSpPr>
            <p:spPr>
              <a:xfrm>
                <a:off x="1076468" y="1118655"/>
                <a:ext cx="931762" cy="3077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700" i="1">
                    <a:solidFill>
                      <a:schemeClr val="dk1"/>
                    </a:solidFill>
                    <a:latin typeface="Calibri"/>
                    <a:ea typeface="Calibri"/>
                    <a:cs typeface="Calibri"/>
                    <a:sym typeface="Calibri"/>
                  </a:rPr>
                  <a:t>pSplicePOLR2G.3 vector</a:t>
                </a:r>
                <a:endParaRPr sz="700" i="1">
                  <a:solidFill>
                    <a:schemeClr val="dk1"/>
                  </a:solidFill>
                  <a:latin typeface="Calibri"/>
                  <a:ea typeface="Calibri"/>
                  <a:cs typeface="Calibri"/>
                  <a:sym typeface="Calibri"/>
                </a:endParaRPr>
              </a:p>
            </p:txBody>
          </p:sp>
          <p:sp>
            <p:nvSpPr>
              <p:cNvPr id="141" name="Google Shape;141;p2"/>
              <p:cNvSpPr txBox="1"/>
              <p:nvPr/>
            </p:nvSpPr>
            <p:spPr>
              <a:xfrm>
                <a:off x="3985575" y="1141514"/>
                <a:ext cx="931762" cy="3077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700" i="1">
                    <a:solidFill>
                      <a:schemeClr val="dk1"/>
                    </a:solidFill>
                    <a:latin typeface="Calibri"/>
                    <a:ea typeface="Calibri"/>
                    <a:cs typeface="Calibri"/>
                    <a:sym typeface="Calibri"/>
                  </a:rPr>
                  <a:t>pSplicePOLR2G.3 vector</a:t>
                </a:r>
                <a:endParaRPr sz="700" i="1">
                  <a:solidFill>
                    <a:schemeClr val="dk1"/>
                  </a:solidFill>
                  <a:latin typeface="Calibri"/>
                  <a:ea typeface="Calibri"/>
                  <a:cs typeface="Calibri"/>
                  <a:sym typeface="Calibri"/>
                </a:endParaRPr>
              </a:p>
            </p:txBody>
          </p:sp>
          <p:cxnSp>
            <p:nvCxnSpPr>
              <p:cNvPr id="142" name="Google Shape;142;p2"/>
              <p:cNvCxnSpPr>
                <a:stCxn id="136" idx="1"/>
              </p:cNvCxnSpPr>
              <p:nvPr/>
            </p:nvCxnSpPr>
            <p:spPr>
              <a:xfrm rot="10800000">
                <a:off x="1076449" y="1518355"/>
                <a:ext cx="465900" cy="0"/>
              </a:xfrm>
              <a:prstGeom prst="straightConnector1">
                <a:avLst/>
              </a:prstGeom>
              <a:noFill/>
              <a:ln w="9525" cap="flat" cmpd="sng">
                <a:solidFill>
                  <a:schemeClr val="dk1"/>
                </a:solidFill>
                <a:prstDash val="dash"/>
                <a:miter lim="800000"/>
                <a:headEnd type="none" w="sm" len="sm"/>
                <a:tailEnd type="none" w="sm" len="sm"/>
              </a:ln>
            </p:spPr>
          </p:cxnSp>
          <p:cxnSp>
            <p:nvCxnSpPr>
              <p:cNvPr id="143" name="Google Shape;143;p2"/>
              <p:cNvCxnSpPr>
                <a:endCxn id="135" idx="3"/>
              </p:cNvCxnSpPr>
              <p:nvPr/>
            </p:nvCxnSpPr>
            <p:spPr>
              <a:xfrm flipH="1">
                <a:off x="4686072" y="1518302"/>
                <a:ext cx="434400" cy="300"/>
              </a:xfrm>
              <a:prstGeom prst="straightConnector1">
                <a:avLst/>
              </a:prstGeom>
              <a:noFill/>
              <a:ln w="9525" cap="flat" cmpd="sng">
                <a:solidFill>
                  <a:schemeClr val="dk1"/>
                </a:solidFill>
                <a:prstDash val="dash"/>
                <a:miter lim="800000"/>
                <a:headEnd type="none" w="sm" len="sm"/>
                <a:tailEnd type="none" w="sm" len="sm"/>
              </a:ln>
            </p:spPr>
          </p:cxnSp>
          <p:cxnSp>
            <p:nvCxnSpPr>
              <p:cNvPr id="144" name="Google Shape;144;p2"/>
              <p:cNvCxnSpPr/>
              <p:nvPr/>
            </p:nvCxnSpPr>
            <p:spPr>
              <a:xfrm>
                <a:off x="1776965" y="1668916"/>
                <a:ext cx="202557" cy="0"/>
              </a:xfrm>
              <a:prstGeom prst="straightConnector1">
                <a:avLst/>
              </a:prstGeom>
              <a:noFill/>
              <a:ln w="9525" cap="flat" cmpd="sng">
                <a:solidFill>
                  <a:schemeClr val="dk1"/>
                </a:solidFill>
                <a:prstDash val="solid"/>
                <a:miter lim="800000"/>
                <a:headEnd type="none" w="sm" len="sm"/>
                <a:tailEnd type="triangle" w="med" len="med"/>
              </a:ln>
            </p:spPr>
          </p:cxnSp>
          <p:cxnSp>
            <p:nvCxnSpPr>
              <p:cNvPr id="145" name="Google Shape;145;p2"/>
              <p:cNvCxnSpPr/>
              <p:nvPr/>
            </p:nvCxnSpPr>
            <p:spPr>
              <a:xfrm rot="10800000">
                <a:off x="4593730" y="1668916"/>
                <a:ext cx="184684" cy="0"/>
              </a:xfrm>
              <a:prstGeom prst="straightConnector1">
                <a:avLst/>
              </a:prstGeom>
              <a:noFill/>
              <a:ln w="9525" cap="flat" cmpd="sng">
                <a:solidFill>
                  <a:schemeClr val="dk1"/>
                </a:solidFill>
                <a:prstDash val="solid"/>
                <a:miter lim="800000"/>
                <a:headEnd type="none" w="sm" len="sm"/>
                <a:tailEnd type="triangle" w="med" len="med"/>
              </a:ln>
            </p:spPr>
          </p:cxnSp>
          <p:cxnSp>
            <p:nvCxnSpPr>
              <p:cNvPr id="146" name="Google Shape;146;p2"/>
              <p:cNvCxnSpPr>
                <a:stCxn id="139" idx="2"/>
              </p:cNvCxnSpPr>
              <p:nvPr/>
            </p:nvCxnSpPr>
            <p:spPr>
              <a:xfrm>
                <a:off x="2390650" y="1318263"/>
                <a:ext cx="0" cy="349800"/>
              </a:xfrm>
              <a:prstGeom prst="straightConnector1">
                <a:avLst/>
              </a:prstGeom>
              <a:noFill/>
              <a:ln w="9525" cap="flat" cmpd="sng">
                <a:solidFill>
                  <a:schemeClr val="dk1"/>
                </a:solidFill>
                <a:prstDash val="dash"/>
                <a:miter lim="800000"/>
                <a:headEnd type="none" w="sm" len="sm"/>
                <a:tailEnd type="none" w="sm" len="sm"/>
              </a:ln>
            </p:spPr>
          </p:cxnSp>
          <p:cxnSp>
            <p:nvCxnSpPr>
              <p:cNvPr id="147" name="Google Shape;147;p2"/>
              <p:cNvCxnSpPr>
                <a:stCxn id="139" idx="0"/>
              </p:cNvCxnSpPr>
              <p:nvPr/>
            </p:nvCxnSpPr>
            <p:spPr>
              <a:xfrm>
                <a:off x="3796973" y="1318263"/>
                <a:ext cx="0" cy="349800"/>
              </a:xfrm>
              <a:prstGeom prst="straightConnector1">
                <a:avLst/>
              </a:prstGeom>
              <a:noFill/>
              <a:ln w="9525" cap="flat" cmpd="sng">
                <a:solidFill>
                  <a:schemeClr val="dk1"/>
                </a:solidFill>
                <a:prstDash val="dash"/>
                <a:miter lim="800000"/>
                <a:headEnd type="none" w="sm" len="sm"/>
                <a:tailEnd type="none" w="sm" len="sm"/>
              </a:ln>
            </p:spPr>
          </p:cxnSp>
        </p:grpSp>
        <p:pic>
          <p:nvPicPr>
            <p:cNvPr id="148" name="Google Shape;148;p2" descr="20150803 test MG ATP5O"/>
            <p:cNvPicPr preferRelativeResize="0"/>
            <p:nvPr/>
          </p:nvPicPr>
          <p:blipFill rotWithShape="1">
            <a:blip r:embed="rId3">
              <a:alphaModFix/>
            </a:blip>
            <a:srcRect l="32701" t="43354" r="16037" b="38101"/>
            <a:stretch/>
          </p:blipFill>
          <p:spPr>
            <a:xfrm>
              <a:off x="1869931" y="3598161"/>
              <a:ext cx="2565461" cy="694549"/>
            </a:xfrm>
            <a:prstGeom prst="rect">
              <a:avLst/>
            </a:prstGeom>
            <a:noFill/>
            <a:ln>
              <a:noFill/>
            </a:ln>
          </p:spPr>
        </p:pic>
        <p:sp>
          <p:nvSpPr>
            <p:cNvPr id="149" name="Google Shape;149;p2"/>
            <p:cNvSpPr txBox="1"/>
            <p:nvPr/>
          </p:nvSpPr>
          <p:spPr>
            <a:xfrm>
              <a:off x="60502" y="3634718"/>
              <a:ext cx="624983" cy="22236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dk1"/>
                  </a:solidFill>
                  <a:latin typeface="Arial"/>
                  <a:ea typeface="Arial"/>
                  <a:cs typeface="Arial"/>
                  <a:sym typeface="Arial"/>
                </a:rPr>
                <a:t> 285 bps</a:t>
              </a:r>
              <a:endParaRPr sz="1200">
                <a:solidFill>
                  <a:schemeClr val="dk1"/>
                </a:solidFill>
                <a:latin typeface="Times New Roman"/>
                <a:ea typeface="Times New Roman"/>
                <a:cs typeface="Times New Roman"/>
                <a:sym typeface="Times New Roman"/>
              </a:endParaRPr>
            </a:p>
          </p:txBody>
        </p:sp>
        <p:grpSp>
          <p:nvGrpSpPr>
            <p:cNvPr id="150" name="Google Shape;150;p2"/>
            <p:cNvGrpSpPr/>
            <p:nvPr/>
          </p:nvGrpSpPr>
          <p:grpSpPr>
            <a:xfrm>
              <a:off x="844217" y="3893946"/>
              <a:ext cx="685487" cy="125095"/>
              <a:chOff x="897" y="5197"/>
              <a:chExt cx="1080" cy="180"/>
            </a:xfrm>
          </p:grpSpPr>
          <p:sp>
            <p:nvSpPr>
              <p:cNvPr id="151" name="Google Shape;151;p2"/>
              <p:cNvSpPr/>
              <p:nvPr/>
            </p:nvSpPr>
            <p:spPr>
              <a:xfrm>
                <a:off x="897" y="5197"/>
                <a:ext cx="540" cy="18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2" name="Google Shape;152;p2" descr="Diagonales larges vers le haut"/>
              <p:cNvSpPr/>
              <p:nvPr/>
            </p:nvSpPr>
            <p:spPr>
              <a:xfrm>
                <a:off x="1437" y="5197"/>
                <a:ext cx="540" cy="18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cxnSp>
          <p:nvCxnSpPr>
            <p:cNvPr id="153" name="Google Shape;153;p2"/>
            <p:cNvCxnSpPr/>
            <p:nvPr/>
          </p:nvCxnSpPr>
          <p:spPr>
            <a:xfrm>
              <a:off x="1556814" y="3944832"/>
              <a:ext cx="276099" cy="0"/>
            </a:xfrm>
            <a:prstGeom prst="straightConnector1">
              <a:avLst/>
            </a:prstGeom>
            <a:noFill/>
            <a:ln w="9525" cap="flat" cmpd="sng">
              <a:solidFill>
                <a:srgbClr val="000000"/>
              </a:solidFill>
              <a:prstDash val="solid"/>
              <a:round/>
              <a:headEnd type="none" w="med" len="med"/>
              <a:tailEnd type="triangle" w="med" len="med"/>
            </a:ln>
          </p:spPr>
        </p:cxnSp>
        <p:grpSp>
          <p:nvGrpSpPr>
            <p:cNvPr id="154" name="Google Shape;154;p2"/>
            <p:cNvGrpSpPr/>
            <p:nvPr/>
          </p:nvGrpSpPr>
          <p:grpSpPr>
            <a:xfrm>
              <a:off x="686756" y="3703150"/>
              <a:ext cx="1151252" cy="116205"/>
              <a:chOff x="1124987" y="4310698"/>
              <a:chExt cx="1151252" cy="116205"/>
            </a:xfrm>
          </p:grpSpPr>
          <p:cxnSp>
            <p:nvCxnSpPr>
              <p:cNvPr id="155" name="Google Shape;155;p2"/>
              <p:cNvCxnSpPr/>
              <p:nvPr/>
            </p:nvCxnSpPr>
            <p:spPr>
              <a:xfrm>
                <a:off x="2000164" y="4364942"/>
                <a:ext cx="276075" cy="0"/>
              </a:xfrm>
              <a:prstGeom prst="straightConnector1">
                <a:avLst/>
              </a:prstGeom>
              <a:noFill/>
              <a:ln w="9525" cap="flat" cmpd="sng">
                <a:solidFill>
                  <a:srgbClr val="000000"/>
                </a:solidFill>
                <a:prstDash val="solid"/>
                <a:round/>
                <a:headEnd type="none" w="med" len="med"/>
                <a:tailEnd type="triangle" w="med" len="med"/>
              </a:ln>
            </p:spPr>
          </p:cxnSp>
          <p:grpSp>
            <p:nvGrpSpPr>
              <p:cNvPr id="156" name="Google Shape;156;p2"/>
              <p:cNvGrpSpPr/>
              <p:nvPr/>
            </p:nvGrpSpPr>
            <p:grpSpPr>
              <a:xfrm>
                <a:off x="1124987" y="4310698"/>
                <a:ext cx="848533" cy="116205"/>
                <a:chOff x="892" y="4759"/>
                <a:chExt cx="1337" cy="183"/>
              </a:xfrm>
            </p:grpSpPr>
            <p:sp>
              <p:nvSpPr>
                <p:cNvPr id="157" name="Google Shape;157;p2"/>
                <p:cNvSpPr/>
                <p:nvPr/>
              </p:nvSpPr>
              <p:spPr>
                <a:xfrm>
                  <a:off x="1432" y="4759"/>
                  <a:ext cx="255" cy="180"/>
                </a:xfrm>
                <a:prstGeom prst="rect">
                  <a:avLst/>
                </a:prstGeom>
                <a:solidFill>
                  <a:srgbClr val="C0C0C0"/>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8" name="Google Shape;158;p2"/>
                <p:cNvSpPr/>
                <p:nvPr/>
              </p:nvSpPr>
              <p:spPr>
                <a:xfrm>
                  <a:off x="892" y="4762"/>
                  <a:ext cx="540" cy="18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9" name="Google Shape;159;p2" descr="Diagonales larges vers le haut"/>
                <p:cNvSpPr/>
                <p:nvPr/>
              </p:nvSpPr>
              <p:spPr>
                <a:xfrm>
                  <a:off x="1689" y="4759"/>
                  <a:ext cx="540" cy="18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sp>
          <p:nvSpPr>
            <p:cNvPr id="160" name="Google Shape;160;p2"/>
            <p:cNvSpPr txBox="1"/>
            <p:nvPr/>
          </p:nvSpPr>
          <p:spPr>
            <a:xfrm>
              <a:off x="91724" y="3847029"/>
              <a:ext cx="571500" cy="2286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dk1"/>
                  </a:solidFill>
                  <a:latin typeface="Arial"/>
                  <a:ea typeface="Arial"/>
                  <a:cs typeface="Arial"/>
                  <a:sym typeface="Arial"/>
                </a:rPr>
                <a:t>234 bps</a:t>
              </a:r>
              <a:endParaRPr sz="120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r>
                <a:rPr lang="en-US" sz="1200">
                  <a:solidFill>
                    <a:schemeClr val="dk1"/>
                  </a:solidFill>
                  <a:latin typeface="Times New Roman"/>
                  <a:ea typeface="Times New Roman"/>
                  <a:cs typeface="Times New Roman"/>
                  <a:sym typeface="Times New Roman"/>
                </a:rPr>
                <a:t> </a:t>
              </a:r>
              <a:endParaRPr/>
            </a:p>
          </p:txBody>
        </p:sp>
        <p:sp>
          <p:nvSpPr>
            <p:cNvPr id="161" name="Google Shape;161;p2"/>
            <p:cNvSpPr txBox="1"/>
            <p:nvPr/>
          </p:nvSpPr>
          <p:spPr>
            <a:xfrm rot="-3992536">
              <a:off x="1732583" y="3093644"/>
              <a:ext cx="841897" cy="2539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Calibri"/>
                  <a:ea typeface="Calibri"/>
                  <a:cs typeface="Calibri"/>
                  <a:sym typeface="Calibri"/>
                </a:rPr>
                <a:t>ATP5PO WT</a:t>
              </a:r>
              <a:endParaRPr/>
            </a:p>
          </p:txBody>
        </p:sp>
        <p:sp>
          <p:nvSpPr>
            <p:cNvPr id="162" name="Google Shape;162;p2"/>
            <p:cNvSpPr txBox="1"/>
            <p:nvPr/>
          </p:nvSpPr>
          <p:spPr>
            <a:xfrm rot="-3992536">
              <a:off x="2044823" y="2893314"/>
              <a:ext cx="1282723" cy="2539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Calibri"/>
                  <a:ea typeface="Calibri"/>
                  <a:cs typeface="Calibri"/>
                  <a:sym typeface="Calibri"/>
                </a:rPr>
                <a:t>ATP5PO c.87+3 A&gt;G</a:t>
              </a:r>
              <a:endParaRPr/>
            </a:p>
          </p:txBody>
        </p:sp>
        <p:sp>
          <p:nvSpPr>
            <p:cNvPr id="163" name="Google Shape;163;p2"/>
            <p:cNvSpPr txBox="1"/>
            <p:nvPr/>
          </p:nvSpPr>
          <p:spPr>
            <a:xfrm rot="-3992536">
              <a:off x="2579137" y="2970984"/>
              <a:ext cx="1119217" cy="2539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Calibri"/>
                  <a:ea typeface="Calibri"/>
                  <a:cs typeface="Calibri"/>
                  <a:sym typeface="Calibri"/>
                </a:rPr>
                <a:t>pSplicePOLR2G.3</a:t>
              </a:r>
              <a:endParaRPr/>
            </a:p>
          </p:txBody>
        </p:sp>
        <p:sp>
          <p:nvSpPr>
            <p:cNvPr id="164" name="Google Shape;164;p2"/>
            <p:cNvSpPr txBox="1"/>
            <p:nvPr/>
          </p:nvSpPr>
          <p:spPr>
            <a:xfrm rot="-3992536">
              <a:off x="3112196" y="3039402"/>
              <a:ext cx="917239" cy="2539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Calibri"/>
                  <a:ea typeface="Calibri"/>
                  <a:cs typeface="Calibri"/>
                  <a:sym typeface="Calibri"/>
                </a:rPr>
                <a:t>no RT control</a:t>
              </a:r>
              <a:endParaRPr/>
            </a:p>
          </p:txBody>
        </p:sp>
        <p:sp>
          <p:nvSpPr>
            <p:cNvPr id="165" name="Google Shape;165;p2"/>
            <p:cNvSpPr txBox="1"/>
            <p:nvPr/>
          </p:nvSpPr>
          <p:spPr>
            <a:xfrm rot="-3992536">
              <a:off x="3697226" y="3296705"/>
              <a:ext cx="409086" cy="2539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Calibri"/>
                  <a:ea typeface="Calibri"/>
                  <a:cs typeface="Calibri"/>
                  <a:sym typeface="Calibri"/>
                </a:rPr>
                <a:t>NTC</a:t>
              </a:r>
              <a:endParaRPr/>
            </a:p>
          </p:txBody>
        </p:sp>
        <p:pic>
          <p:nvPicPr>
            <p:cNvPr id="166" name="Google Shape;166;p2" descr="20150828 test MG ATP5O spé rot"/>
            <p:cNvPicPr preferRelativeResize="0"/>
            <p:nvPr/>
          </p:nvPicPr>
          <p:blipFill rotWithShape="1">
            <a:blip r:embed="rId4">
              <a:alphaModFix/>
            </a:blip>
            <a:srcRect l="5769" t="46107" r="51067" b="48093"/>
            <a:stretch/>
          </p:blipFill>
          <p:spPr>
            <a:xfrm>
              <a:off x="1886901" y="5695618"/>
              <a:ext cx="2565466" cy="344678"/>
            </a:xfrm>
            <a:prstGeom prst="rect">
              <a:avLst/>
            </a:prstGeom>
            <a:noFill/>
            <a:ln>
              <a:noFill/>
            </a:ln>
          </p:spPr>
        </p:pic>
        <p:pic>
          <p:nvPicPr>
            <p:cNvPr id="167" name="Google Shape;167;p2" descr="20150828 test MG ATP5O transcrit rot"/>
            <p:cNvPicPr preferRelativeResize="0"/>
            <p:nvPr/>
          </p:nvPicPr>
          <p:blipFill rotWithShape="1">
            <a:blip r:embed="rId5">
              <a:alphaModFix/>
            </a:blip>
            <a:srcRect l="48077" t="48104" r="8758" b="43451"/>
            <a:stretch/>
          </p:blipFill>
          <p:spPr>
            <a:xfrm>
              <a:off x="1886901" y="6117406"/>
              <a:ext cx="2565466" cy="501926"/>
            </a:xfrm>
            <a:prstGeom prst="rect">
              <a:avLst/>
            </a:prstGeom>
            <a:noFill/>
            <a:ln>
              <a:noFill/>
            </a:ln>
          </p:spPr>
        </p:pic>
        <p:cxnSp>
          <p:nvCxnSpPr>
            <p:cNvPr id="168" name="Google Shape;168;p2"/>
            <p:cNvCxnSpPr/>
            <p:nvPr/>
          </p:nvCxnSpPr>
          <p:spPr>
            <a:xfrm>
              <a:off x="3024989" y="2047266"/>
              <a:ext cx="202557" cy="0"/>
            </a:xfrm>
            <a:prstGeom prst="straightConnector1">
              <a:avLst/>
            </a:prstGeom>
            <a:noFill/>
            <a:ln w="9525" cap="flat" cmpd="sng">
              <a:solidFill>
                <a:schemeClr val="dk1"/>
              </a:solidFill>
              <a:prstDash val="solid"/>
              <a:miter lim="800000"/>
              <a:headEnd type="none" w="sm" len="sm"/>
              <a:tailEnd type="triangle" w="med" len="med"/>
            </a:ln>
          </p:spPr>
        </p:cxnSp>
        <p:sp>
          <p:nvSpPr>
            <p:cNvPr id="169" name="Google Shape;169;p2"/>
            <p:cNvSpPr txBox="1"/>
            <p:nvPr/>
          </p:nvSpPr>
          <p:spPr>
            <a:xfrm rot="-3992536">
              <a:off x="2643432" y="5144146"/>
              <a:ext cx="890938" cy="2539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Calibri"/>
                  <a:ea typeface="Calibri"/>
                  <a:cs typeface="Calibri"/>
                  <a:sym typeface="Calibri"/>
                </a:rPr>
                <a:t>ATP5PO WT</a:t>
              </a:r>
              <a:endParaRPr/>
            </a:p>
          </p:txBody>
        </p:sp>
        <p:sp>
          <p:nvSpPr>
            <p:cNvPr id="170" name="Google Shape;170;p2"/>
            <p:cNvSpPr txBox="1"/>
            <p:nvPr/>
          </p:nvSpPr>
          <p:spPr>
            <a:xfrm rot="-3992536">
              <a:off x="2944794" y="4945912"/>
              <a:ext cx="1326464" cy="2539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Calibri"/>
                  <a:ea typeface="Calibri"/>
                  <a:cs typeface="Calibri"/>
                  <a:sym typeface="Calibri"/>
                </a:rPr>
                <a:t>ATP5PO c.87+3 A&gt;G</a:t>
              </a:r>
              <a:endParaRPr/>
            </a:p>
          </p:txBody>
        </p:sp>
        <p:sp>
          <p:nvSpPr>
            <p:cNvPr id="171" name="Google Shape;171;p2"/>
            <p:cNvSpPr txBox="1"/>
            <p:nvPr/>
          </p:nvSpPr>
          <p:spPr>
            <a:xfrm rot="-3992536">
              <a:off x="2134627" y="5040971"/>
              <a:ext cx="1119217" cy="2539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Calibri"/>
                  <a:ea typeface="Calibri"/>
                  <a:cs typeface="Calibri"/>
                  <a:sym typeface="Calibri"/>
                </a:rPr>
                <a:t>pSplicePOLR2G.3</a:t>
              </a:r>
              <a:endParaRPr/>
            </a:p>
          </p:txBody>
        </p:sp>
        <p:sp>
          <p:nvSpPr>
            <p:cNvPr id="172" name="Google Shape;172;p2"/>
            <p:cNvSpPr txBox="1"/>
            <p:nvPr/>
          </p:nvSpPr>
          <p:spPr>
            <a:xfrm rot="-3992536">
              <a:off x="1725751" y="5105312"/>
              <a:ext cx="978943" cy="2539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Calibri"/>
                  <a:ea typeface="Calibri"/>
                  <a:cs typeface="Calibri"/>
                  <a:sym typeface="Calibri"/>
                </a:rPr>
                <a:t>no RT control</a:t>
              </a:r>
              <a:endParaRPr/>
            </a:p>
          </p:txBody>
        </p:sp>
        <p:sp>
          <p:nvSpPr>
            <p:cNvPr id="173" name="Google Shape;173;p2"/>
            <p:cNvSpPr txBox="1"/>
            <p:nvPr/>
          </p:nvSpPr>
          <p:spPr>
            <a:xfrm rot="-3992536">
              <a:off x="3649339" y="5366692"/>
              <a:ext cx="409086" cy="2539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Calibri"/>
                  <a:ea typeface="Calibri"/>
                  <a:cs typeface="Calibri"/>
                  <a:sym typeface="Calibri"/>
                </a:rPr>
                <a:t>NTC</a:t>
              </a:r>
              <a:endParaRPr/>
            </a:p>
          </p:txBody>
        </p:sp>
        <p:sp>
          <p:nvSpPr>
            <p:cNvPr id="174" name="Google Shape;174;p2"/>
            <p:cNvSpPr txBox="1"/>
            <p:nvPr/>
          </p:nvSpPr>
          <p:spPr>
            <a:xfrm>
              <a:off x="4362312" y="3628479"/>
              <a:ext cx="622407" cy="24278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dk1"/>
                  </a:solidFill>
                  <a:latin typeface="Arial"/>
                  <a:ea typeface="Arial"/>
                  <a:cs typeface="Arial"/>
                  <a:sym typeface="Arial"/>
                </a:rPr>
                <a:t> 300 bps</a:t>
              </a:r>
              <a:endParaRPr sz="1200">
                <a:solidFill>
                  <a:schemeClr val="dk1"/>
                </a:solidFill>
                <a:latin typeface="Times New Roman"/>
                <a:ea typeface="Times New Roman"/>
                <a:cs typeface="Times New Roman"/>
                <a:sym typeface="Times New Roman"/>
              </a:endParaRPr>
            </a:p>
          </p:txBody>
        </p:sp>
        <p:sp>
          <p:nvSpPr>
            <p:cNvPr id="175" name="Google Shape;175;p2"/>
            <p:cNvSpPr txBox="1"/>
            <p:nvPr/>
          </p:nvSpPr>
          <p:spPr>
            <a:xfrm>
              <a:off x="4384489" y="3892749"/>
              <a:ext cx="632777" cy="22316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dk1"/>
                  </a:solidFill>
                  <a:latin typeface="Arial"/>
                  <a:ea typeface="Arial"/>
                  <a:cs typeface="Arial"/>
                  <a:sym typeface="Arial"/>
                </a:rPr>
                <a:t> 200 bps</a:t>
              </a:r>
              <a:endParaRPr sz="1200">
                <a:solidFill>
                  <a:schemeClr val="dk1"/>
                </a:solidFill>
                <a:latin typeface="Times New Roman"/>
                <a:ea typeface="Times New Roman"/>
                <a:cs typeface="Times New Roman"/>
                <a:sym typeface="Times New Roman"/>
              </a:endParaRPr>
            </a:p>
          </p:txBody>
        </p:sp>
        <p:sp>
          <p:nvSpPr>
            <p:cNvPr id="176" name="Google Shape;176;p2"/>
            <p:cNvSpPr txBox="1"/>
            <p:nvPr/>
          </p:nvSpPr>
          <p:spPr>
            <a:xfrm rot="-3992536">
              <a:off x="3990899" y="3241514"/>
              <a:ext cx="559769" cy="2539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Calibri"/>
                  <a:ea typeface="Calibri"/>
                  <a:cs typeface="Calibri"/>
                  <a:sym typeface="Calibri"/>
                </a:rPr>
                <a:t>Ladder</a:t>
              </a:r>
              <a:endParaRPr sz="1050">
                <a:solidFill>
                  <a:schemeClr val="dk1"/>
                </a:solidFill>
                <a:latin typeface="Calibri"/>
                <a:ea typeface="Calibri"/>
                <a:cs typeface="Calibri"/>
                <a:sym typeface="Calibri"/>
              </a:endParaRPr>
            </a:p>
          </p:txBody>
        </p:sp>
        <p:sp>
          <p:nvSpPr>
            <p:cNvPr id="177" name="Google Shape;177;p2"/>
            <p:cNvSpPr txBox="1"/>
            <p:nvPr/>
          </p:nvSpPr>
          <p:spPr>
            <a:xfrm rot="-3992536">
              <a:off x="3996081" y="5296629"/>
              <a:ext cx="559769" cy="2539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Calibri"/>
                  <a:ea typeface="Calibri"/>
                  <a:cs typeface="Calibri"/>
                  <a:sym typeface="Calibri"/>
                </a:rPr>
                <a:t>Ladder</a:t>
              </a:r>
              <a:endParaRPr sz="1050">
                <a:solidFill>
                  <a:schemeClr val="dk1"/>
                </a:solidFill>
                <a:latin typeface="Calibri"/>
                <a:ea typeface="Calibri"/>
                <a:cs typeface="Calibri"/>
                <a:sym typeface="Calibri"/>
              </a:endParaRPr>
            </a:p>
          </p:txBody>
        </p:sp>
        <p:sp>
          <p:nvSpPr>
            <p:cNvPr id="178" name="Google Shape;178;p2"/>
            <p:cNvSpPr txBox="1"/>
            <p:nvPr/>
          </p:nvSpPr>
          <p:spPr>
            <a:xfrm>
              <a:off x="4373152" y="5771287"/>
              <a:ext cx="661090" cy="2286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dk1"/>
                  </a:solidFill>
                  <a:latin typeface="Arial"/>
                  <a:ea typeface="Arial"/>
                  <a:cs typeface="Arial"/>
                  <a:sym typeface="Arial"/>
                </a:rPr>
                <a:t> 200 bps</a:t>
              </a:r>
              <a:endParaRPr sz="1200">
                <a:solidFill>
                  <a:schemeClr val="dk1"/>
                </a:solidFill>
                <a:latin typeface="Times New Roman"/>
                <a:ea typeface="Times New Roman"/>
                <a:cs typeface="Times New Roman"/>
                <a:sym typeface="Times New Roman"/>
              </a:endParaRPr>
            </a:p>
          </p:txBody>
        </p:sp>
        <p:sp>
          <p:nvSpPr>
            <p:cNvPr id="179" name="Google Shape;179;p2"/>
            <p:cNvSpPr txBox="1"/>
            <p:nvPr/>
          </p:nvSpPr>
          <p:spPr>
            <a:xfrm>
              <a:off x="4373151" y="6061778"/>
              <a:ext cx="624311" cy="24223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dk1"/>
                  </a:solidFill>
                  <a:latin typeface="Arial"/>
                  <a:ea typeface="Arial"/>
                  <a:cs typeface="Arial"/>
                  <a:sym typeface="Arial"/>
                </a:rPr>
                <a:t> 200 bps</a:t>
              </a:r>
              <a:endParaRPr sz="1200">
                <a:solidFill>
                  <a:schemeClr val="dk1"/>
                </a:solidFill>
                <a:latin typeface="Times New Roman"/>
                <a:ea typeface="Times New Roman"/>
                <a:cs typeface="Times New Roman"/>
                <a:sym typeface="Times New Roman"/>
              </a:endParaRPr>
            </a:p>
          </p:txBody>
        </p:sp>
        <p:sp>
          <p:nvSpPr>
            <p:cNvPr id="180" name="Google Shape;180;p2"/>
            <p:cNvSpPr/>
            <p:nvPr/>
          </p:nvSpPr>
          <p:spPr>
            <a:xfrm>
              <a:off x="1045196" y="5847416"/>
              <a:ext cx="161925" cy="114300"/>
            </a:xfrm>
            <a:prstGeom prst="rect">
              <a:avLst/>
            </a:prstGeom>
            <a:solidFill>
              <a:srgbClr val="C0C0C0"/>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1" name="Google Shape;181;p2" descr="Diagonales larges vers le haut"/>
            <p:cNvSpPr/>
            <p:nvPr/>
          </p:nvSpPr>
          <p:spPr>
            <a:xfrm>
              <a:off x="1208391" y="5847416"/>
              <a:ext cx="342900" cy="1143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2" name="Google Shape;182;p2"/>
            <p:cNvSpPr txBox="1"/>
            <p:nvPr/>
          </p:nvSpPr>
          <p:spPr>
            <a:xfrm>
              <a:off x="524708" y="5771287"/>
              <a:ext cx="571500" cy="2286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dk1"/>
                  </a:solidFill>
                  <a:latin typeface="Arial"/>
                  <a:ea typeface="Arial"/>
                  <a:cs typeface="Arial"/>
                  <a:sym typeface="Arial"/>
                </a:rPr>
                <a:t>222 bps</a:t>
              </a:r>
              <a:endParaRPr sz="1200">
                <a:solidFill>
                  <a:schemeClr val="dk1"/>
                </a:solidFill>
                <a:latin typeface="Times New Roman"/>
                <a:ea typeface="Times New Roman"/>
                <a:cs typeface="Times New Roman"/>
                <a:sym typeface="Times New Roman"/>
              </a:endParaRPr>
            </a:p>
          </p:txBody>
        </p:sp>
        <p:cxnSp>
          <p:nvCxnSpPr>
            <p:cNvPr id="183" name="Google Shape;183;p2"/>
            <p:cNvCxnSpPr/>
            <p:nvPr/>
          </p:nvCxnSpPr>
          <p:spPr>
            <a:xfrm>
              <a:off x="1599601" y="5885587"/>
              <a:ext cx="276099" cy="0"/>
            </a:xfrm>
            <a:prstGeom prst="straightConnector1">
              <a:avLst/>
            </a:prstGeom>
            <a:noFill/>
            <a:ln w="9525" cap="flat" cmpd="sng">
              <a:solidFill>
                <a:srgbClr val="000000"/>
              </a:solidFill>
              <a:prstDash val="solid"/>
              <a:round/>
              <a:headEnd type="none" w="med" len="med"/>
              <a:tailEnd type="triangle" w="med" len="med"/>
            </a:ln>
          </p:spPr>
        </p:cxnSp>
        <p:sp>
          <p:nvSpPr>
            <p:cNvPr id="184" name="Google Shape;184;p2"/>
            <p:cNvSpPr txBox="1"/>
            <p:nvPr/>
          </p:nvSpPr>
          <p:spPr>
            <a:xfrm>
              <a:off x="1045196" y="6291683"/>
              <a:ext cx="571500" cy="2286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i="1">
                  <a:solidFill>
                    <a:schemeClr val="dk1"/>
                  </a:solidFill>
                  <a:latin typeface="Arial"/>
                  <a:ea typeface="Arial"/>
                  <a:cs typeface="Arial"/>
                  <a:sym typeface="Arial"/>
                </a:rPr>
                <a:t>ACTB</a:t>
              </a:r>
              <a:endParaRPr sz="1200" i="1">
                <a:solidFill>
                  <a:schemeClr val="dk1"/>
                </a:solidFill>
                <a:latin typeface="Times New Roman"/>
                <a:ea typeface="Times New Roman"/>
                <a:cs typeface="Times New Roman"/>
                <a:sym typeface="Times New Roman"/>
              </a:endParaRPr>
            </a:p>
          </p:txBody>
        </p:sp>
        <p:cxnSp>
          <p:nvCxnSpPr>
            <p:cNvPr id="185" name="Google Shape;185;p2"/>
            <p:cNvCxnSpPr/>
            <p:nvPr/>
          </p:nvCxnSpPr>
          <p:spPr>
            <a:xfrm>
              <a:off x="1599601" y="6389515"/>
              <a:ext cx="276099" cy="0"/>
            </a:xfrm>
            <a:prstGeom prst="straightConnector1">
              <a:avLst/>
            </a:prstGeom>
            <a:noFill/>
            <a:ln w="9525" cap="flat" cmpd="sng">
              <a:solidFill>
                <a:srgbClr val="000000"/>
              </a:solidFill>
              <a:prstDash val="solid"/>
              <a:round/>
              <a:headEnd type="none" w="med" len="med"/>
              <a:tailEnd type="triangle" w="med" len="med"/>
            </a:ln>
          </p:spPr>
        </p:cxnSp>
        <p:sp>
          <p:nvSpPr>
            <p:cNvPr id="186" name="Google Shape;186;p2"/>
            <p:cNvSpPr txBox="1"/>
            <p:nvPr/>
          </p:nvSpPr>
          <p:spPr>
            <a:xfrm>
              <a:off x="783734" y="2859298"/>
              <a:ext cx="468398" cy="2539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Calibri"/>
                  <a:ea typeface="Calibri"/>
                  <a:cs typeface="Calibri"/>
                  <a:sym typeface="Calibri"/>
                </a:rPr>
                <a:t>PCR1</a:t>
              </a:r>
              <a:endParaRPr/>
            </a:p>
          </p:txBody>
        </p:sp>
        <p:sp>
          <p:nvSpPr>
            <p:cNvPr id="187" name="Google Shape;187;p2"/>
            <p:cNvSpPr txBox="1"/>
            <p:nvPr/>
          </p:nvSpPr>
          <p:spPr>
            <a:xfrm>
              <a:off x="783734" y="5051488"/>
              <a:ext cx="468398" cy="2539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Calibri"/>
                  <a:ea typeface="Calibri"/>
                  <a:cs typeface="Calibri"/>
                  <a:sym typeface="Calibri"/>
                </a:rPr>
                <a:t>PCR2</a:t>
              </a:r>
              <a:endParaRPr/>
            </a:p>
          </p:txBody>
        </p:sp>
        <p:sp>
          <p:nvSpPr>
            <p:cNvPr id="188" name="Google Shape;188;p2"/>
            <p:cNvSpPr txBox="1"/>
            <p:nvPr/>
          </p:nvSpPr>
          <p:spPr>
            <a:xfrm>
              <a:off x="144916" y="1219192"/>
              <a:ext cx="29848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a</a:t>
              </a:r>
              <a:endParaRPr/>
            </a:p>
          </p:txBody>
        </p:sp>
        <p:sp>
          <p:nvSpPr>
            <p:cNvPr id="189" name="Google Shape;189;p2"/>
            <p:cNvSpPr txBox="1"/>
            <p:nvPr/>
          </p:nvSpPr>
          <p:spPr>
            <a:xfrm>
              <a:off x="148381" y="2743882"/>
              <a:ext cx="30809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b</a:t>
              </a:r>
              <a:endParaRPr/>
            </a:p>
          </p:txBody>
        </p:sp>
        <p:sp>
          <p:nvSpPr>
            <p:cNvPr id="190" name="Google Shape;190;p2"/>
            <p:cNvSpPr txBox="1"/>
            <p:nvPr/>
          </p:nvSpPr>
          <p:spPr>
            <a:xfrm>
              <a:off x="2781077" y="1373885"/>
              <a:ext cx="67698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i="1">
                  <a:solidFill>
                    <a:schemeClr val="dk1"/>
                  </a:solidFill>
                  <a:latin typeface="Calibri"/>
                  <a:ea typeface="Calibri"/>
                  <a:cs typeface="Calibri"/>
                  <a:sym typeface="Calibri"/>
                </a:rPr>
                <a:t>ATP5PO</a:t>
              </a:r>
              <a:endParaRPr/>
            </a:p>
          </p:txBody>
        </p:sp>
        <p:sp>
          <p:nvSpPr>
            <p:cNvPr id="191" name="Google Shape;191;p2"/>
            <p:cNvSpPr txBox="1"/>
            <p:nvPr/>
          </p:nvSpPr>
          <p:spPr>
            <a:xfrm>
              <a:off x="152910" y="5047604"/>
              <a:ext cx="28084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c</a:t>
              </a:r>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3"/>
          <p:cNvSpPr txBox="1"/>
          <p:nvPr/>
        </p:nvSpPr>
        <p:spPr>
          <a:xfrm>
            <a:off x="427628" y="215945"/>
            <a:ext cx="104246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Calibri"/>
                <a:ea typeface="Calibri"/>
                <a:cs typeface="Calibri"/>
                <a:sym typeface="Calibri"/>
              </a:rPr>
              <a:t>Figure S4</a:t>
            </a:r>
            <a:endParaRPr sz="1800" dirty="0">
              <a:solidFill>
                <a:schemeClr val="dk1"/>
              </a:solidFill>
              <a:latin typeface="Calibri"/>
              <a:ea typeface="Calibri"/>
              <a:cs typeface="Calibri"/>
              <a:sym typeface="Calibri"/>
            </a:endParaRPr>
          </a:p>
        </p:txBody>
      </p:sp>
      <p:grpSp>
        <p:nvGrpSpPr>
          <p:cNvPr id="198" name="Google Shape;198;p3"/>
          <p:cNvGrpSpPr/>
          <p:nvPr/>
        </p:nvGrpSpPr>
        <p:grpSpPr>
          <a:xfrm>
            <a:off x="3277854" y="979433"/>
            <a:ext cx="6972300" cy="1221740"/>
            <a:chOff x="337" y="7291"/>
            <a:chExt cx="10980" cy="1924"/>
          </a:xfrm>
        </p:grpSpPr>
        <p:pic>
          <p:nvPicPr>
            <p:cNvPr id="199" name="Google Shape;199;p3" descr="screenshot"/>
            <p:cNvPicPr preferRelativeResize="0"/>
            <p:nvPr/>
          </p:nvPicPr>
          <p:blipFill rotWithShape="1">
            <a:blip r:embed="rId3">
              <a:alphaModFix/>
            </a:blip>
            <a:srcRect/>
            <a:stretch/>
          </p:blipFill>
          <p:spPr>
            <a:xfrm>
              <a:off x="337" y="7831"/>
              <a:ext cx="10980" cy="1384"/>
            </a:xfrm>
            <a:prstGeom prst="rect">
              <a:avLst/>
            </a:prstGeom>
            <a:noFill/>
            <a:ln>
              <a:noFill/>
            </a:ln>
          </p:spPr>
        </p:pic>
        <p:sp>
          <p:nvSpPr>
            <p:cNvPr id="200" name="Google Shape;200;p3"/>
            <p:cNvSpPr txBox="1"/>
            <p:nvPr/>
          </p:nvSpPr>
          <p:spPr>
            <a:xfrm>
              <a:off x="877" y="7299"/>
              <a:ext cx="1440" cy="36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dk1"/>
                  </a:solidFill>
                  <a:latin typeface="Calibri"/>
                  <a:ea typeface="Calibri"/>
                  <a:cs typeface="Calibri"/>
                  <a:sym typeface="Calibri"/>
                </a:rPr>
                <a:t>Exon 2 </a:t>
              </a:r>
              <a:r>
                <a:rPr lang="en-US" sz="800" i="1">
                  <a:solidFill>
                    <a:schemeClr val="dk1"/>
                  </a:solidFill>
                  <a:latin typeface="Calibri"/>
                  <a:ea typeface="Calibri"/>
                  <a:cs typeface="Calibri"/>
                  <a:sym typeface="Calibri"/>
                </a:rPr>
                <a:t>PolR2G</a:t>
              </a:r>
              <a:endParaRPr sz="120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 </a:t>
              </a:r>
              <a:endParaRPr/>
            </a:p>
          </p:txBody>
        </p:sp>
        <p:sp>
          <p:nvSpPr>
            <p:cNvPr id="201" name="Google Shape;201;p3"/>
            <p:cNvSpPr txBox="1"/>
            <p:nvPr/>
          </p:nvSpPr>
          <p:spPr>
            <a:xfrm>
              <a:off x="4657" y="7291"/>
              <a:ext cx="1620" cy="360"/>
            </a:xfrm>
            <a:prstGeom prst="rect">
              <a:avLst/>
            </a:prstGeom>
            <a:solidFill>
              <a:srgbClr val="C0C0C0"/>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dk1"/>
                  </a:solidFill>
                  <a:latin typeface="Calibri"/>
                  <a:ea typeface="Calibri"/>
                  <a:cs typeface="Calibri"/>
                  <a:sym typeface="Calibri"/>
                </a:rPr>
                <a:t>Exon 2 </a:t>
              </a:r>
              <a:r>
                <a:rPr lang="en-US" sz="800" i="1">
                  <a:solidFill>
                    <a:schemeClr val="dk1"/>
                  </a:solidFill>
                  <a:latin typeface="Calibri"/>
                  <a:ea typeface="Calibri"/>
                  <a:cs typeface="Calibri"/>
                  <a:sym typeface="Calibri"/>
                </a:rPr>
                <a:t>ATP5PO</a:t>
              </a:r>
              <a:endParaRPr sz="120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 </a:t>
              </a:r>
              <a:endParaRPr/>
            </a:p>
          </p:txBody>
        </p:sp>
        <p:sp>
          <p:nvSpPr>
            <p:cNvPr id="202" name="Google Shape;202;p3" descr="Diagonales larges vers le haut"/>
            <p:cNvSpPr txBox="1"/>
            <p:nvPr/>
          </p:nvSpPr>
          <p:spPr>
            <a:xfrm>
              <a:off x="8797" y="7291"/>
              <a:ext cx="1440" cy="36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dk1"/>
                  </a:solidFill>
                  <a:latin typeface="Calibri"/>
                  <a:ea typeface="Calibri"/>
                  <a:cs typeface="Calibri"/>
                  <a:sym typeface="Calibri"/>
                </a:rPr>
                <a:t>Exon 3 </a:t>
              </a:r>
              <a:r>
                <a:rPr lang="en-US" sz="800" i="1">
                  <a:solidFill>
                    <a:schemeClr val="dk1"/>
                  </a:solidFill>
                  <a:latin typeface="Calibri"/>
                  <a:ea typeface="Calibri"/>
                  <a:cs typeface="Calibri"/>
                  <a:sym typeface="Calibri"/>
                </a:rPr>
                <a:t>PolR2G</a:t>
              </a:r>
              <a:endParaRPr sz="120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 </a:t>
              </a:r>
              <a:endParaRPr/>
            </a:p>
          </p:txBody>
        </p:sp>
        <p:cxnSp>
          <p:nvCxnSpPr>
            <p:cNvPr id="203" name="Google Shape;203;p3"/>
            <p:cNvCxnSpPr/>
            <p:nvPr/>
          </p:nvCxnSpPr>
          <p:spPr>
            <a:xfrm>
              <a:off x="2497" y="7299"/>
              <a:ext cx="0" cy="1080"/>
            </a:xfrm>
            <a:prstGeom prst="straightConnector1">
              <a:avLst/>
            </a:prstGeom>
            <a:noFill/>
            <a:ln w="9525" cap="flat" cmpd="sng">
              <a:solidFill>
                <a:srgbClr val="000000"/>
              </a:solidFill>
              <a:prstDash val="solid"/>
              <a:round/>
              <a:headEnd type="none" w="med" len="med"/>
              <a:tailEnd type="none" w="med" len="med"/>
            </a:ln>
          </p:spPr>
        </p:cxnSp>
        <p:cxnSp>
          <p:nvCxnSpPr>
            <p:cNvPr id="204" name="Google Shape;204;p3"/>
            <p:cNvCxnSpPr/>
            <p:nvPr/>
          </p:nvCxnSpPr>
          <p:spPr>
            <a:xfrm>
              <a:off x="8452" y="7292"/>
              <a:ext cx="0" cy="1080"/>
            </a:xfrm>
            <a:prstGeom prst="straightConnector1">
              <a:avLst/>
            </a:prstGeom>
            <a:noFill/>
            <a:ln w="9525" cap="flat" cmpd="sng">
              <a:solidFill>
                <a:srgbClr val="000000"/>
              </a:solidFill>
              <a:prstDash val="solid"/>
              <a:round/>
              <a:headEnd type="none" w="med" len="med"/>
              <a:tailEnd type="none" w="med" len="med"/>
            </a:ln>
          </p:spPr>
        </p:cxnSp>
      </p:grpSp>
      <p:grpSp>
        <p:nvGrpSpPr>
          <p:cNvPr id="205" name="Google Shape;205;p3"/>
          <p:cNvGrpSpPr/>
          <p:nvPr/>
        </p:nvGrpSpPr>
        <p:grpSpPr>
          <a:xfrm>
            <a:off x="3277854" y="2456501"/>
            <a:ext cx="7067550" cy="1152525"/>
            <a:chOff x="337" y="11328"/>
            <a:chExt cx="11130" cy="1815"/>
          </a:xfrm>
        </p:grpSpPr>
        <p:pic>
          <p:nvPicPr>
            <p:cNvPr id="206" name="Google Shape;206;p3" descr="screenshot"/>
            <p:cNvPicPr preferRelativeResize="0"/>
            <p:nvPr/>
          </p:nvPicPr>
          <p:blipFill rotWithShape="1">
            <a:blip r:embed="rId4">
              <a:alphaModFix/>
            </a:blip>
            <a:srcRect/>
            <a:stretch/>
          </p:blipFill>
          <p:spPr>
            <a:xfrm>
              <a:off x="337" y="11722"/>
              <a:ext cx="11130" cy="1421"/>
            </a:xfrm>
            <a:prstGeom prst="rect">
              <a:avLst/>
            </a:prstGeom>
            <a:noFill/>
            <a:ln>
              <a:noFill/>
            </a:ln>
          </p:spPr>
        </p:pic>
        <p:cxnSp>
          <p:nvCxnSpPr>
            <p:cNvPr id="207" name="Google Shape;207;p3"/>
            <p:cNvCxnSpPr/>
            <p:nvPr/>
          </p:nvCxnSpPr>
          <p:spPr>
            <a:xfrm>
              <a:off x="4447" y="11336"/>
              <a:ext cx="0" cy="1080"/>
            </a:xfrm>
            <a:prstGeom prst="straightConnector1">
              <a:avLst/>
            </a:prstGeom>
            <a:noFill/>
            <a:ln w="9525" cap="flat" cmpd="sng">
              <a:solidFill>
                <a:srgbClr val="000000"/>
              </a:solidFill>
              <a:prstDash val="solid"/>
              <a:round/>
              <a:headEnd type="none" w="med" len="med"/>
              <a:tailEnd type="none" w="med" len="med"/>
            </a:ln>
          </p:spPr>
        </p:cxnSp>
        <p:sp>
          <p:nvSpPr>
            <p:cNvPr id="208" name="Google Shape;208;p3"/>
            <p:cNvSpPr txBox="1"/>
            <p:nvPr/>
          </p:nvSpPr>
          <p:spPr>
            <a:xfrm>
              <a:off x="2377" y="11336"/>
              <a:ext cx="1440" cy="36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dk1"/>
                  </a:solidFill>
                  <a:latin typeface="Calibri"/>
                  <a:ea typeface="Calibri"/>
                  <a:cs typeface="Calibri"/>
                  <a:sym typeface="Calibri"/>
                </a:rPr>
                <a:t>Exon 2 </a:t>
              </a:r>
              <a:r>
                <a:rPr lang="en-US" sz="800" i="1">
                  <a:solidFill>
                    <a:schemeClr val="dk1"/>
                  </a:solidFill>
                  <a:latin typeface="Calibri"/>
                  <a:ea typeface="Calibri"/>
                  <a:cs typeface="Calibri"/>
                  <a:sym typeface="Calibri"/>
                </a:rPr>
                <a:t>PolR2G</a:t>
              </a:r>
              <a:endParaRPr sz="120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 </a:t>
              </a:r>
              <a:endParaRPr/>
            </a:p>
          </p:txBody>
        </p:sp>
        <p:sp>
          <p:nvSpPr>
            <p:cNvPr id="209" name="Google Shape;209;p3" descr="Diagonales larges vers le haut"/>
            <p:cNvSpPr txBox="1"/>
            <p:nvPr/>
          </p:nvSpPr>
          <p:spPr>
            <a:xfrm>
              <a:off x="5077" y="11328"/>
              <a:ext cx="1440" cy="36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dk1"/>
                  </a:solidFill>
                  <a:latin typeface="Calibri"/>
                  <a:ea typeface="Calibri"/>
                  <a:cs typeface="Calibri"/>
                  <a:sym typeface="Calibri"/>
                </a:rPr>
                <a:t>Exon 3 </a:t>
              </a:r>
              <a:r>
                <a:rPr lang="en-US" sz="800" i="1">
                  <a:solidFill>
                    <a:schemeClr val="dk1"/>
                  </a:solidFill>
                  <a:latin typeface="Calibri"/>
                  <a:ea typeface="Calibri"/>
                  <a:cs typeface="Calibri"/>
                  <a:sym typeface="Calibri"/>
                </a:rPr>
                <a:t>PolR2G</a:t>
              </a:r>
              <a:endParaRPr sz="120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 </a:t>
              </a:r>
              <a:endParaRPr/>
            </a:p>
          </p:txBody>
        </p:sp>
      </p:grpSp>
      <p:grpSp>
        <p:nvGrpSpPr>
          <p:cNvPr id="210" name="Google Shape;210;p3"/>
          <p:cNvGrpSpPr/>
          <p:nvPr/>
        </p:nvGrpSpPr>
        <p:grpSpPr>
          <a:xfrm>
            <a:off x="3277854" y="3955954"/>
            <a:ext cx="5928995" cy="1035685"/>
            <a:chOff x="1417" y="8606"/>
            <a:chExt cx="9337" cy="1631"/>
          </a:xfrm>
        </p:grpSpPr>
        <p:pic>
          <p:nvPicPr>
            <p:cNvPr id="211" name="Google Shape;211;p3" descr="ATP5O wt"/>
            <p:cNvPicPr preferRelativeResize="0"/>
            <p:nvPr/>
          </p:nvPicPr>
          <p:blipFill rotWithShape="1">
            <a:blip r:embed="rId5">
              <a:alphaModFix/>
            </a:blip>
            <a:srcRect/>
            <a:stretch/>
          </p:blipFill>
          <p:spPr>
            <a:xfrm>
              <a:off x="1417" y="9064"/>
              <a:ext cx="9337" cy="1173"/>
            </a:xfrm>
            <a:prstGeom prst="rect">
              <a:avLst/>
            </a:prstGeom>
            <a:noFill/>
            <a:ln>
              <a:noFill/>
            </a:ln>
          </p:spPr>
        </p:pic>
        <p:sp>
          <p:nvSpPr>
            <p:cNvPr id="212" name="Google Shape;212;p3"/>
            <p:cNvSpPr txBox="1"/>
            <p:nvPr/>
          </p:nvSpPr>
          <p:spPr>
            <a:xfrm>
              <a:off x="5197" y="8606"/>
              <a:ext cx="1596" cy="400"/>
            </a:xfrm>
            <a:prstGeom prst="rect">
              <a:avLst/>
            </a:prstGeom>
            <a:solidFill>
              <a:srgbClr val="C0C0C0"/>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dk1"/>
                  </a:solidFill>
                  <a:latin typeface="Calibri"/>
                  <a:ea typeface="Calibri"/>
                  <a:cs typeface="Calibri"/>
                  <a:sym typeface="Calibri"/>
                </a:rPr>
                <a:t>Exon 2 </a:t>
              </a:r>
              <a:r>
                <a:rPr lang="en-US" sz="800" i="1">
                  <a:solidFill>
                    <a:schemeClr val="dk1"/>
                  </a:solidFill>
                  <a:latin typeface="Calibri"/>
                  <a:ea typeface="Calibri"/>
                  <a:cs typeface="Calibri"/>
                  <a:sym typeface="Calibri"/>
                </a:rPr>
                <a:t>ATP5PO</a:t>
              </a:r>
              <a:endParaRPr sz="120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 </a:t>
              </a:r>
              <a:endParaRPr/>
            </a:p>
          </p:txBody>
        </p:sp>
        <p:sp>
          <p:nvSpPr>
            <p:cNvPr id="213" name="Google Shape;213;p3" descr="Diagonales larges vers le haut"/>
            <p:cNvSpPr txBox="1"/>
            <p:nvPr/>
          </p:nvSpPr>
          <p:spPr>
            <a:xfrm>
              <a:off x="8437" y="8606"/>
              <a:ext cx="1440" cy="36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dk1"/>
                  </a:solidFill>
                  <a:latin typeface="Calibri"/>
                  <a:ea typeface="Calibri"/>
                  <a:cs typeface="Calibri"/>
                  <a:sym typeface="Calibri"/>
                </a:rPr>
                <a:t>Exon 3 </a:t>
              </a:r>
              <a:r>
                <a:rPr lang="en-US" sz="800" i="1">
                  <a:solidFill>
                    <a:schemeClr val="dk1"/>
                  </a:solidFill>
                  <a:latin typeface="Calibri"/>
                  <a:ea typeface="Calibri"/>
                  <a:cs typeface="Calibri"/>
                  <a:sym typeface="Calibri"/>
                </a:rPr>
                <a:t>PolR2G</a:t>
              </a:r>
              <a:endParaRPr sz="120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 </a:t>
              </a:r>
              <a:endParaRPr/>
            </a:p>
          </p:txBody>
        </p:sp>
        <p:cxnSp>
          <p:nvCxnSpPr>
            <p:cNvPr id="214" name="Google Shape;214;p3"/>
            <p:cNvCxnSpPr/>
            <p:nvPr/>
          </p:nvCxnSpPr>
          <p:spPr>
            <a:xfrm>
              <a:off x="7552" y="8607"/>
              <a:ext cx="0" cy="1080"/>
            </a:xfrm>
            <a:prstGeom prst="straightConnector1">
              <a:avLst/>
            </a:prstGeom>
            <a:noFill/>
            <a:ln w="9525" cap="flat" cmpd="sng">
              <a:solidFill>
                <a:srgbClr val="000000"/>
              </a:solidFill>
              <a:prstDash val="solid"/>
              <a:round/>
              <a:headEnd type="none" w="med" len="med"/>
              <a:tailEnd type="none" w="med" len="med"/>
            </a:ln>
          </p:spPr>
        </p:cxnSp>
      </p:grpSp>
      <p:grpSp>
        <p:nvGrpSpPr>
          <p:cNvPr id="215" name="Google Shape;215;p3"/>
          <p:cNvGrpSpPr/>
          <p:nvPr/>
        </p:nvGrpSpPr>
        <p:grpSpPr>
          <a:xfrm>
            <a:off x="3277854" y="5154991"/>
            <a:ext cx="5935980" cy="1106170"/>
            <a:chOff x="1417" y="11455"/>
            <a:chExt cx="9348" cy="1742"/>
          </a:xfrm>
        </p:grpSpPr>
        <p:pic>
          <p:nvPicPr>
            <p:cNvPr id="216" name="Google Shape;216;p3" descr="ATP5O mut"/>
            <p:cNvPicPr preferRelativeResize="0"/>
            <p:nvPr/>
          </p:nvPicPr>
          <p:blipFill rotWithShape="1">
            <a:blip r:embed="rId6">
              <a:alphaModFix/>
            </a:blip>
            <a:srcRect/>
            <a:stretch/>
          </p:blipFill>
          <p:spPr>
            <a:xfrm>
              <a:off x="1417" y="12024"/>
              <a:ext cx="9348" cy="1173"/>
            </a:xfrm>
            <a:prstGeom prst="rect">
              <a:avLst/>
            </a:prstGeom>
            <a:noFill/>
            <a:ln>
              <a:noFill/>
            </a:ln>
          </p:spPr>
        </p:pic>
        <p:sp>
          <p:nvSpPr>
            <p:cNvPr id="217" name="Google Shape;217;p3"/>
            <p:cNvSpPr txBox="1"/>
            <p:nvPr/>
          </p:nvSpPr>
          <p:spPr>
            <a:xfrm>
              <a:off x="4837" y="11455"/>
              <a:ext cx="1606" cy="360"/>
            </a:xfrm>
            <a:prstGeom prst="rect">
              <a:avLst/>
            </a:prstGeom>
            <a:solidFill>
              <a:srgbClr val="C0C0C0"/>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dk1"/>
                  </a:solidFill>
                  <a:latin typeface="Calibri"/>
                  <a:ea typeface="Calibri"/>
                  <a:cs typeface="Calibri"/>
                  <a:sym typeface="Calibri"/>
                </a:rPr>
                <a:t>Exon 2 </a:t>
              </a:r>
              <a:r>
                <a:rPr lang="en-US" sz="800" i="1">
                  <a:solidFill>
                    <a:schemeClr val="dk1"/>
                  </a:solidFill>
                  <a:latin typeface="Calibri"/>
                  <a:ea typeface="Calibri"/>
                  <a:cs typeface="Calibri"/>
                  <a:sym typeface="Calibri"/>
                </a:rPr>
                <a:t>ATP5PO</a:t>
              </a:r>
              <a:endParaRPr sz="120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 </a:t>
              </a:r>
              <a:endParaRPr/>
            </a:p>
          </p:txBody>
        </p:sp>
        <p:sp>
          <p:nvSpPr>
            <p:cNvPr id="218" name="Google Shape;218;p3" descr="Diagonales larges vers le haut"/>
            <p:cNvSpPr txBox="1"/>
            <p:nvPr/>
          </p:nvSpPr>
          <p:spPr>
            <a:xfrm>
              <a:off x="7357" y="11455"/>
              <a:ext cx="1440" cy="36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dk1"/>
                  </a:solidFill>
                  <a:latin typeface="Calibri"/>
                  <a:ea typeface="Calibri"/>
                  <a:cs typeface="Calibri"/>
                  <a:sym typeface="Calibri"/>
                </a:rPr>
                <a:t>Exon 3 </a:t>
              </a:r>
              <a:r>
                <a:rPr lang="en-US" sz="800" i="1">
                  <a:solidFill>
                    <a:schemeClr val="dk1"/>
                  </a:solidFill>
                  <a:latin typeface="Calibri"/>
                  <a:ea typeface="Calibri"/>
                  <a:cs typeface="Calibri"/>
                  <a:sym typeface="Calibri"/>
                </a:rPr>
                <a:t>PolR2G</a:t>
              </a:r>
              <a:endParaRPr sz="120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 </a:t>
              </a:r>
              <a:endParaRPr/>
            </a:p>
          </p:txBody>
        </p:sp>
        <p:cxnSp>
          <p:nvCxnSpPr>
            <p:cNvPr id="219" name="Google Shape;219;p3"/>
            <p:cNvCxnSpPr/>
            <p:nvPr/>
          </p:nvCxnSpPr>
          <p:spPr>
            <a:xfrm>
              <a:off x="6793" y="11456"/>
              <a:ext cx="0" cy="1080"/>
            </a:xfrm>
            <a:prstGeom prst="straightConnector1">
              <a:avLst/>
            </a:prstGeom>
            <a:noFill/>
            <a:ln w="9525" cap="flat" cmpd="sng">
              <a:solidFill>
                <a:srgbClr val="000000"/>
              </a:solidFill>
              <a:prstDash val="solid"/>
              <a:round/>
              <a:headEnd type="none" w="med" len="med"/>
              <a:tailEnd type="none" w="med" len="med"/>
            </a:ln>
          </p:spPr>
        </p:cxnSp>
      </p:grpSp>
      <p:sp>
        <p:nvSpPr>
          <p:cNvPr id="220" name="Google Shape;220;p3"/>
          <p:cNvSpPr txBox="1"/>
          <p:nvPr/>
        </p:nvSpPr>
        <p:spPr>
          <a:xfrm>
            <a:off x="3065622" y="515788"/>
            <a:ext cx="548548"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dk1"/>
                </a:solidFill>
                <a:latin typeface="Calibri"/>
                <a:ea typeface="Calibri"/>
                <a:cs typeface="Calibri"/>
                <a:sym typeface="Calibri"/>
              </a:rPr>
              <a:t>PCR1 </a:t>
            </a:r>
            <a:endParaRPr/>
          </a:p>
        </p:txBody>
      </p:sp>
      <p:sp>
        <p:nvSpPr>
          <p:cNvPr id="221" name="Google Shape;221;p3"/>
          <p:cNvSpPr txBox="1"/>
          <p:nvPr/>
        </p:nvSpPr>
        <p:spPr>
          <a:xfrm>
            <a:off x="1662661" y="1552161"/>
            <a:ext cx="1750992"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i="1">
                <a:solidFill>
                  <a:schemeClr val="dk1"/>
                </a:solidFill>
                <a:latin typeface="Calibri"/>
                <a:ea typeface="Calibri"/>
                <a:cs typeface="Calibri"/>
                <a:sym typeface="Calibri"/>
              </a:rPr>
              <a:t>ATP5PO</a:t>
            </a:r>
            <a:r>
              <a:rPr lang="en-US" sz="1200">
                <a:solidFill>
                  <a:schemeClr val="dk1"/>
                </a:solidFill>
                <a:latin typeface="Calibri"/>
                <a:ea typeface="Calibri"/>
                <a:cs typeface="Calibri"/>
                <a:sym typeface="Calibri"/>
              </a:rPr>
              <a:t> exon 2 inclusion </a:t>
            </a:r>
            <a:endParaRPr/>
          </a:p>
        </p:txBody>
      </p:sp>
      <p:sp>
        <p:nvSpPr>
          <p:cNvPr id="222" name="Google Shape;222;p3"/>
          <p:cNvSpPr txBox="1"/>
          <p:nvPr/>
        </p:nvSpPr>
        <p:spPr>
          <a:xfrm>
            <a:off x="1728385" y="3020423"/>
            <a:ext cx="1675652"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i="1">
                <a:solidFill>
                  <a:schemeClr val="dk1"/>
                </a:solidFill>
                <a:latin typeface="Calibri"/>
                <a:ea typeface="Calibri"/>
                <a:cs typeface="Calibri"/>
                <a:sym typeface="Calibri"/>
              </a:rPr>
              <a:t>ATP5PO</a:t>
            </a:r>
            <a:r>
              <a:rPr lang="en-US" sz="1200">
                <a:solidFill>
                  <a:schemeClr val="dk1"/>
                </a:solidFill>
                <a:latin typeface="Calibri"/>
                <a:ea typeface="Calibri"/>
                <a:cs typeface="Calibri"/>
                <a:sym typeface="Calibri"/>
              </a:rPr>
              <a:t> exon 2 skipping</a:t>
            </a:r>
            <a:endParaRPr sz="1200">
              <a:solidFill>
                <a:schemeClr val="dk1"/>
              </a:solidFill>
              <a:latin typeface="Calibri"/>
              <a:ea typeface="Calibri"/>
              <a:cs typeface="Calibri"/>
              <a:sym typeface="Calibri"/>
            </a:endParaRPr>
          </a:p>
        </p:txBody>
      </p:sp>
      <p:sp>
        <p:nvSpPr>
          <p:cNvPr id="223" name="Google Shape;223;p3"/>
          <p:cNvSpPr txBox="1"/>
          <p:nvPr/>
        </p:nvSpPr>
        <p:spPr>
          <a:xfrm>
            <a:off x="3065622" y="3799006"/>
            <a:ext cx="543739"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dk1"/>
                </a:solidFill>
                <a:latin typeface="Calibri"/>
                <a:ea typeface="Calibri"/>
                <a:cs typeface="Calibri"/>
                <a:sym typeface="Calibri"/>
              </a:rPr>
              <a:t>PCR2</a:t>
            </a:r>
            <a:r>
              <a:rPr lang="en-US" sz="1200">
                <a:solidFill>
                  <a:schemeClr val="dk1"/>
                </a:solidFill>
                <a:latin typeface="Calibri"/>
                <a:ea typeface="Calibri"/>
                <a:cs typeface="Calibri"/>
                <a:sym typeface="Calibri"/>
              </a:rPr>
              <a:t> </a:t>
            </a:r>
            <a:endParaRPr/>
          </a:p>
        </p:txBody>
      </p:sp>
      <p:sp>
        <p:nvSpPr>
          <p:cNvPr id="224" name="Google Shape;224;p3"/>
          <p:cNvSpPr txBox="1"/>
          <p:nvPr/>
        </p:nvSpPr>
        <p:spPr>
          <a:xfrm>
            <a:off x="1447859" y="4410424"/>
            <a:ext cx="1997855"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i="1">
                <a:solidFill>
                  <a:schemeClr val="dk1"/>
                </a:solidFill>
                <a:latin typeface="Calibri"/>
                <a:ea typeface="Calibri"/>
                <a:cs typeface="Calibri"/>
                <a:sym typeface="Calibri"/>
              </a:rPr>
              <a:t>ATP5PO</a:t>
            </a:r>
            <a:r>
              <a:rPr lang="en-US" sz="1200">
                <a:solidFill>
                  <a:schemeClr val="dk1"/>
                </a:solidFill>
                <a:latin typeface="Calibri"/>
                <a:ea typeface="Calibri"/>
                <a:cs typeface="Calibri"/>
                <a:sym typeface="Calibri"/>
              </a:rPr>
              <a:t> WT exon 2 inclusion </a:t>
            </a:r>
            <a:endParaRPr/>
          </a:p>
        </p:txBody>
      </p:sp>
      <p:sp>
        <p:nvSpPr>
          <p:cNvPr id="225" name="Google Shape;225;p3"/>
          <p:cNvSpPr txBox="1"/>
          <p:nvPr/>
        </p:nvSpPr>
        <p:spPr>
          <a:xfrm>
            <a:off x="924756" y="5760395"/>
            <a:ext cx="2467535"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i="1">
                <a:solidFill>
                  <a:schemeClr val="dk1"/>
                </a:solidFill>
                <a:latin typeface="Calibri"/>
                <a:ea typeface="Calibri"/>
                <a:cs typeface="Calibri"/>
                <a:sym typeface="Calibri"/>
              </a:rPr>
              <a:t>ATP5PO</a:t>
            </a:r>
            <a:r>
              <a:rPr lang="en-US" sz="1200">
                <a:solidFill>
                  <a:schemeClr val="dk1"/>
                </a:solidFill>
                <a:latin typeface="Calibri"/>
                <a:ea typeface="Calibri"/>
                <a:cs typeface="Calibri"/>
                <a:sym typeface="Calibri"/>
              </a:rPr>
              <a:t> c.87+3 A&gt;G exon 2 inclusion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pic>
        <p:nvPicPr>
          <p:cNvPr id="231" name="Google Shape;231;p4"/>
          <p:cNvPicPr preferRelativeResize="0"/>
          <p:nvPr/>
        </p:nvPicPr>
        <p:blipFill rotWithShape="1">
          <a:blip r:embed="rId3">
            <a:alphaModFix/>
          </a:blip>
          <a:srcRect/>
          <a:stretch/>
        </p:blipFill>
        <p:spPr>
          <a:xfrm>
            <a:off x="339722" y="148545"/>
            <a:ext cx="2886075" cy="1800225"/>
          </a:xfrm>
          <a:prstGeom prst="rect">
            <a:avLst/>
          </a:prstGeom>
          <a:noFill/>
          <a:ln>
            <a:noFill/>
          </a:ln>
        </p:spPr>
      </p:pic>
      <p:pic>
        <p:nvPicPr>
          <p:cNvPr id="232" name="Google Shape;232;p4"/>
          <p:cNvPicPr preferRelativeResize="0"/>
          <p:nvPr/>
        </p:nvPicPr>
        <p:blipFill rotWithShape="1">
          <a:blip r:embed="rId4">
            <a:alphaModFix/>
          </a:blip>
          <a:srcRect/>
          <a:stretch/>
        </p:blipFill>
        <p:spPr>
          <a:xfrm>
            <a:off x="3585027" y="205695"/>
            <a:ext cx="3048000" cy="1743075"/>
          </a:xfrm>
          <a:prstGeom prst="rect">
            <a:avLst/>
          </a:prstGeom>
          <a:noFill/>
          <a:ln>
            <a:noFill/>
          </a:ln>
        </p:spPr>
      </p:pic>
      <p:pic>
        <p:nvPicPr>
          <p:cNvPr id="233" name="Google Shape;233;p4"/>
          <p:cNvPicPr preferRelativeResize="0"/>
          <p:nvPr/>
        </p:nvPicPr>
        <p:blipFill rotWithShape="1">
          <a:blip r:embed="rId5">
            <a:alphaModFix/>
          </a:blip>
          <a:srcRect/>
          <a:stretch/>
        </p:blipFill>
        <p:spPr>
          <a:xfrm>
            <a:off x="195263" y="2608380"/>
            <a:ext cx="11614562" cy="3467350"/>
          </a:xfrm>
          <a:prstGeom prst="rect">
            <a:avLst/>
          </a:prstGeom>
          <a:noFill/>
          <a:ln>
            <a:noFill/>
          </a:ln>
        </p:spPr>
      </p:pic>
      <p:sp>
        <p:nvSpPr>
          <p:cNvPr id="234" name="Google Shape;234;p4"/>
          <p:cNvSpPr txBox="1"/>
          <p:nvPr/>
        </p:nvSpPr>
        <p:spPr>
          <a:xfrm>
            <a:off x="195263" y="281895"/>
            <a:ext cx="29848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a</a:t>
            </a:r>
            <a:endParaRPr/>
          </a:p>
        </p:txBody>
      </p:sp>
      <p:sp>
        <p:nvSpPr>
          <p:cNvPr id="235" name="Google Shape;235;p4"/>
          <p:cNvSpPr txBox="1"/>
          <p:nvPr/>
        </p:nvSpPr>
        <p:spPr>
          <a:xfrm>
            <a:off x="3306019" y="281895"/>
            <a:ext cx="30809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b</a:t>
            </a:r>
            <a:endParaRPr/>
          </a:p>
        </p:txBody>
      </p:sp>
      <p:sp>
        <p:nvSpPr>
          <p:cNvPr id="236" name="Google Shape;236;p4"/>
          <p:cNvSpPr txBox="1"/>
          <p:nvPr/>
        </p:nvSpPr>
        <p:spPr>
          <a:xfrm>
            <a:off x="348600" y="2144627"/>
            <a:ext cx="28084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c</a:t>
            </a:r>
            <a:endParaRPr/>
          </a:p>
        </p:txBody>
      </p:sp>
      <p:sp>
        <p:nvSpPr>
          <p:cNvPr id="237" name="Google Shape;237;p4"/>
          <p:cNvSpPr txBox="1"/>
          <p:nvPr/>
        </p:nvSpPr>
        <p:spPr>
          <a:xfrm>
            <a:off x="10186847" y="255799"/>
            <a:ext cx="104246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Calibri"/>
                <a:ea typeface="Calibri"/>
                <a:cs typeface="Calibri"/>
                <a:sym typeface="Calibri"/>
              </a:rPr>
              <a:t>Figure S5</a:t>
            </a:r>
            <a:endParaRPr sz="1800" dirty="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5"/>
          <p:cNvSpPr txBox="1"/>
          <p:nvPr/>
        </p:nvSpPr>
        <p:spPr>
          <a:xfrm>
            <a:off x="195263" y="281895"/>
            <a:ext cx="30809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d</a:t>
            </a:r>
            <a:endParaRPr/>
          </a:p>
        </p:txBody>
      </p:sp>
      <p:sp>
        <p:nvSpPr>
          <p:cNvPr id="244" name="Google Shape;244;p5"/>
          <p:cNvSpPr txBox="1"/>
          <p:nvPr/>
        </p:nvSpPr>
        <p:spPr>
          <a:xfrm>
            <a:off x="82056" y="3884422"/>
            <a:ext cx="30008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e</a:t>
            </a:r>
            <a:endParaRPr/>
          </a:p>
        </p:txBody>
      </p:sp>
      <p:grpSp>
        <p:nvGrpSpPr>
          <p:cNvPr id="245" name="Google Shape;245;p5"/>
          <p:cNvGrpSpPr/>
          <p:nvPr/>
        </p:nvGrpSpPr>
        <p:grpSpPr>
          <a:xfrm>
            <a:off x="493743" y="-1"/>
            <a:ext cx="9144000" cy="3449764"/>
            <a:chOff x="221955" y="824066"/>
            <a:chExt cx="11470642" cy="4327548"/>
          </a:xfrm>
        </p:grpSpPr>
        <p:grpSp>
          <p:nvGrpSpPr>
            <p:cNvPr id="246" name="Google Shape;246;p5"/>
            <p:cNvGrpSpPr/>
            <p:nvPr/>
          </p:nvGrpSpPr>
          <p:grpSpPr>
            <a:xfrm>
              <a:off x="221955" y="824066"/>
              <a:ext cx="4680643" cy="4327548"/>
              <a:chOff x="1140722" y="1005137"/>
              <a:chExt cx="4680643" cy="4327547"/>
            </a:xfrm>
          </p:grpSpPr>
          <p:pic>
            <p:nvPicPr>
              <p:cNvPr id="247" name="Google Shape;247;p5" descr="Image preview"/>
              <p:cNvPicPr preferRelativeResize="0"/>
              <p:nvPr/>
            </p:nvPicPr>
            <p:blipFill rotWithShape="1">
              <a:blip r:embed="rId3">
                <a:alphaModFix/>
              </a:blip>
              <a:srcRect l="13272" t="36622" r="18774" b="10075"/>
              <a:stretch/>
            </p:blipFill>
            <p:spPr>
              <a:xfrm>
                <a:off x="1140722" y="2009870"/>
                <a:ext cx="4680643" cy="3322814"/>
              </a:xfrm>
              <a:prstGeom prst="rect">
                <a:avLst/>
              </a:prstGeom>
              <a:noFill/>
              <a:ln>
                <a:noFill/>
              </a:ln>
            </p:spPr>
          </p:pic>
          <p:sp>
            <p:nvSpPr>
              <p:cNvPr id="248" name="Google Shape;248;p5"/>
              <p:cNvSpPr txBox="1"/>
              <p:nvPr/>
            </p:nvSpPr>
            <p:spPr>
              <a:xfrm>
                <a:off x="3006232" y="1680075"/>
                <a:ext cx="629070" cy="4632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Calibri"/>
                    <a:ea typeface="Calibri"/>
                    <a:cs typeface="Calibri"/>
                    <a:sym typeface="Calibri"/>
                  </a:rPr>
                  <a:t>II.4</a:t>
                </a:r>
                <a:endParaRPr sz="1800" dirty="0">
                  <a:solidFill>
                    <a:schemeClr val="dk1"/>
                  </a:solidFill>
                  <a:latin typeface="Calibri"/>
                  <a:ea typeface="Calibri"/>
                  <a:cs typeface="Calibri"/>
                  <a:sym typeface="Calibri"/>
                </a:endParaRPr>
              </a:p>
            </p:txBody>
          </p:sp>
          <p:sp>
            <p:nvSpPr>
              <p:cNvPr id="249" name="Google Shape;249;p5"/>
              <p:cNvSpPr txBox="1"/>
              <p:nvPr/>
            </p:nvSpPr>
            <p:spPr>
              <a:xfrm>
                <a:off x="5041258" y="1680075"/>
                <a:ext cx="621077" cy="4632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Calibri"/>
                    <a:ea typeface="Calibri"/>
                    <a:cs typeface="Calibri"/>
                    <a:sym typeface="Calibri"/>
                  </a:rPr>
                  <a:t>II.2</a:t>
                </a:r>
                <a:endParaRPr sz="1800" dirty="0">
                  <a:solidFill>
                    <a:schemeClr val="dk1"/>
                  </a:solidFill>
                  <a:latin typeface="Calibri"/>
                  <a:ea typeface="Calibri"/>
                  <a:cs typeface="Calibri"/>
                  <a:sym typeface="Calibri"/>
                </a:endParaRPr>
              </a:p>
            </p:txBody>
          </p:sp>
          <p:sp>
            <p:nvSpPr>
              <p:cNvPr id="250" name="Google Shape;250;p5"/>
              <p:cNvSpPr txBox="1"/>
              <p:nvPr/>
            </p:nvSpPr>
            <p:spPr>
              <a:xfrm>
                <a:off x="3710895" y="1680075"/>
                <a:ext cx="538192" cy="4632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Calibri"/>
                    <a:ea typeface="Calibri"/>
                    <a:cs typeface="Calibri"/>
                    <a:sym typeface="Calibri"/>
                  </a:rPr>
                  <a:t>I.2</a:t>
                </a:r>
                <a:endParaRPr sz="1800" dirty="0">
                  <a:solidFill>
                    <a:schemeClr val="dk1"/>
                  </a:solidFill>
                  <a:latin typeface="Calibri"/>
                  <a:ea typeface="Calibri"/>
                  <a:cs typeface="Calibri"/>
                  <a:sym typeface="Calibri"/>
                </a:endParaRPr>
              </a:p>
            </p:txBody>
          </p:sp>
          <p:sp>
            <p:nvSpPr>
              <p:cNvPr id="251" name="Google Shape;251;p5"/>
              <p:cNvSpPr txBox="1"/>
              <p:nvPr/>
            </p:nvSpPr>
            <p:spPr>
              <a:xfrm>
                <a:off x="4376077" y="1680075"/>
                <a:ext cx="589590" cy="4632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Calibri"/>
                    <a:ea typeface="Calibri"/>
                    <a:cs typeface="Calibri"/>
                    <a:sym typeface="Calibri"/>
                  </a:rPr>
                  <a:t>I.1</a:t>
                </a:r>
                <a:endParaRPr sz="1800" dirty="0">
                  <a:solidFill>
                    <a:schemeClr val="dk1"/>
                  </a:solidFill>
                  <a:latin typeface="Calibri"/>
                  <a:ea typeface="Calibri"/>
                  <a:cs typeface="Calibri"/>
                  <a:sym typeface="Calibri"/>
                </a:endParaRPr>
              </a:p>
            </p:txBody>
          </p:sp>
          <p:sp>
            <p:nvSpPr>
              <p:cNvPr id="252" name="Google Shape;252;p5"/>
              <p:cNvSpPr txBox="1"/>
              <p:nvPr/>
            </p:nvSpPr>
            <p:spPr>
              <a:xfrm rot="-5400000">
                <a:off x="2146940" y="1420635"/>
                <a:ext cx="1107996"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ladder (100bp)</a:t>
                </a:r>
                <a:endParaRPr sz="1200">
                  <a:solidFill>
                    <a:schemeClr val="dk1"/>
                  </a:solidFill>
                  <a:latin typeface="Calibri"/>
                  <a:ea typeface="Calibri"/>
                  <a:cs typeface="Calibri"/>
                  <a:sym typeface="Calibri"/>
                </a:endParaRPr>
              </a:p>
            </p:txBody>
          </p:sp>
        </p:grpSp>
        <p:grpSp>
          <p:nvGrpSpPr>
            <p:cNvPr id="253" name="Google Shape;253;p5"/>
            <p:cNvGrpSpPr/>
            <p:nvPr/>
          </p:nvGrpSpPr>
          <p:grpSpPr>
            <a:xfrm>
              <a:off x="5636378" y="3418152"/>
              <a:ext cx="6056219" cy="423618"/>
              <a:chOff x="1905415" y="1531257"/>
              <a:chExt cx="7007586" cy="490163"/>
            </a:xfrm>
          </p:grpSpPr>
          <p:grpSp>
            <p:nvGrpSpPr>
              <p:cNvPr id="254" name="Google Shape;254;p5"/>
              <p:cNvGrpSpPr/>
              <p:nvPr/>
            </p:nvGrpSpPr>
            <p:grpSpPr>
              <a:xfrm>
                <a:off x="1905415" y="1531257"/>
                <a:ext cx="7007586" cy="380037"/>
                <a:chOff x="1720516" y="1214727"/>
                <a:chExt cx="7007586" cy="380037"/>
              </a:xfrm>
            </p:grpSpPr>
            <p:grpSp>
              <p:nvGrpSpPr>
                <p:cNvPr id="255" name="Google Shape;255;p5"/>
                <p:cNvGrpSpPr/>
                <p:nvPr/>
              </p:nvGrpSpPr>
              <p:grpSpPr>
                <a:xfrm>
                  <a:off x="1720516" y="1315004"/>
                  <a:ext cx="7007586" cy="181072"/>
                  <a:chOff x="1651476" y="1306906"/>
                  <a:chExt cx="7007586" cy="181072"/>
                </a:xfrm>
              </p:grpSpPr>
              <p:sp>
                <p:nvSpPr>
                  <p:cNvPr id="256" name="Google Shape;256;p5"/>
                  <p:cNvSpPr/>
                  <p:nvPr/>
                </p:nvSpPr>
                <p:spPr>
                  <a:xfrm>
                    <a:off x="2376690" y="1306909"/>
                    <a:ext cx="466344" cy="181069"/>
                  </a:xfrm>
                  <a:prstGeom prst="rect">
                    <a:avLst/>
                  </a:prstGeom>
                  <a:solidFill>
                    <a:srgbClr val="C00000"/>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7" name="Google Shape;257;p5"/>
                  <p:cNvSpPr/>
                  <p:nvPr/>
                </p:nvSpPr>
                <p:spPr>
                  <a:xfrm>
                    <a:off x="2864160" y="1306909"/>
                    <a:ext cx="1014984" cy="181069"/>
                  </a:xfrm>
                  <a:prstGeom prst="rect">
                    <a:avLst/>
                  </a:prstGeom>
                  <a:solidFill>
                    <a:srgbClr val="A5A5A5"/>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8" name="Google Shape;258;p5"/>
                  <p:cNvSpPr/>
                  <p:nvPr/>
                </p:nvSpPr>
                <p:spPr>
                  <a:xfrm>
                    <a:off x="3895675" y="1306908"/>
                    <a:ext cx="1188720" cy="181069"/>
                  </a:xfrm>
                  <a:prstGeom prst="rect">
                    <a:avLst/>
                  </a:prstGeom>
                  <a:solidFill>
                    <a:srgbClr val="A5A5A5"/>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9" name="Google Shape;259;p5"/>
                  <p:cNvSpPr/>
                  <p:nvPr/>
                </p:nvSpPr>
                <p:spPr>
                  <a:xfrm>
                    <a:off x="5096468" y="1306907"/>
                    <a:ext cx="1033272" cy="181069"/>
                  </a:xfrm>
                  <a:prstGeom prst="rect">
                    <a:avLst/>
                  </a:prstGeom>
                  <a:solidFill>
                    <a:srgbClr val="A5A5A5"/>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60" name="Google Shape;260;p5"/>
                  <p:cNvSpPr/>
                  <p:nvPr/>
                </p:nvSpPr>
                <p:spPr>
                  <a:xfrm>
                    <a:off x="6146271" y="1306907"/>
                    <a:ext cx="795528" cy="181069"/>
                  </a:xfrm>
                  <a:prstGeom prst="rect">
                    <a:avLst/>
                  </a:prstGeom>
                  <a:solidFill>
                    <a:srgbClr val="A5A5A5"/>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261" name="Google Shape;261;p5"/>
                  <p:cNvGrpSpPr/>
                  <p:nvPr/>
                </p:nvGrpSpPr>
                <p:grpSpPr>
                  <a:xfrm>
                    <a:off x="1651476" y="1306909"/>
                    <a:ext cx="704088" cy="181069"/>
                    <a:chOff x="1236615" y="2812087"/>
                    <a:chExt cx="704088" cy="181069"/>
                  </a:xfrm>
                </p:grpSpPr>
                <p:sp>
                  <p:nvSpPr>
                    <p:cNvPr id="262" name="Google Shape;262;p5"/>
                    <p:cNvSpPr/>
                    <p:nvPr/>
                  </p:nvSpPr>
                  <p:spPr>
                    <a:xfrm>
                      <a:off x="1611519" y="2812087"/>
                      <a:ext cx="329184" cy="181069"/>
                    </a:xfrm>
                    <a:prstGeom prst="rect">
                      <a:avLst/>
                    </a:prstGeom>
                    <a:solidFill>
                      <a:srgbClr val="A5A5A5"/>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Calibri"/>
                        <a:ea typeface="Calibri"/>
                        <a:cs typeface="Calibri"/>
                        <a:sym typeface="Calibri"/>
                      </a:endParaRPr>
                    </a:p>
                  </p:txBody>
                </p:sp>
                <p:sp>
                  <p:nvSpPr>
                    <p:cNvPr id="263" name="Google Shape;263;p5"/>
                    <p:cNvSpPr/>
                    <p:nvPr/>
                  </p:nvSpPr>
                  <p:spPr>
                    <a:xfrm>
                      <a:off x="1236615" y="2856901"/>
                      <a:ext cx="374904" cy="91440"/>
                    </a:xfrm>
                    <a:prstGeom prst="rect">
                      <a:avLst/>
                    </a:prstGeom>
                    <a:solidFill>
                      <a:srgbClr val="A5A5A5"/>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nvGrpSpPr>
                  <p:cNvPr id="264" name="Google Shape;264;p5"/>
                  <p:cNvGrpSpPr/>
                  <p:nvPr/>
                </p:nvGrpSpPr>
                <p:grpSpPr>
                  <a:xfrm>
                    <a:off x="6944819" y="1306906"/>
                    <a:ext cx="1714243" cy="181069"/>
                    <a:chOff x="3761041" y="2948341"/>
                    <a:chExt cx="1714243" cy="181069"/>
                  </a:xfrm>
                </p:grpSpPr>
                <p:sp>
                  <p:nvSpPr>
                    <p:cNvPr id="265" name="Google Shape;265;p5"/>
                    <p:cNvSpPr/>
                    <p:nvPr/>
                  </p:nvSpPr>
                  <p:spPr>
                    <a:xfrm>
                      <a:off x="3761041" y="2948341"/>
                      <a:ext cx="1042416" cy="181069"/>
                    </a:xfrm>
                    <a:prstGeom prst="rect">
                      <a:avLst/>
                    </a:prstGeom>
                    <a:solidFill>
                      <a:srgbClr val="A5A5A5"/>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0000"/>
                        </a:solidFill>
                        <a:latin typeface="Calibri"/>
                        <a:ea typeface="Calibri"/>
                        <a:cs typeface="Calibri"/>
                        <a:sym typeface="Calibri"/>
                      </a:endParaRPr>
                    </a:p>
                  </p:txBody>
                </p:sp>
                <p:sp>
                  <p:nvSpPr>
                    <p:cNvPr id="266" name="Google Shape;266;p5"/>
                    <p:cNvSpPr/>
                    <p:nvPr/>
                  </p:nvSpPr>
                  <p:spPr>
                    <a:xfrm>
                      <a:off x="4807772" y="2993155"/>
                      <a:ext cx="667512" cy="91440"/>
                    </a:xfrm>
                    <a:prstGeom prst="rect">
                      <a:avLst/>
                    </a:prstGeom>
                    <a:solidFill>
                      <a:srgbClr val="A5A5A5"/>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0000"/>
                        </a:solidFill>
                        <a:latin typeface="Calibri"/>
                        <a:ea typeface="Calibri"/>
                        <a:cs typeface="Calibri"/>
                        <a:sym typeface="Calibri"/>
                      </a:endParaRPr>
                    </a:p>
                  </p:txBody>
                </p:sp>
              </p:grpSp>
            </p:grpSp>
            <p:sp>
              <p:nvSpPr>
                <p:cNvPr id="267" name="Google Shape;267;p5"/>
                <p:cNvSpPr txBox="1"/>
                <p:nvPr/>
              </p:nvSpPr>
              <p:spPr>
                <a:xfrm>
                  <a:off x="5466338" y="1229474"/>
                  <a:ext cx="578586" cy="35733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chemeClr val="dk1"/>
                      </a:solidFill>
                      <a:latin typeface="Calibri"/>
                      <a:ea typeface="Calibri"/>
                      <a:cs typeface="Calibri"/>
                      <a:sym typeface="Calibri"/>
                    </a:rPr>
                    <a:t>ex5</a:t>
                  </a:r>
                  <a:endParaRPr sz="1000" dirty="0">
                    <a:solidFill>
                      <a:schemeClr val="dk1"/>
                    </a:solidFill>
                    <a:latin typeface="Calibri"/>
                    <a:ea typeface="Calibri"/>
                    <a:cs typeface="Calibri"/>
                    <a:sym typeface="Calibri"/>
                  </a:endParaRPr>
                </a:p>
              </p:txBody>
            </p:sp>
            <p:sp>
              <p:nvSpPr>
                <p:cNvPr id="268" name="Google Shape;268;p5"/>
                <p:cNvSpPr txBox="1"/>
                <p:nvPr/>
              </p:nvSpPr>
              <p:spPr>
                <a:xfrm>
                  <a:off x="6436902" y="1229474"/>
                  <a:ext cx="547798" cy="35733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chemeClr val="dk1"/>
                      </a:solidFill>
                      <a:latin typeface="Calibri"/>
                      <a:ea typeface="Calibri"/>
                      <a:cs typeface="Calibri"/>
                      <a:sym typeface="Calibri"/>
                    </a:rPr>
                    <a:t>ex6</a:t>
                  </a:r>
                  <a:endParaRPr sz="1000" dirty="0">
                    <a:solidFill>
                      <a:schemeClr val="dk1"/>
                    </a:solidFill>
                    <a:latin typeface="Calibri"/>
                    <a:ea typeface="Calibri"/>
                    <a:cs typeface="Calibri"/>
                    <a:sym typeface="Calibri"/>
                  </a:endParaRPr>
                </a:p>
              </p:txBody>
            </p:sp>
            <p:sp>
              <p:nvSpPr>
                <p:cNvPr id="269" name="Google Shape;269;p5"/>
                <p:cNvSpPr txBox="1"/>
                <p:nvPr/>
              </p:nvSpPr>
              <p:spPr>
                <a:xfrm>
                  <a:off x="7402588" y="1229474"/>
                  <a:ext cx="556794" cy="35733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chemeClr val="dk1"/>
                      </a:solidFill>
                      <a:latin typeface="Calibri"/>
                      <a:ea typeface="Calibri"/>
                      <a:cs typeface="Calibri"/>
                      <a:sym typeface="Calibri"/>
                    </a:rPr>
                    <a:t>ex7</a:t>
                  </a:r>
                  <a:endParaRPr sz="1000" dirty="0">
                    <a:solidFill>
                      <a:schemeClr val="dk1"/>
                    </a:solidFill>
                    <a:latin typeface="Calibri"/>
                    <a:ea typeface="Calibri"/>
                    <a:cs typeface="Calibri"/>
                    <a:sym typeface="Calibri"/>
                  </a:endParaRPr>
                </a:p>
              </p:txBody>
            </p:sp>
            <p:sp>
              <p:nvSpPr>
                <p:cNvPr id="270" name="Google Shape;270;p5"/>
                <p:cNvSpPr txBox="1"/>
                <p:nvPr/>
              </p:nvSpPr>
              <p:spPr>
                <a:xfrm>
                  <a:off x="2013970" y="1237431"/>
                  <a:ext cx="540871" cy="35733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chemeClr val="dk1"/>
                      </a:solidFill>
                      <a:latin typeface="Calibri"/>
                      <a:ea typeface="Calibri"/>
                      <a:cs typeface="Calibri"/>
                      <a:sym typeface="Calibri"/>
                    </a:rPr>
                    <a:t>ex1</a:t>
                  </a:r>
                  <a:endParaRPr sz="1000" dirty="0">
                    <a:solidFill>
                      <a:schemeClr val="dk1"/>
                    </a:solidFill>
                    <a:latin typeface="Calibri"/>
                    <a:ea typeface="Calibri"/>
                    <a:cs typeface="Calibri"/>
                    <a:sym typeface="Calibri"/>
                  </a:endParaRPr>
                </a:p>
              </p:txBody>
            </p:sp>
            <p:sp>
              <p:nvSpPr>
                <p:cNvPr id="271" name="Google Shape;271;p5"/>
                <p:cNvSpPr txBox="1"/>
                <p:nvPr/>
              </p:nvSpPr>
              <p:spPr>
                <a:xfrm>
                  <a:off x="2418177" y="1228841"/>
                  <a:ext cx="538253" cy="35733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chemeClr val="dk1"/>
                      </a:solidFill>
                      <a:latin typeface="Calibri"/>
                      <a:ea typeface="Calibri"/>
                      <a:cs typeface="Calibri"/>
                      <a:sym typeface="Calibri"/>
                    </a:rPr>
                    <a:t>ex2</a:t>
                  </a:r>
                  <a:endParaRPr sz="1000" dirty="0">
                    <a:solidFill>
                      <a:schemeClr val="dk1"/>
                    </a:solidFill>
                    <a:latin typeface="Calibri"/>
                    <a:ea typeface="Calibri"/>
                    <a:cs typeface="Calibri"/>
                    <a:sym typeface="Calibri"/>
                  </a:endParaRPr>
                </a:p>
              </p:txBody>
            </p:sp>
            <p:sp>
              <p:nvSpPr>
                <p:cNvPr id="272" name="Google Shape;272;p5"/>
                <p:cNvSpPr txBox="1"/>
                <p:nvPr/>
              </p:nvSpPr>
              <p:spPr>
                <a:xfrm>
                  <a:off x="3292153" y="1229474"/>
                  <a:ext cx="584975" cy="35733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chemeClr val="dk1"/>
                      </a:solidFill>
                      <a:latin typeface="Calibri"/>
                      <a:ea typeface="Calibri"/>
                      <a:cs typeface="Calibri"/>
                      <a:sym typeface="Calibri"/>
                    </a:rPr>
                    <a:t>ex3</a:t>
                  </a:r>
                  <a:endParaRPr sz="1000" dirty="0">
                    <a:solidFill>
                      <a:schemeClr val="dk1"/>
                    </a:solidFill>
                    <a:latin typeface="Calibri"/>
                    <a:ea typeface="Calibri"/>
                    <a:cs typeface="Calibri"/>
                    <a:sym typeface="Calibri"/>
                  </a:endParaRPr>
                </a:p>
              </p:txBody>
            </p:sp>
            <p:sp>
              <p:nvSpPr>
                <p:cNvPr id="273" name="Google Shape;273;p5"/>
                <p:cNvSpPr txBox="1"/>
                <p:nvPr/>
              </p:nvSpPr>
              <p:spPr>
                <a:xfrm>
                  <a:off x="4386107" y="1214727"/>
                  <a:ext cx="571253" cy="35733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chemeClr val="dk1"/>
                      </a:solidFill>
                      <a:latin typeface="Calibri"/>
                      <a:ea typeface="Calibri"/>
                      <a:cs typeface="Calibri"/>
                      <a:sym typeface="Calibri"/>
                    </a:rPr>
                    <a:t>ex4</a:t>
                  </a:r>
                  <a:endParaRPr sz="1000" dirty="0">
                    <a:solidFill>
                      <a:schemeClr val="dk1"/>
                    </a:solidFill>
                    <a:latin typeface="Calibri"/>
                    <a:ea typeface="Calibri"/>
                    <a:cs typeface="Calibri"/>
                    <a:sym typeface="Calibri"/>
                  </a:endParaRPr>
                </a:p>
              </p:txBody>
            </p:sp>
          </p:grpSp>
          <p:sp>
            <p:nvSpPr>
              <p:cNvPr id="274" name="Google Shape;274;p5"/>
              <p:cNvSpPr/>
              <p:nvPr/>
            </p:nvSpPr>
            <p:spPr>
              <a:xfrm rot="5400000">
                <a:off x="5183436" y="1815984"/>
                <a:ext cx="182272" cy="228600"/>
              </a:xfrm>
              <a:prstGeom prst="downArrow">
                <a:avLst>
                  <a:gd name="adj1" fmla="val 50000"/>
                  <a:gd name="adj2" fmla="val 50000"/>
                </a:avLst>
              </a:prstGeom>
              <a:solidFill>
                <a:srgbClr val="0000C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5" name="Google Shape;275;p5"/>
              <p:cNvSpPr/>
              <p:nvPr/>
            </p:nvSpPr>
            <p:spPr>
              <a:xfrm rot="-5400000" flipH="1">
                <a:off x="2309749" y="1815680"/>
                <a:ext cx="182880" cy="228600"/>
              </a:xfrm>
              <a:prstGeom prst="downArrow">
                <a:avLst>
                  <a:gd name="adj1" fmla="val 50000"/>
                  <a:gd name="adj2" fmla="val 50000"/>
                </a:avLst>
              </a:prstGeom>
              <a:solidFill>
                <a:srgbClr val="0000C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nvGrpSpPr>
            <p:cNvPr id="276" name="Google Shape;276;p5"/>
            <p:cNvGrpSpPr/>
            <p:nvPr/>
          </p:nvGrpSpPr>
          <p:grpSpPr>
            <a:xfrm>
              <a:off x="5642172" y="4140053"/>
              <a:ext cx="5638281" cy="419587"/>
              <a:chOff x="1905415" y="2087066"/>
              <a:chExt cx="6518708" cy="485105"/>
            </a:xfrm>
          </p:grpSpPr>
          <p:grpSp>
            <p:nvGrpSpPr>
              <p:cNvPr id="277" name="Google Shape;277;p5"/>
              <p:cNvGrpSpPr/>
              <p:nvPr/>
            </p:nvGrpSpPr>
            <p:grpSpPr>
              <a:xfrm>
                <a:off x="1905415" y="2087066"/>
                <a:ext cx="6518708" cy="375069"/>
                <a:chOff x="1907968" y="3445086"/>
                <a:chExt cx="6518708" cy="375069"/>
              </a:xfrm>
            </p:grpSpPr>
            <p:sp>
              <p:nvSpPr>
                <p:cNvPr id="278" name="Google Shape;278;p5"/>
                <p:cNvSpPr/>
                <p:nvPr/>
              </p:nvSpPr>
              <p:spPr>
                <a:xfrm>
                  <a:off x="2631774" y="3540651"/>
                  <a:ext cx="1014984" cy="181069"/>
                </a:xfrm>
                <a:prstGeom prst="rect">
                  <a:avLst/>
                </a:prstGeom>
                <a:solidFill>
                  <a:srgbClr val="A5A5A5"/>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9" name="Google Shape;279;p5"/>
                <p:cNvSpPr/>
                <p:nvPr/>
              </p:nvSpPr>
              <p:spPr>
                <a:xfrm>
                  <a:off x="3663289" y="3540650"/>
                  <a:ext cx="1188720" cy="181069"/>
                </a:xfrm>
                <a:prstGeom prst="rect">
                  <a:avLst/>
                </a:prstGeom>
                <a:solidFill>
                  <a:srgbClr val="A5A5A5"/>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80" name="Google Shape;280;p5"/>
                <p:cNvSpPr/>
                <p:nvPr/>
              </p:nvSpPr>
              <p:spPr>
                <a:xfrm>
                  <a:off x="4864082" y="3540650"/>
                  <a:ext cx="1033272" cy="181069"/>
                </a:xfrm>
                <a:prstGeom prst="rect">
                  <a:avLst/>
                </a:prstGeom>
                <a:solidFill>
                  <a:srgbClr val="A5A5A5"/>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81" name="Google Shape;281;p5"/>
                <p:cNvSpPr/>
                <p:nvPr/>
              </p:nvSpPr>
              <p:spPr>
                <a:xfrm>
                  <a:off x="5913885" y="3540649"/>
                  <a:ext cx="795528" cy="181069"/>
                </a:xfrm>
                <a:prstGeom prst="rect">
                  <a:avLst/>
                </a:prstGeom>
                <a:solidFill>
                  <a:srgbClr val="A5A5A5"/>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282" name="Google Shape;282;p5"/>
                <p:cNvGrpSpPr/>
                <p:nvPr/>
              </p:nvGrpSpPr>
              <p:grpSpPr>
                <a:xfrm>
                  <a:off x="1907968" y="3540651"/>
                  <a:ext cx="704088" cy="181069"/>
                  <a:chOff x="1236615" y="2812087"/>
                  <a:chExt cx="704088" cy="181069"/>
                </a:xfrm>
              </p:grpSpPr>
              <p:sp>
                <p:nvSpPr>
                  <p:cNvPr id="283" name="Google Shape;283;p5"/>
                  <p:cNvSpPr/>
                  <p:nvPr/>
                </p:nvSpPr>
                <p:spPr>
                  <a:xfrm>
                    <a:off x="1611519" y="2812087"/>
                    <a:ext cx="329184" cy="181069"/>
                  </a:xfrm>
                  <a:prstGeom prst="rect">
                    <a:avLst/>
                  </a:prstGeom>
                  <a:solidFill>
                    <a:srgbClr val="A5A5A5"/>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Calibri"/>
                      <a:ea typeface="Calibri"/>
                      <a:cs typeface="Calibri"/>
                      <a:sym typeface="Calibri"/>
                    </a:endParaRPr>
                  </a:p>
                </p:txBody>
              </p:sp>
              <p:sp>
                <p:nvSpPr>
                  <p:cNvPr id="284" name="Google Shape;284;p5"/>
                  <p:cNvSpPr/>
                  <p:nvPr/>
                </p:nvSpPr>
                <p:spPr>
                  <a:xfrm>
                    <a:off x="1236615" y="2856901"/>
                    <a:ext cx="374904" cy="91440"/>
                  </a:xfrm>
                  <a:prstGeom prst="rect">
                    <a:avLst/>
                  </a:prstGeom>
                  <a:solidFill>
                    <a:srgbClr val="A5A5A5"/>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nvGrpSpPr>
                <p:cNvPr id="285" name="Google Shape;285;p5"/>
                <p:cNvGrpSpPr/>
                <p:nvPr/>
              </p:nvGrpSpPr>
              <p:grpSpPr>
                <a:xfrm>
                  <a:off x="6712433" y="3540648"/>
                  <a:ext cx="1714243" cy="181069"/>
                  <a:chOff x="3761041" y="2948341"/>
                  <a:chExt cx="1714243" cy="181069"/>
                </a:xfrm>
              </p:grpSpPr>
              <p:sp>
                <p:nvSpPr>
                  <p:cNvPr id="286" name="Google Shape;286;p5"/>
                  <p:cNvSpPr/>
                  <p:nvPr/>
                </p:nvSpPr>
                <p:spPr>
                  <a:xfrm>
                    <a:off x="3761041" y="2948341"/>
                    <a:ext cx="1042416" cy="181069"/>
                  </a:xfrm>
                  <a:prstGeom prst="rect">
                    <a:avLst/>
                  </a:prstGeom>
                  <a:solidFill>
                    <a:srgbClr val="A5A5A5"/>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0000"/>
                      </a:solidFill>
                      <a:latin typeface="Calibri"/>
                      <a:ea typeface="Calibri"/>
                      <a:cs typeface="Calibri"/>
                      <a:sym typeface="Calibri"/>
                    </a:endParaRPr>
                  </a:p>
                </p:txBody>
              </p:sp>
              <p:sp>
                <p:nvSpPr>
                  <p:cNvPr id="287" name="Google Shape;287;p5"/>
                  <p:cNvSpPr/>
                  <p:nvPr/>
                </p:nvSpPr>
                <p:spPr>
                  <a:xfrm>
                    <a:off x="4807772" y="2993155"/>
                    <a:ext cx="667512" cy="91440"/>
                  </a:xfrm>
                  <a:prstGeom prst="rect">
                    <a:avLst/>
                  </a:prstGeom>
                  <a:solidFill>
                    <a:srgbClr val="A5A5A5"/>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0000"/>
                      </a:solidFill>
                      <a:latin typeface="Calibri"/>
                      <a:ea typeface="Calibri"/>
                      <a:cs typeface="Calibri"/>
                      <a:sym typeface="Calibri"/>
                    </a:endParaRPr>
                  </a:p>
                </p:txBody>
              </p:sp>
            </p:grpSp>
            <p:sp>
              <p:nvSpPr>
                <p:cNvPr id="288" name="Google Shape;288;p5"/>
                <p:cNvSpPr txBox="1"/>
                <p:nvPr/>
              </p:nvSpPr>
              <p:spPr>
                <a:xfrm>
                  <a:off x="5092090" y="3445086"/>
                  <a:ext cx="717440" cy="35704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chemeClr val="dk1"/>
                      </a:solidFill>
                      <a:latin typeface="Calibri"/>
                      <a:ea typeface="Calibri"/>
                      <a:cs typeface="Calibri"/>
                      <a:sym typeface="Calibri"/>
                    </a:rPr>
                    <a:t>ex5</a:t>
                  </a:r>
                  <a:endParaRPr sz="1000" dirty="0">
                    <a:solidFill>
                      <a:schemeClr val="dk1"/>
                    </a:solidFill>
                    <a:latin typeface="Calibri"/>
                    <a:ea typeface="Calibri"/>
                    <a:cs typeface="Calibri"/>
                    <a:sym typeface="Calibri"/>
                  </a:endParaRPr>
                </a:p>
              </p:txBody>
            </p:sp>
            <p:sp>
              <p:nvSpPr>
                <p:cNvPr id="289" name="Google Shape;289;p5"/>
                <p:cNvSpPr txBox="1"/>
                <p:nvPr/>
              </p:nvSpPr>
              <p:spPr>
                <a:xfrm>
                  <a:off x="6001710" y="3455166"/>
                  <a:ext cx="612124" cy="35704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chemeClr val="dk1"/>
                      </a:solidFill>
                      <a:latin typeface="Calibri"/>
                      <a:ea typeface="Calibri"/>
                      <a:cs typeface="Calibri"/>
                      <a:sym typeface="Calibri"/>
                    </a:rPr>
                    <a:t>ex6</a:t>
                  </a:r>
                  <a:endParaRPr sz="1000" dirty="0">
                    <a:solidFill>
                      <a:schemeClr val="dk1"/>
                    </a:solidFill>
                    <a:latin typeface="Calibri"/>
                    <a:ea typeface="Calibri"/>
                    <a:cs typeface="Calibri"/>
                    <a:sym typeface="Calibri"/>
                  </a:endParaRPr>
                </a:p>
              </p:txBody>
            </p:sp>
            <p:sp>
              <p:nvSpPr>
                <p:cNvPr id="290" name="Google Shape;290;p5"/>
                <p:cNvSpPr txBox="1"/>
                <p:nvPr/>
              </p:nvSpPr>
              <p:spPr>
                <a:xfrm>
                  <a:off x="6808012" y="3455166"/>
                  <a:ext cx="668311" cy="35704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chemeClr val="dk1"/>
                      </a:solidFill>
                      <a:latin typeface="Calibri"/>
                      <a:ea typeface="Calibri"/>
                      <a:cs typeface="Calibri"/>
                      <a:sym typeface="Calibri"/>
                    </a:rPr>
                    <a:t>ex7</a:t>
                  </a:r>
                  <a:endParaRPr sz="1000" dirty="0">
                    <a:solidFill>
                      <a:schemeClr val="dk1"/>
                    </a:solidFill>
                    <a:latin typeface="Calibri"/>
                    <a:ea typeface="Calibri"/>
                    <a:cs typeface="Calibri"/>
                    <a:sym typeface="Calibri"/>
                  </a:endParaRPr>
                </a:p>
              </p:txBody>
            </p:sp>
            <p:sp>
              <p:nvSpPr>
                <p:cNvPr id="291" name="Google Shape;291;p5"/>
                <p:cNvSpPr txBox="1"/>
                <p:nvPr/>
              </p:nvSpPr>
              <p:spPr>
                <a:xfrm>
                  <a:off x="2216203" y="3463112"/>
                  <a:ext cx="630366" cy="35704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chemeClr val="dk1"/>
                      </a:solidFill>
                      <a:latin typeface="Calibri"/>
                      <a:ea typeface="Calibri"/>
                      <a:cs typeface="Calibri"/>
                      <a:sym typeface="Calibri"/>
                    </a:rPr>
                    <a:t>ex1</a:t>
                  </a:r>
                  <a:endParaRPr sz="1000" dirty="0">
                    <a:solidFill>
                      <a:schemeClr val="dk1"/>
                    </a:solidFill>
                    <a:latin typeface="Calibri"/>
                    <a:ea typeface="Calibri"/>
                    <a:cs typeface="Calibri"/>
                    <a:sym typeface="Calibri"/>
                  </a:endParaRPr>
                </a:p>
              </p:txBody>
            </p:sp>
            <p:sp>
              <p:nvSpPr>
                <p:cNvPr id="292" name="Google Shape;292;p5"/>
                <p:cNvSpPr txBox="1"/>
                <p:nvPr/>
              </p:nvSpPr>
              <p:spPr>
                <a:xfrm>
                  <a:off x="2917050" y="3455166"/>
                  <a:ext cx="687968" cy="35704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chemeClr val="dk1"/>
                      </a:solidFill>
                      <a:latin typeface="Calibri"/>
                      <a:ea typeface="Calibri"/>
                      <a:cs typeface="Calibri"/>
                      <a:sym typeface="Calibri"/>
                    </a:rPr>
                    <a:t>ex3</a:t>
                  </a:r>
                  <a:endParaRPr sz="1000" dirty="0">
                    <a:solidFill>
                      <a:schemeClr val="dk1"/>
                    </a:solidFill>
                    <a:latin typeface="Calibri"/>
                    <a:ea typeface="Calibri"/>
                    <a:cs typeface="Calibri"/>
                    <a:sym typeface="Calibri"/>
                  </a:endParaRPr>
                </a:p>
              </p:txBody>
            </p:sp>
            <p:sp>
              <p:nvSpPr>
                <p:cNvPr id="293" name="Google Shape;293;p5"/>
                <p:cNvSpPr txBox="1"/>
                <p:nvPr/>
              </p:nvSpPr>
              <p:spPr>
                <a:xfrm>
                  <a:off x="3996268" y="3455166"/>
                  <a:ext cx="583615" cy="35704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chemeClr val="dk1"/>
                      </a:solidFill>
                      <a:latin typeface="Calibri"/>
                      <a:ea typeface="Calibri"/>
                      <a:cs typeface="Calibri"/>
                      <a:sym typeface="Calibri"/>
                    </a:rPr>
                    <a:t>ex4</a:t>
                  </a:r>
                  <a:endParaRPr sz="1000" dirty="0">
                    <a:solidFill>
                      <a:schemeClr val="dk1"/>
                    </a:solidFill>
                    <a:latin typeface="Calibri"/>
                    <a:ea typeface="Calibri"/>
                    <a:cs typeface="Calibri"/>
                    <a:sym typeface="Calibri"/>
                  </a:endParaRPr>
                </a:p>
              </p:txBody>
            </p:sp>
          </p:grpSp>
          <p:sp>
            <p:nvSpPr>
              <p:cNvPr id="294" name="Google Shape;294;p5"/>
              <p:cNvSpPr/>
              <p:nvPr/>
            </p:nvSpPr>
            <p:spPr>
              <a:xfrm rot="5400000">
                <a:off x="4656831" y="2366735"/>
                <a:ext cx="182272" cy="228600"/>
              </a:xfrm>
              <a:prstGeom prst="downArrow">
                <a:avLst>
                  <a:gd name="adj1" fmla="val 50000"/>
                  <a:gd name="adj2" fmla="val 50000"/>
                </a:avLst>
              </a:prstGeom>
              <a:solidFill>
                <a:srgbClr val="0000C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95" name="Google Shape;295;p5"/>
              <p:cNvSpPr/>
              <p:nvPr/>
            </p:nvSpPr>
            <p:spPr>
              <a:xfrm rot="-5400000" flipH="1">
                <a:off x="2317298" y="2357378"/>
                <a:ext cx="182880" cy="228600"/>
              </a:xfrm>
              <a:prstGeom prst="downArrow">
                <a:avLst>
                  <a:gd name="adj1" fmla="val 50000"/>
                  <a:gd name="adj2" fmla="val 50000"/>
                </a:avLst>
              </a:prstGeom>
              <a:solidFill>
                <a:srgbClr val="0000C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cxnSp>
          <p:nvCxnSpPr>
            <p:cNvPr id="296" name="Google Shape;296;p5"/>
            <p:cNvCxnSpPr/>
            <p:nvPr/>
          </p:nvCxnSpPr>
          <p:spPr>
            <a:xfrm>
              <a:off x="4874456" y="3720419"/>
              <a:ext cx="721829" cy="567715"/>
            </a:xfrm>
            <a:prstGeom prst="bentConnector3">
              <a:avLst>
                <a:gd name="adj1" fmla="val 50000"/>
              </a:avLst>
            </a:prstGeom>
            <a:noFill/>
            <a:ln w="38100" cap="flat" cmpd="sng">
              <a:solidFill>
                <a:schemeClr val="dk1"/>
              </a:solidFill>
              <a:prstDash val="solid"/>
              <a:miter lim="800000"/>
              <a:headEnd type="none" w="sm" len="sm"/>
              <a:tailEnd type="triangle" w="med" len="med"/>
            </a:ln>
          </p:spPr>
        </p:cxnSp>
        <p:cxnSp>
          <p:nvCxnSpPr>
            <p:cNvPr id="297" name="Google Shape;297;p5"/>
            <p:cNvCxnSpPr/>
            <p:nvPr/>
          </p:nvCxnSpPr>
          <p:spPr>
            <a:xfrm>
              <a:off x="4874760" y="3571386"/>
              <a:ext cx="758952" cy="16331"/>
            </a:xfrm>
            <a:prstGeom prst="straightConnector1">
              <a:avLst/>
            </a:prstGeom>
            <a:noFill/>
            <a:ln w="38100" cap="flat" cmpd="sng">
              <a:solidFill>
                <a:schemeClr val="dk1"/>
              </a:solidFill>
              <a:prstDash val="solid"/>
              <a:miter lim="800000"/>
              <a:headEnd type="none" w="sm" len="sm"/>
              <a:tailEnd type="triangle" w="med" len="med"/>
            </a:ln>
          </p:spPr>
        </p:cxnSp>
        <p:sp>
          <p:nvSpPr>
            <p:cNvPr id="298" name="Google Shape;298;p5"/>
            <p:cNvSpPr/>
            <p:nvPr/>
          </p:nvSpPr>
          <p:spPr>
            <a:xfrm>
              <a:off x="6387000" y="3623050"/>
              <a:ext cx="1720846" cy="32812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dirty="0">
                  <a:solidFill>
                    <a:schemeClr val="dk1"/>
                  </a:solidFill>
                  <a:latin typeface="Calibri"/>
                  <a:ea typeface="Calibri"/>
                  <a:cs typeface="Calibri"/>
                  <a:sym typeface="Calibri"/>
                </a:rPr>
                <a:t>324bp product</a:t>
              </a:r>
              <a:endParaRPr dirty="0"/>
            </a:p>
          </p:txBody>
        </p:sp>
        <p:sp>
          <p:nvSpPr>
            <p:cNvPr id="299" name="Google Shape;299;p5"/>
            <p:cNvSpPr/>
            <p:nvPr/>
          </p:nvSpPr>
          <p:spPr>
            <a:xfrm>
              <a:off x="6437326" y="4331149"/>
              <a:ext cx="1549164" cy="32812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dirty="0">
                  <a:solidFill>
                    <a:schemeClr val="dk1"/>
                  </a:solidFill>
                  <a:latin typeface="Calibri"/>
                  <a:ea typeface="Calibri"/>
                  <a:cs typeface="Calibri"/>
                  <a:sym typeface="Calibri"/>
                </a:rPr>
                <a:t>273bp product</a:t>
              </a:r>
              <a:endParaRPr dirty="0"/>
            </a:p>
          </p:txBody>
        </p:sp>
      </p:grpSp>
      <p:pic>
        <p:nvPicPr>
          <p:cNvPr id="300" name="Google Shape;300;p5"/>
          <p:cNvPicPr preferRelativeResize="0"/>
          <p:nvPr/>
        </p:nvPicPr>
        <p:blipFill rotWithShape="1">
          <a:blip r:embed="rId4">
            <a:alphaModFix/>
          </a:blip>
          <a:srcRect/>
          <a:stretch/>
        </p:blipFill>
        <p:spPr>
          <a:xfrm>
            <a:off x="753490" y="3645189"/>
            <a:ext cx="10789080" cy="2095105"/>
          </a:xfrm>
          <a:prstGeom prst="rect">
            <a:avLst/>
          </a:prstGeom>
          <a:noFill/>
          <a:ln>
            <a:noFill/>
          </a:ln>
        </p:spPr>
      </p:pic>
      <p:sp>
        <p:nvSpPr>
          <p:cNvPr id="301" name="Google Shape;301;p5"/>
          <p:cNvSpPr txBox="1"/>
          <p:nvPr/>
        </p:nvSpPr>
        <p:spPr>
          <a:xfrm>
            <a:off x="195263" y="4321387"/>
            <a:ext cx="47481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II.2</a:t>
            </a:r>
            <a:endParaRPr sz="1800">
              <a:solidFill>
                <a:schemeClr val="dk1"/>
              </a:solidFill>
              <a:latin typeface="Calibri"/>
              <a:ea typeface="Calibri"/>
              <a:cs typeface="Calibri"/>
              <a:sym typeface="Calibri"/>
            </a:endParaRPr>
          </a:p>
        </p:txBody>
      </p:sp>
      <p:sp>
        <p:nvSpPr>
          <p:cNvPr id="302" name="Google Shape;302;p5"/>
          <p:cNvSpPr txBox="1"/>
          <p:nvPr/>
        </p:nvSpPr>
        <p:spPr>
          <a:xfrm>
            <a:off x="174456" y="5225627"/>
            <a:ext cx="47481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II.4</a:t>
            </a:r>
            <a:endParaRPr sz="1800">
              <a:solidFill>
                <a:schemeClr val="dk1"/>
              </a:solidFill>
              <a:latin typeface="Calibri"/>
              <a:ea typeface="Calibri"/>
              <a:cs typeface="Calibri"/>
              <a:sym typeface="Calibri"/>
            </a:endParaRPr>
          </a:p>
        </p:txBody>
      </p:sp>
      <p:sp>
        <p:nvSpPr>
          <p:cNvPr id="303" name="Google Shape;303;p5"/>
          <p:cNvSpPr txBox="1"/>
          <p:nvPr/>
        </p:nvSpPr>
        <p:spPr>
          <a:xfrm>
            <a:off x="10049060" y="168704"/>
            <a:ext cx="104246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Calibri"/>
                <a:ea typeface="Calibri"/>
                <a:cs typeface="Calibri"/>
                <a:sym typeface="Calibri"/>
              </a:rPr>
              <a:t>Figure S5</a:t>
            </a:r>
            <a:endParaRPr sz="1800" dirty="0">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40" name="Google Shape;340;p6"/>
          <p:cNvSpPr txBox="1"/>
          <p:nvPr/>
        </p:nvSpPr>
        <p:spPr>
          <a:xfrm>
            <a:off x="1052191" y="36509"/>
            <a:ext cx="104246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Calibri"/>
                <a:ea typeface="Calibri"/>
                <a:cs typeface="Calibri"/>
                <a:sym typeface="Calibri"/>
              </a:rPr>
              <a:t>Figure S6</a:t>
            </a:r>
            <a:endParaRPr sz="1800" dirty="0">
              <a:solidFill>
                <a:schemeClr val="dk1"/>
              </a:solidFill>
              <a:latin typeface="Calibri"/>
              <a:ea typeface="Calibri"/>
              <a:cs typeface="Calibri"/>
              <a:sym typeface="Calibri"/>
            </a:endParaRPr>
          </a:p>
        </p:txBody>
      </p:sp>
      <p:grpSp>
        <p:nvGrpSpPr>
          <p:cNvPr id="2" name="Group 1"/>
          <p:cNvGrpSpPr/>
          <p:nvPr/>
        </p:nvGrpSpPr>
        <p:grpSpPr>
          <a:xfrm>
            <a:off x="288563" y="285345"/>
            <a:ext cx="10841989" cy="6469446"/>
            <a:chOff x="288563" y="285345"/>
            <a:chExt cx="10841989" cy="6469446"/>
          </a:xfrm>
        </p:grpSpPr>
        <p:pic>
          <p:nvPicPr>
            <p:cNvPr id="46" name="Picture 11"/>
            <p:cNvPicPr>
              <a:picLocks noChangeAspect="1" noChangeArrowheads="1"/>
            </p:cNvPicPr>
            <p:nvPr/>
          </p:nvPicPr>
          <p:blipFill rotWithShape="1">
            <a:blip r:embed="rId3">
              <a:extLst>
                <a:ext uri="{28A0092B-C50C-407E-A947-70E740481C1C}">
                  <a14:useLocalDpi xmlns:a14="http://schemas.microsoft.com/office/drawing/2010/main" val="0"/>
                </a:ext>
              </a:extLst>
            </a:blip>
            <a:srcRect l="6247" r="2390" b="8626"/>
            <a:stretch/>
          </p:blipFill>
          <p:spPr bwMode="auto">
            <a:xfrm>
              <a:off x="1352976" y="1833789"/>
              <a:ext cx="3230976" cy="2331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09" name="Google Shape;309;p6"/>
            <p:cNvGrpSpPr/>
            <p:nvPr/>
          </p:nvGrpSpPr>
          <p:grpSpPr>
            <a:xfrm>
              <a:off x="7582125" y="1221970"/>
              <a:ext cx="2389030" cy="3250510"/>
              <a:chOff x="6195384" y="1028812"/>
              <a:chExt cx="2389030" cy="3250510"/>
            </a:xfrm>
          </p:grpSpPr>
          <p:grpSp>
            <p:nvGrpSpPr>
              <p:cNvPr id="310" name="Google Shape;310;p6"/>
              <p:cNvGrpSpPr/>
              <p:nvPr/>
            </p:nvGrpSpPr>
            <p:grpSpPr>
              <a:xfrm>
                <a:off x="6195384" y="1379159"/>
                <a:ext cx="2190620" cy="2900163"/>
                <a:chOff x="5031736" y="1988733"/>
                <a:chExt cx="2190620" cy="2900163"/>
              </a:xfrm>
            </p:grpSpPr>
            <p:sp>
              <p:nvSpPr>
                <p:cNvPr id="311" name="Google Shape;311;p6"/>
                <p:cNvSpPr txBox="1"/>
                <p:nvPr/>
              </p:nvSpPr>
              <p:spPr>
                <a:xfrm>
                  <a:off x="5034899" y="3161815"/>
                  <a:ext cx="682884"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400-</a:t>
                  </a:r>
                  <a:endParaRPr/>
                </a:p>
              </p:txBody>
            </p:sp>
            <p:grpSp>
              <p:nvGrpSpPr>
                <p:cNvPr id="312" name="Google Shape;312;p6"/>
                <p:cNvGrpSpPr/>
                <p:nvPr/>
              </p:nvGrpSpPr>
              <p:grpSpPr>
                <a:xfrm>
                  <a:off x="5031736" y="1988733"/>
                  <a:ext cx="2190620" cy="2900163"/>
                  <a:chOff x="5031736" y="1988733"/>
                  <a:chExt cx="2190620" cy="2900163"/>
                </a:xfrm>
              </p:grpSpPr>
              <p:pic>
                <p:nvPicPr>
                  <p:cNvPr id="313" name="Google Shape;313;p6"/>
                  <p:cNvPicPr preferRelativeResize="0"/>
                  <p:nvPr/>
                </p:nvPicPr>
                <p:blipFill rotWithShape="1">
                  <a:blip r:embed="rId4">
                    <a:alphaModFix/>
                  </a:blip>
                  <a:srcRect t="6614" r="70153"/>
                  <a:stretch/>
                </p:blipFill>
                <p:spPr>
                  <a:xfrm>
                    <a:off x="5444739" y="2127882"/>
                    <a:ext cx="1199261" cy="2708334"/>
                  </a:xfrm>
                  <a:prstGeom prst="rect">
                    <a:avLst/>
                  </a:prstGeom>
                  <a:noFill/>
                  <a:ln>
                    <a:noFill/>
                  </a:ln>
                </p:spPr>
              </p:pic>
              <p:sp>
                <p:nvSpPr>
                  <p:cNvPr id="314" name="Google Shape;314;p6"/>
                  <p:cNvSpPr txBox="1"/>
                  <p:nvPr/>
                </p:nvSpPr>
                <p:spPr>
                  <a:xfrm>
                    <a:off x="5031736" y="4305083"/>
                    <a:ext cx="49084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dk1"/>
                        </a:solidFill>
                        <a:latin typeface="Arial"/>
                        <a:ea typeface="Arial"/>
                        <a:cs typeface="Arial"/>
                        <a:sym typeface="Arial"/>
                      </a:rPr>
                      <a:t>100-</a:t>
                    </a:r>
                    <a:endParaRPr/>
                  </a:p>
                </p:txBody>
              </p:sp>
              <p:sp>
                <p:nvSpPr>
                  <p:cNvPr id="315" name="Google Shape;315;p6"/>
                  <p:cNvSpPr txBox="1"/>
                  <p:nvPr/>
                </p:nvSpPr>
                <p:spPr>
                  <a:xfrm>
                    <a:off x="5031736" y="3621609"/>
                    <a:ext cx="4953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1">
                        <a:solidFill>
                          <a:srgbClr val="000000"/>
                        </a:solidFill>
                        <a:latin typeface="Arial"/>
                        <a:ea typeface="Arial"/>
                        <a:cs typeface="Arial"/>
                        <a:sym typeface="Arial"/>
                      </a:rPr>
                      <a:t>230</a:t>
                    </a:r>
                    <a:r>
                      <a:rPr lang="en-US" sz="1200" b="1" i="0" u="none" strike="noStrike" cap="none">
                        <a:solidFill>
                          <a:srgbClr val="000000"/>
                        </a:solidFill>
                        <a:latin typeface="Arial"/>
                        <a:ea typeface="Arial"/>
                        <a:cs typeface="Arial"/>
                        <a:sym typeface="Arial"/>
                      </a:rPr>
                      <a:t>-</a:t>
                    </a:r>
                    <a:endParaRPr/>
                  </a:p>
                </p:txBody>
              </p:sp>
              <p:sp>
                <p:nvSpPr>
                  <p:cNvPr id="316" name="Google Shape;316;p6"/>
                  <p:cNvSpPr txBox="1"/>
                  <p:nvPr/>
                </p:nvSpPr>
                <p:spPr>
                  <a:xfrm>
                    <a:off x="5031736" y="2544806"/>
                    <a:ext cx="600075"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1" dirty="0">
                        <a:solidFill>
                          <a:srgbClr val="000000"/>
                        </a:solidFill>
                        <a:latin typeface="Arial"/>
                        <a:ea typeface="Arial"/>
                        <a:cs typeface="Arial"/>
                        <a:sym typeface="Arial"/>
                      </a:rPr>
                      <a:t>850</a:t>
                    </a:r>
                    <a:r>
                      <a:rPr lang="en-US" sz="1200" b="1" i="0" u="none" strike="noStrike" cap="none" dirty="0">
                        <a:solidFill>
                          <a:srgbClr val="000000"/>
                        </a:solidFill>
                        <a:latin typeface="Arial"/>
                        <a:ea typeface="Arial"/>
                        <a:cs typeface="Arial"/>
                        <a:sym typeface="Arial"/>
                      </a:rPr>
                      <a:t>-</a:t>
                    </a:r>
                    <a:endParaRPr dirty="0"/>
                  </a:p>
                </p:txBody>
              </p:sp>
              <p:sp>
                <p:nvSpPr>
                  <p:cNvPr id="317" name="Google Shape;317;p6"/>
                  <p:cNvSpPr txBox="1"/>
                  <p:nvPr/>
                </p:nvSpPr>
                <p:spPr>
                  <a:xfrm>
                    <a:off x="5031736" y="2924872"/>
                    <a:ext cx="4953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1">
                        <a:solidFill>
                          <a:srgbClr val="000000"/>
                        </a:solidFill>
                        <a:latin typeface="Arial"/>
                        <a:ea typeface="Arial"/>
                        <a:cs typeface="Arial"/>
                        <a:sym typeface="Arial"/>
                      </a:rPr>
                      <a:t>460</a:t>
                    </a:r>
                    <a:r>
                      <a:rPr lang="en-US" sz="1200" b="1" i="0" u="none" strike="noStrike" cap="none">
                        <a:solidFill>
                          <a:srgbClr val="000000"/>
                        </a:solidFill>
                        <a:latin typeface="Arial"/>
                        <a:ea typeface="Arial"/>
                        <a:cs typeface="Arial"/>
                        <a:sym typeface="Arial"/>
                      </a:rPr>
                      <a:t>-</a:t>
                    </a:r>
                    <a:endParaRPr/>
                  </a:p>
                </p:txBody>
              </p:sp>
              <p:pic>
                <p:nvPicPr>
                  <p:cNvPr id="318" name="Google Shape;318;p6"/>
                  <p:cNvPicPr preferRelativeResize="0"/>
                  <p:nvPr/>
                </p:nvPicPr>
                <p:blipFill rotWithShape="1">
                  <a:blip r:embed="rId4">
                    <a:alphaModFix/>
                  </a:blip>
                  <a:srcRect l="57465" r="30208"/>
                  <a:stretch/>
                </p:blipFill>
                <p:spPr>
                  <a:xfrm>
                    <a:off x="6727056" y="1988733"/>
                    <a:ext cx="495300" cy="2900163"/>
                  </a:xfrm>
                  <a:prstGeom prst="rect">
                    <a:avLst/>
                  </a:prstGeom>
                  <a:noFill/>
                  <a:ln>
                    <a:noFill/>
                  </a:ln>
                </p:spPr>
              </p:pic>
            </p:grpSp>
          </p:grpSp>
          <p:sp>
            <p:nvSpPr>
              <p:cNvPr id="319" name="Google Shape;319;p6"/>
              <p:cNvSpPr/>
              <p:nvPr/>
            </p:nvSpPr>
            <p:spPr>
              <a:xfrm>
                <a:off x="7692293" y="1028812"/>
                <a:ext cx="892121"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1200" b="1">
                  <a:solidFill>
                    <a:srgbClr val="000000"/>
                  </a:solidFill>
                  <a:latin typeface="Arial"/>
                  <a:ea typeface="Arial"/>
                  <a:cs typeface="Arial"/>
                  <a:sym typeface="Arial"/>
                </a:endParaRPr>
              </a:p>
              <a:p>
                <a:pPr marL="0" marR="0" lvl="0" indent="0" algn="ctr" rtl="0">
                  <a:spcBef>
                    <a:spcPts val="0"/>
                  </a:spcBef>
                  <a:spcAft>
                    <a:spcPts val="0"/>
                  </a:spcAft>
                  <a:buNone/>
                </a:pPr>
                <a:r>
                  <a:rPr lang="en-US" sz="1200" b="1">
                    <a:solidFill>
                      <a:srgbClr val="000000"/>
                    </a:solidFill>
                    <a:latin typeface="Arial"/>
                    <a:ea typeface="Arial"/>
                    <a:cs typeface="Arial"/>
                    <a:sym typeface="Arial"/>
                  </a:rPr>
                  <a:t>II.4</a:t>
                </a:r>
                <a:endParaRPr sz="1800">
                  <a:solidFill>
                    <a:schemeClr val="dk1"/>
                  </a:solidFill>
                  <a:latin typeface="Arial"/>
                  <a:ea typeface="Arial"/>
                  <a:cs typeface="Arial"/>
                  <a:sym typeface="Arial"/>
                </a:endParaRPr>
              </a:p>
            </p:txBody>
          </p:sp>
          <p:sp>
            <p:nvSpPr>
              <p:cNvPr id="320" name="Google Shape;320;p6"/>
              <p:cNvSpPr/>
              <p:nvPr/>
            </p:nvSpPr>
            <p:spPr>
              <a:xfrm>
                <a:off x="7218413" y="1237567"/>
                <a:ext cx="707245"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rgbClr val="000000"/>
                    </a:solidFill>
                    <a:latin typeface="Arial"/>
                    <a:ea typeface="Arial"/>
                    <a:cs typeface="Arial"/>
                    <a:sym typeface="Arial"/>
                  </a:rPr>
                  <a:t>control</a:t>
                </a:r>
                <a:endParaRPr/>
              </a:p>
            </p:txBody>
          </p:sp>
          <p:sp>
            <p:nvSpPr>
              <p:cNvPr id="321" name="Google Shape;321;p6"/>
              <p:cNvSpPr/>
              <p:nvPr/>
            </p:nvSpPr>
            <p:spPr>
              <a:xfrm>
                <a:off x="6579238" y="1054772"/>
                <a:ext cx="705642"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000000"/>
                    </a:solidFill>
                    <a:latin typeface="Arial"/>
                    <a:ea typeface="Arial"/>
                    <a:cs typeface="Arial"/>
                    <a:sym typeface="Arial"/>
                  </a:rPr>
                  <a:t>HEPG2</a:t>
                </a:r>
                <a:endParaRPr/>
              </a:p>
              <a:p>
                <a:pPr marL="0" marR="0" lvl="0" indent="0" algn="ctr" rtl="0">
                  <a:spcBef>
                    <a:spcPts val="0"/>
                  </a:spcBef>
                  <a:spcAft>
                    <a:spcPts val="0"/>
                  </a:spcAft>
                  <a:buNone/>
                </a:pPr>
                <a:r>
                  <a:rPr lang="en-US" sz="1200" b="1">
                    <a:solidFill>
                      <a:srgbClr val="000000"/>
                    </a:solidFill>
                    <a:latin typeface="Arial"/>
                    <a:ea typeface="Arial"/>
                    <a:cs typeface="Arial"/>
                    <a:sym typeface="Arial"/>
                  </a:rPr>
                  <a:t>CAM</a:t>
                </a:r>
                <a:endParaRPr/>
              </a:p>
            </p:txBody>
          </p:sp>
        </p:grpSp>
        <p:sp>
          <p:nvSpPr>
            <p:cNvPr id="324" name="Google Shape;324;p6"/>
            <p:cNvSpPr txBox="1"/>
            <p:nvPr/>
          </p:nvSpPr>
          <p:spPr>
            <a:xfrm>
              <a:off x="4684902" y="2292324"/>
              <a:ext cx="908843" cy="2444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dirty="0">
                  <a:solidFill>
                    <a:schemeClr val="dk1"/>
                  </a:solidFill>
                  <a:latin typeface="Calibri"/>
                  <a:ea typeface="Calibri"/>
                  <a:cs typeface="Calibri"/>
                  <a:sym typeface="Calibri"/>
                </a:rPr>
                <a:t>Complex I</a:t>
              </a:r>
              <a:endParaRPr dirty="0"/>
            </a:p>
          </p:txBody>
        </p:sp>
        <p:cxnSp>
          <p:nvCxnSpPr>
            <p:cNvPr id="325" name="Google Shape;325;p6"/>
            <p:cNvCxnSpPr/>
            <p:nvPr/>
          </p:nvCxnSpPr>
          <p:spPr>
            <a:xfrm>
              <a:off x="4510277" y="2414562"/>
              <a:ext cx="179387" cy="0"/>
            </a:xfrm>
            <a:prstGeom prst="straightConnector1">
              <a:avLst/>
            </a:prstGeom>
            <a:noFill/>
            <a:ln w="9525" cap="flat" cmpd="sng">
              <a:solidFill>
                <a:schemeClr val="dk1"/>
              </a:solidFill>
              <a:prstDash val="solid"/>
              <a:round/>
              <a:headEnd type="none" w="med" len="med"/>
              <a:tailEnd type="none" w="med" len="med"/>
            </a:ln>
          </p:spPr>
        </p:cxnSp>
        <p:grpSp>
          <p:nvGrpSpPr>
            <p:cNvPr id="326" name="Google Shape;326;p6"/>
            <p:cNvGrpSpPr/>
            <p:nvPr/>
          </p:nvGrpSpPr>
          <p:grpSpPr>
            <a:xfrm>
              <a:off x="1863915" y="996415"/>
              <a:ext cx="2405063" cy="868263"/>
              <a:chOff x="2003426" y="1979711"/>
              <a:chExt cx="2405063" cy="868263"/>
            </a:xfrm>
          </p:grpSpPr>
          <p:sp>
            <p:nvSpPr>
              <p:cNvPr id="327" name="Google Shape;327;p6"/>
              <p:cNvSpPr txBox="1"/>
              <p:nvPr/>
            </p:nvSpPr>
            <p:spPr>
              <a:xfrm rot="-5400000">
                <a:off x="3527761" y="2327609"/>
                <a:ext cx="796255" cy="2444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chemeClr val="dk1"/>
                    </a:solidFill>
                    <a:latin typeface="Calibri"/>
                    <a:ea typeface="Calibri"/>
                    <a:cs typeface="Calibri"/>
                    <a:sym typeface="Calibri"/>
                  </a:rPr>
                  <a:t>II.3</a:t>
                </a:r>
                <a:endParaRPr sz="1000" b="1">
                  <a:solidFill>
                    <a:schemeClr val="dk1"/>
                  </a:solidFill>
                  <a:latin typeface="Calibri"/>
                  <a:ea typeface="Calibri"/>
                  <a:cs typeface="Calibri"/>
                  <a:sym typeface="Calibri"/>
                </a:endParaRPr>
              </a:p>
            </p:txBody>
          </p:sp>
          <p:sp>
            <p:nvSpPr>
              <p:cNvPr id="328" name="Google Shape;328;p6"/>
              <p:cNvSpPr txBox="1"/>
              <p:nvPr/>
            </p:nvSpPr>
            <p:spPr>
              <a:xfrm rot="-5400000">
                <a:off x="1691532" y="2291605"/>
                <a:ext cx="868263" cy="2444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err="1">
                    <a:solidFill>
                      <a:schemeClr val="dk1"/>
                    </a:solidFill>
                    <a:latin typeface="Calibri"/>
                    <a:ea typeface="Calibri"/>
                    <a:cs typeface="Calibri"/>
                    <a:sym typeface="Calibri"/>
                  </a:rPr>
                  <a:t>Ctr</a:t>
                </a:r>
                <a:r>
                  <a:rPr lang="en-US" sz="1000" dirty="0">
                    <a:solidFill>
                      <a:schemeClr val="dk1"/>
                    </a:solidFill>
                    <a:latin typeface="Calibri"/>
                    <a:ea typeface="Calibri"/>
                    <a:cs typeface="Calibri"/>
                    <a:sym typeface="Calibri"/>
                  </a:rPr>
                  <a:t> neg. 1</a:t>
                </a:r>
                <a:endParaRPr dirty="0"/>
              </a:p>
            </p:txBody>
          </p:sp>
          <p:sp>
            <p:nvSpPr>
              <p:cNvPr id="329" name="Google Shape;329;p6"/>
              <p:cNvSpPr txBox="1"/>
              <p:nvPr/>
            </p:nvSpPr>
            <p:spPr>
              <a:xfrm rot="-5400000">
                <a:off x="2072024" y="2327609"/>
                <a:ext cx="796255" cy="2444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Calibri"/>
                    <a:ea typeface="Calibri"/>
                    <a:cs typeface="Calibri"/>
                    <a:sym typeface="Calibri"/>
                  </a:rPr>
                  <a:t>Ctr neg. 2</a:t>
                </a:r>
                <a:endParaRPr/>
              </a:p>
            </p:txBody>
          </p:sp>
          <p:sp>
            <p:nvSpPr>
              <p:cNvPr id="330" name="Google Shape;330;p6"/>
              <p:cNvSpPr txBox="1"/>
              <p:nvPr/>
            </p:nvSpPr>
            <p:spPr>
              <a:xfrm rot="-5400000">
                <a:off x="2448261" y="2327609"/>
                <a:ext cx="796255" cy="2444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Calibri"/>
                    <a:ea typeface="Calibri"/>
                    <a:cs typeface="Calibri"/>
                    <a:sym typeface="Calibri"/>
                  </a:rPr>
                  <a:t>Ctr neg. 3</a:t>
                </a:r>
                <a:endParaRPr/>
              </a:p>
            </p:txBody>
          </p:sp>
          <p:sp>
            <p:nvSpPr>
              <p:cNvPr id="331" name="Google Shape;331;p6"/>
              <p:cNvSpPr txBox="1"/>
              <p:nvPr/>
            </p:nvSpPr>
            <p:spPr>
              <a:xfrm rot="-5400000">
                <a:off x="3131395" y="2291605"/>
                <a:ext cx="868263" cy="2444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chemeClr val="dk1"/>
                    </a:solidFill>
                    <a:latin typeface="Calibri"/>
                    <a:ea typeface="Calibri"/>
                    <a:cs typeface="Calibri"/>
                    <a:sym typeface="Calibri"/>
                  </a:rPr>
                  <a:t>II.3</a:t>
                </a:r>
                <a:endParaRPr sz="1000" b="1">
                  <a:solidFill>
                    <a:schemeClr val="dk1"/>
                  </a:solidFill>
                  <a:latin typeface="Calibri"/>
                  <a:ea typeface="Calibri"/>
                  <a:cs typeface="Calibri"/>
                  <a:sym typeface="Calibri"/>
                </a:endParaRPr>
              </a:p>
            </p:txBody>
          </p:sp>
          <p:sp>
            <p:nvSpPr>
              <p:cNvPr id="332" name="Google Shape;332;p6"/>
              <p:cNvSpPr txBox="1"/>
              <p:nvPr/>
            </p:nvSpPr>
            <p:spPr>
              <a:xfrm rot="-5400000">
                <a:off x="2772620" y="2291605"/>
                <a:ext cx="868263" cy="2444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Calibri"/>
                    <a:ea typeface="Calibri"/>
                    <a:cs typeface="Calibri"/>
                    <a:sym typeface="Calibri"/>
                  </a:rPr>
                  <a:t>Ctr neg. 4</a:t>
                </a:r>
                <a:endParaRPr/>
              </a:p>
            </p:txBody>
          </p:sp>
          <p:sp>
            <p:nvSpPr>
              <p:cNvPr id="333" name="Google Shape;333;p6"/>
              <p:cNvSpPr txBox="1"/>
              <p:nvPr/>
            </p:nvSpPr>
            <p:spPr>
              <a:xfrm rot="-5400000">
                <a:off x="3924128" y="2363613"/>
                <a:ext cx="724247" cy="2444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dirty="0" err="1">
                    <a:solidFill>
                      <a:schemeClr val="dk1"/>
                    </a:solidFill>
                    <a:latin typeface="Calibri"/>
                    <a:ea typeface="Calibri"/>
                    <a:cs typeface="Calibri"/>
                    <a:sym typeface="Calibri"/>
                  </a:rPr>
                  <a:t>Ctr</a:t>
                </a:r>
                <a:r>
                  <a:rPr lang="en-US" sz="1000" b="1" dirty="0">
                    <a:solidFill>
                      <a:schemeClr val="dk1"/>
                    </a:solidFill>
                    <a:latin typeface="Calibri"/>
                    <a:ea typeface="Calibri"/>
                    <a:cs typeface="Calibri"/>
                    <a:sym typeface="Calibri"/>
                  </a:rPr>
                  <a:t> pos.</a:t>
                </a:r>
                <a:endParaRPr dirty="0"/>
              </a:p>
            </p:txBody>
          </p:sp>
        </p:grpSp>
        <p:sp>
          <p:nvSpPr>
            <p:cNvPr id="334" name="Google Shape;334;p6"/>
            <p:cNvSpPr txBox="1"/>
            <p:nvPr/>
          </p:nvSpPr>
          <p:spPr>
            <a:xfrm>
              <a:off x="288563" y="1800151"/>
              <a:ext cx="1296988" cy="64611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i="1" dirty="0" smtClean="0">
                  <a:solidFill>
                    <a:schemeClr val="dk1"/>
                  </a:solidFill>
                  <a:latin typeface="Calibri"/>
                  <a:ea typeface="Calibri"/>
                  <a:cs typeface="Calibri"/>
                  <a:sym typeface="Calibri"/>
                </a:rPr>
                <a:t>Hybridizations </a:t>
              </a:r>
              <a:r>
                <a:rPr lang="en-US" sz="1200" b="1" i="1" dirty="0">
                  <a:solidFill>
                    <a:schemeClr val="dk1"/>
                  </a:solidFill>
                  <a:latin typeface="Calibri"/>
                  <a:ea typeface="Calibri"/>
                  <a:cs typeface="Calibri"/>
                  <a:sym typeface="Calibri"/>
                </a:rPr>
                <a:t>:</a:t>
              </a:r>
              <a:endParaRPr dirty="0"/>
            </a:p>
            <a:p>
              <a:pPr marL="0" marR="0" lvl="0" indent="0" algn="l" rtl="0">
                <a:spcBef>
                  <a:spcPts val="0"/>
                </a:spcBef>
                <a:spcAft>
                  <a:spcPts val="0"/>
                </a:spcAft>
                <a:buNone/>
              </a:pPr>
              <a:r>
                <a:rPr lang="en-US" sz="1200" b="1" i="1" dirty="0">
                  <a:solidFill>
                    <a:schemeClr val="dk1"/>
                  </a:solidFill>
                  <a:latin typeface="Calibri"/>
                  <a:ea typeface="Calibri"/>
                  <a:cs typeface="Calibri"/>
                  <a:sym typeface="Calibri"/>
                </a:rPr>
                <a:t>NDUFS1</a:t>
              </a:r>
              <a:endParaRPr dirty="0"/>
            </a:p>
            <a:p>
              <a:pPr marL="0" marR="0" lvl="0" indent="0" algn="l" rtl="0">
                <a:spcBef>
                  <a:spcPts val="0"/>
                </a:spcBef>
                <a:spcAft>
                  <a:spcPts val="0"/>
                </a:spcAft>
                <a:buNone/>
              </a:pPr>
              <a:r>
                <a:rPr lang="en-US" sz="1200" b="1" i="1" dirty="0">
                  <a:solidFill>
                    <a:schemeClr val="dk1"/>
                  </a:solidFill>
                  <a:latin typeface="Calibri"/>
                  <a:ea typeface="Calibri"/>
                  <a:cs typeface="Calibri"/>
                  <a:sym typeface="Calibri"/>
                </a:rPr>
                <a:t>NDUFS2</a:t>
              </a:r>
              <a:endParaRPr dirty="0"/>
            </a:p>
          </p:txBody>
        </p:sp>
        <p:sp>
          <p:nvSpPr>
            <p:cNvPr id="335" name="Google Shape;335;p6"/>
            <p:cNvSpPr txBox="1"/>
            <p:nvPr/>
          </p:nvSpPr>
          <p:spPr>
            <a:xfrm>
              <a:off x="2365475" y="702855"/>
              <a:ext cx="144321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Family 1 (II.3)</a:t>
              </a:r>
              <a:endParaRPr sz="1800">
                <a:solidFill>
                  <a:schemeClr val="dk1"/>
                </a:solidFill>
                <a:latin typeface="Calibri"/>
                <a:ea typeface="Calibri"/>
                <a:cs typeface="Calibri"/>
                <a:sym typeface="Calibri"/>
              </a:endParaRPr>
            </a:p>
          </p:txBody>
        </p:sp>
        <p:sp>
          <p:nvSpPr>
            <p:cNvPr id="336" name="Google Shape;336;p6"/>
            <p:cNvSpPr txBox="1"/>
            <p:nvPr/>
          </p:nvSpPr>
          <p:spPr>
            <a:xfrm>
              <a:off x="8182200" y="828549"/>
              <a:ext cx="144321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Family 2 (II.4)</a:t>
              </a:r>
              <a:endParaRPr sz="1800">
                <a:solidFill>
                  <a:schemeClr val="dk1"/>
                </a:solidFill>
                <a:latin typeface="Calibri"/>
                <a:ea typeface="Calibri"/>
                <a:cs typeface="Calibri"/>
                <a:sym typeface="Calibri"/>
              </a:endParaRPr>
            </a:p>
          </p:txBody>
        </p:sp>
        <p:sp>
          <p:nvSpPr>
            <p:cNvPr id="337" name="Google Shape;337;p6"/>
            <p:cNvSpPr txBox="1"/>
            <p:nvPr/>
          </p:nvSpPr>
          <p:spPr>
            <a:xfrm>
              <a:off x="526093" y="285345"/>
              <a:ext cx="25052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a</a:t>
              </a:r>
              <a:endParaRPr b="1"/>
            </a:p>
          </p:txBody>
        </p:sp>
        <p:sp>
          <p:nvSpPr>
            <p:cNvPr id="338" name="Google Shape;338;p6"/>
            <p:cNvSpPr txBox="1"/>
            <p:nvPr/>
          </p:nvSpPr>
          <p:spPr>
            <a:xfrm>
              <a:off x="7234894" y="333523"/>
              <a:ext cx="250521"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dirty="0">
                  <a:solidFill>
                    <a:schemeClr val="dk1"/>
                  </a:solidFill>
                  <a:latin typeface="Calibri"/>
                  <a:cs typeface="Calibri"/>
                  <a:sym typeface="Calibri"/>
                </a:rPr>
                <a:t>c</a:t>
              </a:r>
              <a:endParaRPr b="1" dirty="0"/>
            </a:p>
          </p:txBody>
        </p:sp>
        <p:sp>
          <p:nvSpPr>
            <p:cNvPr id="339" name="Google Shape;339;p6"/>
            <p:cNvSpPr txBox="1"/>
            <p:nvPr/>
          </p:nvSpPr>
          <p:spPr>
            <a:xfrm>
              <a:off x="9833564" y="1686697"/>
              <a:ext cx="129698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i="1" dirty="0" smtClean="0">
                  <a:solidFill>
                    <a:schemeClr val="dk1"/>
                  </a:solidFill>
                  <a:latin typeface="Calibri"/>
                  <a:ea typeface="Calibri"/>
                  <a:cs typeface="Calibri"/>
                  <a:sym typeface="Calibri"/>
                </a:rPr>
                <a:t>Hybridization </a:t>
              </a:r>
              <a:r>
                <a:rPr lang="en-US" sz="1200" b="1" i="1" dirty="0">
                  <a:solidFill>
                    <a:schemeClr val="dk1"/>
                  </a:solidFill>
                  <a:latin typeface="Calibri"/>
                  <a:ea typeface="Calibri"/>
                  <a:cs typeface="Calibri"/>
                  <a:sym typeface="Calibri"/>
                </a:rPr>
                <a:t>:</a:t>
              </a:r>
              <a:endParaRPr dirty="0"/>
            </a:p>
            <a:p>
              <a:pPr marL="0" marR="0" lvl="0" indent="0" algn="l" rtl="0">
                <a:spcBef>
                  <a:spcPts val="0"/>
                </a:spcBef>
                <a:spcAft>
                  <a:spcPts val="0"/>
                </a:spcAft>
                <a:buNone/>
              </a:pPr>
              <a:r>
                <a:rPr lang="en-US" sz="1200" b="1" i="1" dirty="0">
                  <a:solidFill>
                    <a:schemeClr val="dk1"/>
                  </a:solidFill>
                  <a:latin typeface="Calibri"/>
                  <a:ea typeface="Calibri"/>
                  <a:cs typeface="Calibri"/>
                  <a:sym typeface="Calibri"/>
                </a:rPr>
                <a:t>NDUFS2</a:t>
              </a:r>
              <a:endParaRPr sz="1200" b="1" i="1" dirty="0">
                <a:solidFill>
                  <a:schemeClr val="dk1"/>
                </a:solidFill>
                <a:latin typeface="Calibri"/>
                <a:ea typeface="Calibri"/>
                <a:cs typeface="Calibri"/>
                <a:sym typeface="Calibri"/>
              </a:endParaRPr>
            </a:p>
          </p:txBody>
        </p:sp>
        <p:sp>
          <p:nvSpPr>
            <p:cNvPr id="42" name="Google Shape;324;p6">
              <a:extLst>
                <a:ext uri="{FF2B5EF4-FFF2-40B4-BE49-F238E27FC236}">
                  <a16:creationId xmlns:a16="http://schemas.microsoft.com/office/drawing/2014/main" id="{FCC9F580-EA2F-4DBF-9485-6E05E2F52A92}"/>
                </a:ext>
              </a:extLst>
            </p:cNvPr>
            <p:cNvSpPr txBox="1"/>
            <p:nvPr/>
          </p:nvSpPr>
          <p:spPr>
            <a:xfrm>
              <a:off x="4689520" y="6183240"/>
              <a:ext cx="908843" cy="2444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dirty="0">
                  <a:solidFill>
                    <a:schemeClr val="dk1"/>
                  </a:solidFill>
                  <a:latin typeface="Calibri"/>
                  <a:ea typeface="Calibri"/>
                  <a:cs typeface="Calibri"/>
                  <a:sym typeface="Calibri"/>
                </a:rPr>
                <a:t>Complex II</a:t>
              </a:r>
              <a:endParaRPr dirty="0"/>
            </a:p>
          </p:txBody>
        </p:sp>
        <p:sp>
          <p:nvSpPr>
            <p:cNvPr id="44" name="Google Shape;324;p6">
              <a:extLst>
                <a:ext uri="{FF2B5EF4-FFF2-40B4-BE49-F238E27FC236}">
                  <a16:creationId xmlns:a16="http://schemas.microsoft.com/office/drawing/2014/main" id="{5F1BE7A1-13EC-4CE3-9139-16FC7FAC777F}"/>
                </a:ext>
              </a:extLst>
            </p:cNvPr>
            <p:cNvSpPr txBox="1"/>
            <p:nvPr/>
          </p:nvSpPr>
          <p:spPr>
            <a:xfrm>
              <a:off x="4694138" y="4852149"/>
              <a:ext cx="908843" cy="2444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dirty="0">
                  <a:solidFill>
                    <a:schemeClr val="dk1"/>
                  </a:solidFill>
                  <a:latin typeface="Calibri"/>
                  <a:ea typeface="Calibri"/>
                  <a:cs typeface="Calibri"/>
                  <a:sym typeface="Calibri"/>
                </a:rPr>
                <a:t>Complex V</a:t>
              </a:r>
              <a:endParaRPr dirty="0"/>
            </a:p>
          </p:txBody>
        </p:sp>
        <p:pic>
          <p:nvPicPr>
            <p:cNvPr id="1028" name="Picture 4" descr="G:\biomola\Qualité UF9014\Gestion ECR\BN-PAGE\Dossiers avant 2019\Images LICOR\Dossiers terminés\BN 15092014 Cx I et V\BN cx V Akouh SDHA mb2.tif"/>
            <p:cNvPicPr>
              <a:picLocks noChangeAspect="1" noChangeArrowheads="1"/>
            </p:cNvPicPr>
            <p:nvPr/>
          </p:nvPicPr>
          <p:blipFill rotWithShape="1">
            <a:blip r:embed="rId5">
              <a:extLst>
                <a:ext uri="{28A0092B-C50C-407E-A947-70E740481C1C}">
                  <a14:useLocalDpi xmlns:a14="http://schemas.microsoft.com/office/drawing/2010/main" val="0"/>
                </a:ext>
              </a:extLst>
            </a:blip>
            <a:srcRect l="31093" t="27497" r="20173" b="27623"/>
            <a:stretch/>
          </p:blipFill>
          <p:spPr bwMode="auto">
            <a:xfrm>
              <a:off x="1356976" y="4235452"/>
              <a:ext cx="3234790" cy="2519339"/>
            </a:xfrm>
            <a:prstGeom prst="rect">
              <a:avLst/>
            </a:prstGeom>
            <a:noFill/>
            <a:extLst>
              <a:ext uri="{909E8E84-426E-40DD-AFC4-6F175D3DCCD1}">
                <a14:hiddenFill xmlns:a14="http://schemas.microsoft.com/office/drawing/2010/main">
                  <a:solidFill>
                    <a:srgbClr val="FFFFFF"/>
                  </a:solidFill>
                </a14:hiddenFill>
              </a:ext>
            </a:extLst>
          </p:spPr>
        </p:pic>
        <p:cxnSp>
          <p:nvCxnSpPr>
            <p:cNvPr id="47" name="Google Shape;325;p6">
              <a:extLst>
                <a:ext uri="{FF2B5EF4-FFF2-40B4-BE49-F238E27FC236}">
                  <a16:creationId xmlns:a16="http://schemas.microsoft.com/office/drawing/2014/main" id="{B17F27BE-14B5-41B1-9096-8646A25A72D4}"/>
                </a:ext>
              </a:extLst>
            </p:cNvPr>
            <p:cNvCxnSpPr/>
            <p:nvPr/>
          </p:nvCxnSpPr>
          <p:spPr>
            <a:xfrm>
              <a:off x="4542255" y="4973028"/>
              <a:ext cx="179387" cy="0"/>
            </a:xfrm>
            <a:prstGeom prst="straightConnector1">
              <a:avLst/>
            </a:prstGeom>
            <a:noFill/>
            <a:ln w="9525" cap="flat" cmpd="sng">
              <a:solidFill>
                <a:schemeClr val="dk1"/>
              </a:solidFill>
              <a:prstDash val="solid"/>
              <a:round/>
              <a:headEnd type="none" w="med" len="med"/>
              <a:tailEnd type="none" w="med" len="med"/>
            </a:ln>
          </p:spPr>
        </p:cxnSp>
        <p:cxnSp>
          <p:nvCxnSpPr>
            <p:cNvPr id="43" name="Google Shape;325;p6">
              <a:extLst>
                <a:ext uri="{FF2B5EF4-FFF2-40B4-BE49-F238E27FC236}">
                  <a16:creationId xmlns:a16="http://schemas.microsoft.com/office/drawing/2014/main" id="{B17F27BE-14B5-41B1-9096-8646A25A72D4}"/>
                </a:ext>
              </a:extLst>
            </p:cNvPr>
            <p:cNvCxnSpPr/>
            <p:nvPr/>
          </p:nvCxnSpPr>
          <p:spPr>
            <a:xfrm>
              <a:off x="4514895" y="6305478"/>
              <a:ext cx="179387" cy="0"/>
            </a:xfrm>
            <a:prstGeom prst="straightConnector1">
              <a:avLst/>
            </a:prstGeom>
            <a:noFill/>
            <a:ln w="9525" cap="flat" cmpd="sng">
              <a:solidFill>
                <a:schemeClr val="dk1"/>
              </a:solidFill>
              <a:prstDash val="solid"/>
              <a:round/>
              <a:headEnd type="none" w="med" len="med"/>
              <a:tailEnd type="none" w="med" len="med"/>
            </a:ln>
          </p:spPr>
        </p:cxnSp>
        <p:sp>
          <p:nvSpPr>
            <p:cNvPr id="48" name="Google Shape;324;p6"/>
            <p:cNvSpPr txBox="1"/>
            <p:nvPr/>
          </p:nvSpPr>
          <p:spPr>
            <a:xfrm>
              <a:off x="4688817" y="4625109"/>
              <a:ext cx="908843" cy="2444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dirty="0">
                  <a:solidFill>
                    <a:schemeClr val="dk1"/>
                  </a:solidFill>
                  <a:latin typeface="Calibri"/>
                  <a:ea typeface="Calibri"/>
                  <a:cs typeface="Calibri"/>
                  <a:sym typeface="Calibri"/>
                </a:rPr>
                <a:t>Complex I</a:t>
              </a:r>
              <a:endParaRPr dirty="0"/>
            </a:p>
          </p:txBody>
        </p:sp>
        <p:cxnSp>
          <p:nvCxnSpPr>
            <p:cNvPr id="49" name="Google Shape;325;p6"/>
            <p:cNvCxnSpPr/>
            <p:nvPr/>
          </p:nvCxnSpPr>
          <p:spPr>
            <a:xfrm>
              <a:off x="4514192" y="4747347"/>
              <a:ext cx="179387" cy="0"/>
            </a:xfrm>
            <a:prstGeom prst="straightConnector1">
              <a:avLst/>
            </a:prstGeom>
            <a:noFill/>
            <a:ln w="9525" cap="flat" cmpd="sng">
              <a:solidFill>
                <a:schemeClr val="dk1"/>
              </a:solidFill>
              <a:prstDash val="solid"/>
              <a:round/>
              <a:headEnd type="none" w="med" len="med"/>
              <a:tailEnd type="none" w="med" len="med"/>
            </a:ln>
          </p:spPr>
        </p:cxnSp>
        <p:sp>
          <p:nvSpPr>
            <p:cNvPr id="50" name="Google Shape;334;p6"/>
            <p:cNvSpPr txBox="1"/>
            <p:nvPr/>
          </p:nvSpPr>
          <p:spPr>
            <a:xfrm>
              <a:off x="292478" y="4711246"/>
              <a:ext cx="1296988" cy="86173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200" b="1" i="1" dirty="0" smtClean="0">
                  <a:solidFill>
                    <a:schemeClr val="dk1"/>
                  </a:solidFill>
                  <a:latin typeface="Calibri"/>
                  <a:ea typeface="Calibri"/>
                  <a:cs typeface="Calibri"/>
                  <a:sym typeface="Calibri"/>
                </a:rPr>
                <a:t>ATP5F1A</a:t>
              </a:r>
            </a:p>
            <a:p>
              <a:pPr marL="0" marR="0" lvl="0" indent="0" algn="l" rtl="0">
                <a:spcBef>
                  <a:spcPts val="0"/>
                </a:spcBef>
                <a:spcAft>
                  <a:spcPts val="0"/>
                </a:spcAft>
                <a:buNone/>
              </a:pPr>
              <a:r>
                <a:rPr lang="fr-FR" sz="1200" b="1" i="1" dirty="0" smtClean="0">
                  <a:solidFill>
                    <a:schemeClr val="dk1"/>
                  </a:solidFill>
                  <a:latin typeface="Calibri"/>
                  <a:sym typeface="Calibri"/>
                </a:rPr>
                <a:t>ATP5F1B</a:t>
              </a:r>
            </a:p>
            <a:p>
              <a:pPr marL="0" marR="0" lvl="0" indent="0" algn="l" rtl="0">
                <a:spcBef>
                  <a:spcPts val="0"/>
                </a:spcBef>
                <a:spcAft>
                  <a:spcPts val="0"/>
                </a:spcAft>
                <a:buNone/>
              </a:pPr>
              <a:endParaRPr lang="fr-FR" sz="1200" b="1" i="1" dirty="0">
                <a:solidFill>
                  <a:schemeClr val="dk1"/>
                </a:solidFill>
                <a:latin typeface="Calibri"/>
                <a:sym typeface="Calibri"/>
              </a:endParaRPr>
            </a:p>
            <a:p>
              <a:pPr marL="0" marR="0" lvl="0" indent="0" algn="l" rtl="0">
                <a:spcBef>
                  <a:spcPts val="0"/>
                </a:spcBef>
                <a:spcAft>
                  <a:spcPts val="0"/>
                </a:spcAft>
                <a:buNone/>
              </a:pPr>
              <a:r>
                <a:rPr lang="fr-FR" sz="1200" b="1" i="1" dirty="0" smtClean="0">
                  <a:solidFill>
                    <a:schemeClr val="dk1"/>
                  </a:solidFill>
                  <a:latin typeface="Calibri"/>
                  <a:sym typeface="Calibri"/>
                </a:rPr>
                <a:t>SDHA</a:t>
              </a:r>
              <a:endParaRPr dirty="0"/>
            </a:p>
          </p:txBody>
        </p:sp>
        <p:sp>
          <p:nvSpPr>
            <p:cNvPr id="51" name="Google Shape;328;p6"/>
            <p:cNvSpPr txBox="1"/>
            <p:nvPr/>
          </p:nvSpPr>
          <p:spPr>
            <a:xfrm rot="16200000">
              <a:off x="1118296" y="1242242"/>
              <a:ext cx="868263"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smtClean="0">
                  <a:solidFill>
                    <a:schemeClr val="dk1"/>
                  </a:solidFill>
                  <a:latin typeface="Calibri"/>
                  <a:ea typeface="Calibri"/>
                  <a:cs typeface="Calibri"/>
                  <a:sym typeface="Calibri"/>
                </a:rPr>
                <a:t>MW marker (ferritin)</a:t>
              </a:r>
              <a:endParaRPr dirty="0"/>
            </a:p>
          </p:txBody>
        </p:sp>
        <p:sp>
          <p:nvSpPr>
            <p:cNvPr id="45" name="Google Shape;338;p6"/>
            <p:cNvSpPr txBox="1"/>
            <p:nvPr/>
          </p:nvSpPr>
          <p:spPr>
            <a:xfrm>
              <a:off x="498814" y="4128283"/>
              <a:ext cx="25052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dirty="0">
                  <a:solidFill>
                    <a:schemeClr val="dk1"/>
                  </a:solidFill>
                  <a:latin typeface="Calibri"/>
                  <a:ea typeface="Calibri"/>
                  <a:cs typeface="Calibri"/>
                  <a:sym typeface="Calibri"/>
                </a:rPr>
                <a:t>b</a:t>
              </a:r>
              <a:endParaRPr b="1" dirty="0"/>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pic>
        <p:nvPicPr>
          <p:cNvPr id="346" name="Google Shape;346;p7"/>
          <p:cNvPicPr preferRelativeResize="0"/>
          <p:nvPr/>
        </p:nvPicPr>
        <p:blipFill rotWithShape="1">
          <a:blip r:embed="rId3">
            <a:alphaModFix/>
          </a:blip>
          <a:srcRect/>
          <a:stretch/>
        </p:blipFill>
        <p:spPr>
          <a:xfrm>
            <a:off x="234188" y="1600041"/>
            <a:ext cx="11723624" cy="3657917"/>
          </a:xfrm>
          <a:prstGeom prst="rect">
            <a:avLst/>
          </a:prstGeom>
          <a:noFill/>
          <a:ln>
            <a:noFill/>
          </a:ln>
        </p:spPr>
      </p:pic>
      <p:sp>
        <p:nvSpPr>
          <p:cNvPr id="347" name="Google Shape;347;p7"/>
          <p:cNvSpPr txBox="1"/>
          <p:nvPr/>
        </p:nvSpPr>
        <p:spPr>
          <a:xfrm>
            <a:off x="1052191" y="36509"/>
            <a:ext cx="104246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Calibri"/>
                <a:ea typeface="Calibri"/>
                <a:cs typeface="Calibri"/>
                <a:sym typeface="Calibri"/>
              </a:rPr>
              <a:t>Figure S7</a:t>
            </a:r>
            <a:endParaRPr sz="1800" dirty="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grpSp>
        <p:nvGrpSpPr>
          <p:cNvPr id="353" name="Google Shape;353;p8"/>
          <p:cNvGrpSpPr/>
          <p:nvPr/>
        </p:nvGrpSpPr>
        <p:grpSpPr>
          <a:xfrm>
            <a:off x="1824828" y="1859088"/>
            <a:ext cx="8038832" cy="4979116"/>
            <a:chOff x="1697828" y="1447682"/>
            <a:chExt cx="8038832" cy="4979116"/>
          </a:xfrm>
        </p:grpSpPr>
        <p:sp>
          <p:nvSpPr>
            <p:cNvPr id="354" name="Google Shape;354;p8"/>
            <p:cNvSpPr/>
            <p:nvPr/>
          </p:nvSpPr>
          <p:spPr>
            <a:xfrm>
              <a:off x="5942655" y="1890340"/>
              <a:ext cx="716177" cy="629029"/>
            </a:xfrm>
            <a:prstGeom prst="ellipse">
              <a:avLst/>
            </a:prstGeom>
            <a:no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55" name="Google Shape;355;p8"/>
            <p:cNvSpPr/>
            <p:nvPr/>
          </p:nvSpPr>
          <p:spPr>
            <a:xfrm>
              <a:off x="6140429" y="1866493"/>
              <a:ext cx="375207" cy="88343"/>
            </a:xfrm>
            <a:prstGeom prst="rect">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56" name="Google Shape;356;p8"/>
            <p:cNvSpPr txBox="1"/>
            <p:nvPr/>
          </p:nvSpPr>
          <p:spPr>
            <a:xfrm>
              <a:off x="5668274" y="1460844"/>
              <a:ext cx="1186200" cy="307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1" dirty="0">
                  <a:solidFill>
                    <a:srgbClr val="0070C0"/>
                  </a:solidFill>
                  <a:latin typeface="Calibri"/>
                  <a:ea typeface="Calibri"/>
                  <a:cs typeface="Calibri"/>
                  <a:sym typeface="Calibri"/>
                </a:rPr>
                <a:t>h</a:t>
              </a:r>
              <a:r>
                <a:rPr lang="en-US" sz="1400" b="1" i="1" dirty="0">
                  <a:solidFill>
                    <a:srgbClr val="0070C0"/>
                  </a:solidFill>
                  <a:latin typeface="Calibri"/>
                  <a:ea typeface="Calibri"/>
                  <a:cs typeface="Calibri"/>
                  <a:sym typeface="Calibri"/>
                </a:rPr>
                <a:t>ATP5PO</a:t>
              </a:r>
              <a:r>
                <a:rPr lang="en-US" sz="1400" b="1" dirty="0">
                  <a:solidFill>
                    <a:srgbClr val="0070C0"/>
                  </a:solidFill>
                  <a:latin typeface="Calibri"/>
                  <a:ea typeface="Calibri"/>
                  <a:cs typeface="Calibri"/>
                  <a:sym typeface="Calibri"/>
                </a:rPr>
                <a:t>-WT</a:t>
              </a:r>
              <a:endParaRPr sz="1400" b="1" dirty="0">
                <a:solidFill>
                  <a:srgbClr val="0070C0"/>
                </a:solidFill>
                <a:latin typeface="Calibri"/>
                <a:ea typeface="Calibri"/>
                <a:cs typeface="Calibri"/>
                <a:sym typeface="Calibri"/>
              </a:endParaRPr>
            </a:p>
          </p:txBody>
        </p:sp>
        <p:grpSp>
          <p:nvGrpSpPr>
            <p:cNvPr id="357" name="Google Shape;357;p8"/>
            <p:cNvGrpSpPr/>
            <p:nvPr/>
          </p:nvGrpSpPr>
          <p:grpSpPr>
            <a:xfrm>
              <a:off x="6820098" y="1460848"/>
              <a:ext cx="1412995" cy="1062931"/>
              <a:chOff x="328298" y="4495058"/>
              <a:chExt cx="1883993" cy="1417240"/>
            </a:xfrm>
          </p:grpSpPr>
          <p:grpSp>
            <p:nvGrpSpPr>
              <p:cNvPr id="358" name="Google Shape;358;p8"/>
              <p:cNvGrpSpPr/>
              <p:nvPr/>
            </p:nvGrpSpPr>
            <p:grpSpPr>
              <a:xfrm>
                <a:off x="630705" y="5053240"/>
                <a:ext cx="963461" cy="859058"/>
                <a:chOff x="997314" y="4980039"/>
                <a:chExt cx="1126526" cy="1046141"/>
              </a:xfrm>
            </p:grpSpPr>
            <p:sp>
              <p:nvSpPr>
                <p:cNvPr id="359" name="Google Shape;359;p8"/>
                <p:cNvSpPr/>
                <p:nvPr/>
              </p:nvSpPr>
              <p:spPr>
                <a:xfrm>
                  <a:off x="997314" y="4995673"/>
                  <a:ext cx="1126526" cy="1030507"/>
                </a:xfrm>
                <a:prstGeom prst="ellipse">
                  <a:avLst/>
                </a:prstGeom>
                <a:no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b="1">
                    <a:solidFill>
                      <a:schemeClr val="lt1"/>
                    </a:solidFill>
                    <a:latin typeface="Calibri"/>
                    <a:ea typeface="Calibri"/>
                    <a:cs typeface="Calibri"/>
                    <a:sym typeface="Calibri"/>
                  </a:endParaRPr>
                </a:p>
              </p:txBody>
            </p:sp>
            <p:sp>
              <p:nvSpPr>
                <p:cNvPr id="360" name="Google Shape;360;p8"/>
                <p:cNvSpPr/>
                <p:nvPr/>
              </p:nvSpPr>
              <p:spPr>
                <a:xfrm>
                  <a:off x="1276835" y="4980039"/>
                  <a:ext cx="547209" cy="144000"/>
                </a:xfrm>
                <a:prstGeom prst="rect">
                  <a:avLst/>
                </a:prstGeom>
                <a:solidFill>
                  <a:srgbClr val="FF0000"/>
                </a:solidFill>
                <a:ln w="28575"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b="1">
                    <a:solidFill>
                      <a:schemeClr val="lt1"/>
                    </a:solidFill>
                    <a:latin typeface="Calibri"/>
                    <a:ea typeface="Calibri"/>
                    <a:cs typeface="Calibri"/>
                    <a:sym typeface="Calibri"/>
                  </a:endParaRPr>
                </a:p>
              </p:txBody>
            </p:sp>
          </p:grpSp>
          <p:sp>
            <p:nvSpPr>
              <p:cNvPr id="361" name="Google Shape;361;p8"/>
              <p:cNvSpPr txBox="1"/>
              <p:nvPr/>
            </p:nvSpPr>
            <p:spPr>
              <a:xfrm>
                <a:off x="328298" y="4495058"/>
                <a:ext cx="1883993" cy="41031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1" dirty="0">
                    <a:solidFill>
                      <a:srgbClr val="FF0000"/>
                    </a:solidFill>
                    <a:latin typeface="Calibri"/>
                    <a:ea typeface="Calibri"/>
                    <a:cs typeface="Calibri"/>
                    <a:sym typeface="Calibri"/>
                  </a:rPr>
                  <a:t>h</a:t>
                </a:r>
                <a:r>
                  <a:rPr lang="en-US" sz="1400" b="1" i="1" dirty="0">
                    <a:solidFill>
                      <a:srgbClr val="FF0000"/>
                    </a:solidFill>
                    <a:latin typeface="Calibri"/>
                    <a:ea typeface="Calibri"/>
                    <a:cs typeface="Calibri"/>
                    <a:sym typeface="Calibri"/>
                  </a:rPr>
                  <a:t>ATP5PO-</a:t>
                </a:r>
                <a:r>
                  <a:rPr lang="en-US" sz="1400" b="1" dirty="0">
                    <a:solidFill>
                      <a:srgbClr val="FF0000"/>
                    </a:solidFill>
                    <a:latin typeface="Calibri"/>
                    <a:ea typeface="Calibri"/>
                    <a:cs typeface="Calibri"/>
                    <a:sym typeface="Calibri"/>
                  </a:rPr>
                  <a:t>∆ex2</a:t>
                </a:r>
                <a:endParaRPr dirty="0"/>
              </a:p>
            </p:txBody>
          </p:sp>
        </p:grpSp>
        <p:grpSp>
          <p:nvGrpSpPr>
            <p:cNvPr id="362" name="Google Shape;362;p8"/>
            <p:cNvGrpSpPr/>
            <p:nvPr/>
          </p:nvGrpSpPr>
          <p:grpSpPr>
            <a:xfrm>
              <a:off x="4668159" y="1447682"/>
              <a:ext cx="1023075" cy="1069280"/>
              <a:chOff x="447300" y="4496762"/>
              <a:chExt cx="1364100" cy="1425703"/>
            </a:xfrm>
          </p:grpSpPr>
          <p:grpSp>
            <p:nvGrpSpPr>
              <p:cNvPr id="363" name="Google Shape;363;p8"/>
              <p:cNvGrpSpPr/>
              <p:nvPr/>
            </p:nvGrpSpPr>
            <p:grpSpPr>
              <a:xfrm>
                <a:off x="636819" y="5092904"/>
                <a:ext cx="944491" cy="829561"/>
                <a:chOff x="1004462" y="5028332"/>
                <a:chExt cx="1104346" cy="1010218"/>
              </a:xfrm>
            </p:grpSpPr>
            <p:sp>
              <p:nvSpPr>
                <p:cNvPr id="364" name="Google Shape;364;p8"/>
                <p:cNvSpPr/>
                <p:nvPr/>
              </p:nvSpPr>
              <p:spPr>
                <a:xfrm>
                  <a:off x="1004462" y="5028332"/>
                  <a:ext cx="1104346" cy="1010218"/>
                </a:xfrm>
                <a:prstGeom prst="ellipse">
                  <a:avLst/>
                </a:prstGeom>
                <a:no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65" name="Google Shape;365;p8"/>
                <p:cNvSpPr/>
                <p:nvPr/>
              </p:nvSpPr>
              <p:spPr>
                <a:xfrm rot="10800000" flipH="1">
                  <a:off x="1304260" y="5028332"/>
                  <a:ext cx="605350" cy="114604"/>
                </a:xfrm>
                <a:prstGeom prst="rect">
                  <a:avLst/>
                </a:prstGeom>
                <a:solidFill>
                  <a:srgbClr val="00B050"/>
                </a:solidFill>
                <a:ln w="28575"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grpSp>
          <p:sp>
            <p:nvSpPr>
              <p:cNvPr id="366" name="Google Shape;366;p8"/>
              <p:cNvSpPr txBox="1"/>
              <p:nvPr/>
            </p:nvSpPr>
            <p:spPr>
              <a:xfrm>
                <a:off x="447300" y="4496762"/>
                <a:ext cx="1364100" cy="4104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1">
                    <a:solidFill>
                      <a:srgbClr val="00B050"/>
                    </a:solidFill>
                    <a:latin typeface="Calibri"/>
                    <a:ea typeface="Calibri"/>
                    <a:cs typeface="Calibri"/>
                    <a:sym typeface="Calibri"/>
                  </a:rPr>
                  <a:t>y</a:t>
                </a:r>
                <a:r>
                  <a:rPr lang="en-US" sz="1400" b="1" i="1">
                    <a:solidFill>
                      <a:srgbClr val="00B050"/>
                    </a:solidFill>
                    <a:latin typeface="Calibri"/>
                    <a:ea typeface="Calibri"/>
                    <a:cs typeface="Calibri"/>
                    <a:sym typeface="Calibri"/>
                  </a:rPr>
                  <a:t>ATP5</a:t>
                </a:r>
                <a:endParaRPr/>
              </a:p>
            </p:txBody>
          </p:sp>
        </p:grpSp>
        <p:sp>
          <p:nvSpPr>
            <p:cNvPr id="367" name="Google Shape;367;p8"/>
            <p:cNvSpPr txBox="1"/>
            <p:nvPr/>
          </p:nvSpPr>
          <p:spPr>
            <a:xfrm>
              <a:off x="7618884" y="2425219"/>
              <a:ext cx="2117776"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dk1"/>
                  </a:solidFill>
                  <a:latin typeface="Calibri"/>
                  <a:ea typeface="Calibri"/>
                  <a:cs typeface="Calibri"/>
                  <a:sym typeface="Calibri"/>
                </a:rPr>
                <a:t>Transformation of</a:t>
              </a:r>
              <a:endParaRPr/>
            </a:p>
            <a:p>
              <a:pPr marL="0" marR="0" lvl="0" indent="0" algn="ctr" rtl="0">
                <a:spcBef>
                  <a:spcPts val="0"/>
                </a:spcBef>
                <a:spcAft>
                  <a:spcPts val="0"/>
                </a:spcAft>
                <a:buNone/>
              </a:pPr>
              <a:r>
                <a:rPr lang="en-US" sz="1600" i="1">
                  <a:solidFill>
                    <a:schemeClr val="dk1"/>
                  </a:solidFill>
                  <a:latin typeface="Calibri"/>
                  <a:ea typeface="Calibri"/>
                  <a:cs typeface="Calibri"/>
                  <a:sym typeface="Calibri"/>
                </a:rPr>
                <a:t>atp5</a:t>
              </a:r>
              <a:r>
                <a:rPr lang="en-US" sz="1600">
                  <a:solidFill>
                    <a:schemeClr val="dk1"/>
                  </a:solidFill>
                  <a:latin typeface="Calibri"/>
                  <a:ea typeface="Calibri"/>
                  <a:cs typeface="Calibri"/>
                  <a:sym typeface="Calibri"/>
                </a:rPr>
                <a:t>∆ yeast haploid</a:t>
              </a:r>
              <a:endParaRPr/>
            </a:p>
            <a:p>
              <a:pPr marL="0" marR="0" lvl="0" indent="0" algn="ctr" rtl="0">
                <a:spcBef>
                  <a:spcPts val="0"/>
                </a:spcBef>
                <a:spcAft>
                  <a:spcPts val="0"/>
                </a:spcAft>
                <a:buNone/>
              </a:pPr>
              <a:r>
                <a:rPr lang="en-US" sz="1600">
                  <a:solidFill>
                    <a:schemeClr val="dk1"/>
                  </a:solidFill>
                  <a:latin typeface="Calibri"/>
                  <a:ea typeface="Calibri"/>
                  <a:cs typeface="Calibri"/>
                  <a:sym typeface="Calibri"/>
                </a:rPr>
                <a:t>cells</a:t>
              </a:r>
              <a:endParaRPr/>
            </a:p>
          </p:txBody>
        </p:sp>
        <p:sp>
          <p:nvSpPr>
            <p:cNvPr id="368" name="Google Shape;368;p8"/>
            <p:cNvSpPr/>
            <p:nvPr/>
          </p:nvSpPr>
          <p:spPr>
            <a:xfrm>
              <a:off x="5128967" y="2647593"/>
              <a:ext cx="83703" cy="432000"/>
            </a:xfrm>
            <a:prstGeom prst="down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69" name="Google Shape;369;p8"/>
            <p:cNvSpPr/>
            <p:nvPr/>
          </p:nvSpPr>
          <p:spPr>
            <a:xfrm>
              <a:off x="7378743" y="2628360"/>
              <a:ext cx="83703" cy="432000"/>
            </a:xfrm>
            <a:prstGeom prst="down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70" name="Google Shape;370;p8"/>
            <p:cNvSpPr/>
            <p:nvPr/>
          </p:nvSpPr>
          <p:spPr>
            <a:xfrm>
              <a:off x="6290036" y="2640077"/>
              <a:ext cx="83703" cy="432000"/>
            </a:xfrm>
            <a:prstGeom prst="down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71" name="Google Shape;371;p8"/>
            <p:cNvSpPr txBox="1"/>
            <p:nvPr/>
          </p:nvSpPr>
          <p:spPr>
            <a:xfrm>
              <a:off x="3530829" y="3061910"/>
              <a:ext cx="4784867"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Calibri"/>
                  <a:ea typeface="Calibri"/>
                  <a:cs typeface="Calibri"/>
                  <a:sym typeface="Calibri"/>
                </a:rPr>
                <a:t>Isolation of the transformants on fermentable medium</a:t>
              </a:r>
              <a:endParaRPr/>
            </a:p>
          </p:txBody>
        </p:sp>
        <p:sp>
          <p:nvSpPr>
            <p:cNvPr id="372" name="Google Shape;372;p8"/>
            <p:cNvSpPr/>
            <p:nvPr/>
          </p:nvSpPr>
          <p:spPr>
            <a:xfrm>
              <a:off x="5115520" y="3468546"/>
              <a:ext cx="100600" cy="613667"/>
            </a:xfrm>
            <a:prstGeom prst="down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73" name="Google Shape;373;p8"/>
            <p:cNvSpPr txBox="1"/>
            <p:nvPr/>
          </p:nvSpPr>
          <p:spPr>
            <a:xfrm>
              <a:off x="7816633" y="4713842"/>
              <a:ext cx="1833964" cy="58477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dk1"/>
                  </a:solidFill>
                  <a:latin typeface="Calibri"/>
                  <a:ea typeface="Calibri"/>
                  <a:cs typeface="Calibri"/>
                  <a:sym typeface="Calibri"/>
                </a:rPr>
                <a:t>Growth test on </a:t>
              </a:r>
              <a:endParaRPr/>
            </a:p>
            <a:p>
              <a:pPr marL="0" marR="0" lvl="0" indent="0" algn="ctr" rtl="0">
                <a:spcBef>
                  <a:spcPts val="0"/>
                </a:spcBef>
                <a:spcAft>
                  <a:spcPts val="0"/>
                </a:spcAft>
                <a:buNone/>
              </a:pPr>
              <a:r>
                <a:rPr lang="en-US" sz="1600">
                  <a:solidFill>
                    <a:schemeClr val="dk1"/>
                  </a:solidFill>
                  <a:latin typeface="Calibri"/>
                  <a:ea typeface="Calibri"/>
                  <a:cs typeface="Calibri"/>
                  <a:sym typeface="Calibri"/>
                </a:rPr>
                <a:t>respiratory medium</a:t>
              </a:r>
              <a:endParaRPr/>
            </a:p>
          </p:txBody>
        </p:sp>
        <p:sp>
          <p:nvSpPr>
            <p:cNvPr id="374" name="Google Shape;374;p8"/>
            <p:cNvSpPr/>
            <p:nvPr/>
          </p:nvSpPr>
          <p:spPr>
            <a:xfrm>
              <a:off x="7353671" y="3476353"/>
              <a:ext cx="100600" cy="613667"/>
            </a:xfrm>
            <a:prstGeom prst="down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75" name="Google Shape;375;p8"/>
            <p:cNvSpPr/>
            <p:nvPr/>
          </p:nvSpPr>
          <p:spPr>
            <a:xfrm>
              <a:off x="6285665" y="3472239"/>
              <a:ext cx="100600" cy="613667"/>
            </a:xfrm>
            <a:prstGeom prst="down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grpSp>
          <p:nvGrpSpPr>
            <p:cNvPr id="376" name="Google Shape;376;p8"/>
            <p:cNvGrpSpPr/>
            <p:nvPr/>
          </p:nvGrpSpPr>
          <p:grpSpPr>
            <a:xfrm>
              <a:off x="1697828" y="4307322"/>
              <a:ext cx="6072260" cy="2119476"/>
              <a:chOff x="2287082" y="2733489"/>
              <a:chExt cx="6072260" cy="2119476"/>
            </a:xfrm>
          </p:grpSpPr>
          <p:pic>
            <p:nvPicPr>
              <p:cNvPr id="377" name="Google Shape;377;p8"/>
              <p:cNvPicPr preferRelativeResize="0"/>
              <p:nvPr/>
            </p:nvPicPr>
            <p:blipFill rotWithShape="1">
              <a:blip r:embed="rId3">
                <a:alphaModFix/>
              </a:blip>
              <a:srcRect l="10343" t="7421" r="-1" b="3223"/>
              <a:stretch/>
            </p:blipFill>
            <p:spPr>
              <a:xfrm>
                <a:off x="4497617" y="2748064"/>
                <a:ext cx="1908000" cy="1839739"/>
              </a:xfrm>
              <a:prstGeom prst="roundRect">
                <a:avLst>
                  <a:gd name="adj" fmla="val 16667"/>
                </a:avLst>
              </a:prstGeom>
              <a:noFill/>
              <a:ln>
                <a:noFill/>
              </a:ln>
            </p:spPr>
          </p:pic>
          <p:sp>
            <p:nvSpPr>
              <p:cNvPr id="378" name="Google Shape;378;p8"/>
              <p:cNvSpPr txBox="1"/>
              <p:nvPr/>
            </p:nvSpPr>
            <p:spPr>
              <a:xfrm>
                <a:off x="3981104" y="2733489"/>
                <a:ext cx="555227" cy="276999"/>
              </a:xfrm>
              <a:prstGeom prst="rect">
                <a:avLst/>
              </a:prstGeom>
              <a:noFill/>
              <a:ln>
                <a:noFill/>
              </a:ln>
            </p:spPr>
            <p:txBody>
              <a:bodyPr spcFirstLastPara="1" wrap="square" lIns="0" tIns="45700" rIns="91425" bIns="45700" anchor="t" anchorCtr="0">
                <a:spAutoFit/>
              </a:bodyPr>
              <a:lstStyle/>
              <a:p>
                <a:pPr marL="0" marR="0" lvl="0" indent="0" algn="r" rtl="0">
                  <a:spcBef>
                    <a:spcPts val="0"/>
                  </a:spcBef>
                  <a:spcAft>
                    <a:spcPts val="0"/>
                  </a:spcAft>
                  <a:buNone/>
                </a:pPr>
                <a:r>
                  <a:rPr lang="en-US" sz="1200">
                    <a:solidFill>
                      <a:schemeClr val="dk1"/>
                    </a:solidFill>
                    <a:latin typeface="Calibri"/>
                    <a:ea typeface="Calibri"/>
                    <a:cs typeface="Calibri"/>
                    <a:sym typeface="Calibri"/>
                  </a:rPr>
                  <a:t>vector</a:t>
                </a:r>
                <a:endParaRPr/>
              </a:p>
            </p:txBody>
          </p:sp>
          <p:sp>
            <p:nvSpPr>
              <p:cNvPr id="379" name="Google Shape;379;p8"/>
              <p:cNvSpPr txBox="1"/>
              <p:nvPr/>
            </p:nvSpPr>
            <p:spPr>
              <a:xfrm>
                <a:off x="3632328" y="2962932"/>
                <a:ext cx="904003" cy="276999"/>
              </a:xfrm>
              <a:prstGeom prst="rect">
                <a:avLst/>
              </a:prstGeom>
              <a:noFill/>
              <a:ln>
                <a:noFill/>
              </a:ln>
            </p:spPr>
            <p:txBody>
              <a:bodyPr spcFirstLastPara="1" wrap="square" lIns="0" tIns="45700" rIns="91425" bIns="45700" anchor="t" anchorCtr="0">
                <a:spAutoFit/>
              </a:bodyPr>
              <a:lstStyle/>
              <a:p>
                <a:pPr marL="0" marR="0" lvl="0" indent="0" algn="r" rtl="0">
                  <a:spcBef>
                    <a:spcPts val="0"/>
                  </a:spcBef>
                  <a:spcAft>
                    <a:spcPts val="0"/>
                  </a:spcAft>
                  <a:buNone/>
                </a:pPr>
                <a:r>
                  <a:rPr lang="en-US" sz="1200">
                    <a:solidFill>
                      <a:schemeClr val="dk1"/>
                    </a:solidFill>
                    <a:latin typeface="Calibri"/>
                    <a:ea typeface="Calibri"/>
                    <a:cs typeface="Calibri"/>
                    <a:sym typeface="Calibri"/>
                  </a:rPr>
                  <a:t>y</a:t>
                </a:r>
                <a:r>
                  <a:rPr lang="en-US" sz="1200" i="1">
                    <a:solidFill>
                      <a:schemeClr val="dk1"/>
                    </a:solidFill>
                    <a:latin typeface="Calibri"/>
                    <a:ea typeface="Calibri"/>
                    <a:cs typeface="Calibri"/>
                    <a:sym typeface="Calibri"/>
                  </a:rPr>
                  <a:t>ATP5</a:t>
                </a:r>
                <a:endParaRPr/>
              </a:p>
            </p:txBody>
          </p:sp>
          <p:sp>
            <p:nvSpPr>
              <p:cNvPr id="380" name="Google Shape;380;p8"/>
              <p:cNvSpPr txBox="1"/>
              <p:nvPr/>
            </p:nvSpPr>
            <p:spPr>
              <a:xfrm>
                <a:off x="3350192" y="3181093"/>
                <a:ext cx="1186139" cy="276999"/>
              </a:xfrm>
              <a:prstGeom prst="rect">
                <a:avLst/>
              </a:prstGeom>
              <a:noFill/>
              <a:ln>
                <a:noFill/>
              </a:ln>
            </p:spPr>
            <p:txBody>
              <a:bodyPr spcFirstLastPara="1" wrap="square" lIns="0" tIns="45700" rIns="91425" bIns="45700" anchor="t" anchorCtr="0">
                <a:spAutoFit/>
              </a:bodyPr>
              <a:lstStyle/>
              <a:p>
                <a:pPr marL="0" marR="0" lvl="0" indent="0" algn="r" rtl="0">
                  <a:spcBef>
                    <a:spcPts val="0"/>
                  </a:spcBef>
                  <a:spcAft>
                    <a:spcPts val="0"/>
                  </a:spcAft>
                  <a:buNone/>
                </a:pPr>
                <a:r>
                  <a:rPr lang="en-US" sz="1200" dirty="0">
                    <a:solidFill>
                      <a:schemeClr val="dk1"/>
                    </a:solidFill>
                    <a:latin typeface="Calibri"/>
                    <a:ea typeface="Calibri"/>
                    <a:cs typeface="Calibri"/>
                    <a:sym typeface="Calibri"/>
                  </a:rPr>
                  <a:t>h</a:t>
                </a:r>
                <a:r>
                  <a:rPr lang="en-US" sz="1200" i="1" dirty="0">
                    <a:solidFill>
                      <a:schemeClr val="dk1"/>
                    </a:solidFill>
                    <a:latin typeface="Calibri"/>
                    <a:ea typeface="Calibri"/>
                    <a:cs typeface="Calibri"/>
                    <a:sym typeface="Calibri"/>
                  </a:rPr>
                  <a:t>ATP5PO</a:t>
                </a:r>
                <a:r>
                  <a:rPr lang="en-US" sz="1200" dirty="0">
                    <a:solidFill>
                      <a:schemeClr val="dk1"/>
                    </a:solidFill>
                    <a:latin typeface="Calibri"/>
                    <a:ea typeface="Calibri"/>
                    <a:cs typeface="Calibri"/>
                    <a:sym typeface="Calibri"/>
                  </a:rPr>
                  <a:t>-∆ex2</a:t>
                </a:r>
                <a:endParaRPr dirty="0"/>
              </a:p>
            </p:txBody>
          </p:sp>
          <p:sp>
            <p:nvSpPr>
              <p:cNvPr id="381" name="Google Shape;381;p8"/>
              <p:cNvSpPr txBox="1"/>
              <p:nvPr/>
            </p:nvSpPr>
            <p:spPr>
              <a:xfrm>
                <a:off x="3325741" y="3410536"/>
                <a:ext cx="1210590" cy="276999"/>
              </a:xfrm>
              <a:prstGeom prst="rect">
                <a:avLst/>
              </a:prstGeom>
              <a:noFill/>
              <a:ln>
                <a:noFill/>
              </a:ln>
            </p:spPr>
            <p:txBody>
              <a:bodyPr spcFirstLastPara="1" wrap="square" lIns="0" tIns="45700" rIns="91425" bIns="45700" anchor="t" anchorCtr="0">
                <a:spAutoFit/>
              </a:bodyPr>
              <a:lstStyle/>
              <a:p>
                <a:pPr marL="0" marR="0" lvl="0" indent="0" algn="r" rtl="0">
                  <a:spcBef>
                    <a:spcPts val="0"/>
                  </a:spcBef>
                  <a:spcAft>
                    <a:spcPts val="0"/>
                  </a:spcAft>
                  <a:buNone/>
                </a:pPr>
                <a:r>
                  <a:rPr lang="en-US" sz="1200" dirty="0">
                    <a:solidFill>
                      <a:schemeClr val="dk1"/>
                    </a:solidFill>
                    <a:latin typeface="Calibri"/>
                    <a:ea typeface="Calibri"/>
                    <a:cs typeface="Calibri"/>
                    <a:sym typeface="Calibri"/>
                  </a:rPr>
                  <a:t>h</a:t>
                </a:r>
                <a:r>
                  <a:rPr lang="en-US" sz="1200" i="1" dirty="0">
                    <a:solidFill>
                      <a:schemeClr val="dk1"/>
                    </a:solidFill>
                    <a:latin typeface="Calibri"/>
                    <a:ea typeface="Calibri"/>
                    <a:cs typeface="Calibri"/>
                    <a:sym typeface="Calibri"/>
                  </a:rPr>
                  <a:t>ATP5PO</a:t>
                </a:r>
                <a:r>
                  <a:rPr lang="en-US" sz="1200" dirty="0">
                    <a:solidFill>
                      <a:schemeClr val="dk1"/>
                    </a:solidFill>
                    <a:latin typeface="Calibri"/>
                    <a:ea typeface="Calibri"/>
                    <a:cs typeface="Calibri"/>
                    <a:sym typeface="Calibri"/>
                  </a:rPr>
                  <a:t>-WT</a:t>
                </a:r>
                <a:endParaRPr sz="1200" dirty="0">
                  <a:solidFill>
                    <a:schemeClr val="dk1"/>
                  </a:solidFill>
                  <a:latin typeface="Calibri"/>
                  <a:ea typeface="Calibri"/>
                  <a:cs typeface="Calibri"/>
                  <a:sym typeface="Calibri"/>
                </a:endParaRPr>
              </a:p>
            </p:txBody>
          </p:sp>
          <p:pic>
            <p:nvPicPr>
              <p:cNvPr id="382" name="Google Shape;382;p8"/>
              <p:cNvPicPr preferRelativeResize="0"/>
              <p:nvPr/>
            </p:nvPicPr>
            <p:blipFill rotWithShape="1">
              <a:blip r:embed="rId4">
                <a:alphaModFix/>
              </a:blip>
              <a:srcRect l="2483" t="13334" r="19603" b="10469"/>
              <a:stretch/>
            </p:blipFill>
            <p:spPr>
              <a:xfrm>
                <a:off x="6452162" y="2751803"/>
                <a:ext cx="1907180" cy="1836000"/>
              </a:xfrm>
              <a:prstGeom prst="roundRect">
                <a:avLst>
                  <a:gd name="adj" fmla="val 16667"/>
                </a:avLst>
              </a:prstGeom>
              <a:noFill/>
              <a:ln>
                <a:noFill/>
              </a:ln>
            </p:spPr>
          </p:pic>
          <p:sp>
            <p:nvSpPr>
              <p:cNvPr id="383" name="Google Shape;383;p8"/>
              <p:cNvSpPr txBox="1"/>
              <p:nvPr/>
            </p:nvSpPr>
            <p:spPr>
              <a:xfrm>
                <a:off x="2495435" y="3051057"/>
                <a:ext cx="884345" cy="3077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a:solidFill>
                      <a:schemeClr val="dk1"/>
                    </a:solidFill>
                    <a:latin typeface="Calibri"/>
                    <a:ea typeface="Calibri"/>
                    <a:cs typeface="Calibri"/>
                    <a:sym typeface="Calibri"/>
                  </a:rPr>
                  <a:t>WT strain</a:t>
                </a:r>
                <a:endParaRPr/>
              </a:p>
            </p:txBody>
          </p:sp>
          <p:sp>
            <p:nvSpPr>
              <p:cNvPr id="384" name="Google Shape;384;p8"/>
              <p:cNvSpPr txBox="1"/>
              <p:nvPr/>
            </p:nvSpPr>
            <p:spPr>
              <a:xfrm>
                <a:off x="2287082" y="3985344"/>
                <a:ext cx="1171917"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i="1" dirty="0">
                    <a:solidFill>
                      <a:schemeClr val="dk1"/>
                    </a:solidFill>
                    <a:latin typeface="Calibri"/>
                    <a:ea typeface="Calibri"/>
                    <a:cs typeface="Calibri"/>
                    <a:sym typeface="Calibri"/>
                  </a:rPr>
                  <a:t>atp5</a:t>
                </a:r>
                <a:r>
                  <a:rPr lang="en-US" sz="1400" dirty="0">
                    <a:solidFill>
                      <a:schemeClr val="dk1"/>
                    </a:solidFill>
                    <a:latin typeface="Noto Sans Symbols"/>
                    <a:ea typeface="Noto Sans Symbols"/>
                    <a:cs typeface="Noto Sans Symbols"/>
                    <a:sym typeface="Noto Sans Symbols"/>
                  </a:rPr>
                  <a:t>Δ</a:t>
                </a:r>
                <a:r>
                  <a:rPr lang="en-US" sz="1400" dirty="0">
                    <a:solidFill>
                      <a:schemeClr val="dk1"/>
                    </a:solidFill>
                    <a:latin typeface="Calibri"/>
                    <a:ea typeface="Calibri"/>
                    <a:cs typeface="Calibri"/>
                    <a:sym typeface="Calibri"/>
                  </a:rPr>
                  <a:t> strain</a:t>
                </a:r>
                <a:endParaRPr dirty="0"/>
              </a:p>
            </p:txBody>
          </p:sp>
          <p:sp>
            <p:nvSpPr>
              <p:cNvPr id="385" name="Google Shape;385;p8"/>
              <p:cNvSpPr txBox="1"/>
              <p:nvPr/>
            </p:nvSpPr>
            <p:spPr>
              <a:xfrm>
                <a:off x="3889085" y="3621884"/>
                <a:ext cx="647246" cy="276999"/>
              </a:xfrm>
              <a:prstGeom prst="rect">
                <a:avLst/>
              </a:prstGeom>
              <a:noFill/>
              <a:ln>
                <a:noFill/>
              </a:ln>
            </p:spPr>
            <p:txBody>
              <a:bodyPr spcFirstLastPara="1" wrap="square" lIns="0" tIns="45700" rIns="91425" bIns="45700" anchor="t" anchorCtr="0">
                <a:spAutoFit/>
              </a:bodyPr>
              <a:lstStyle/>
              <a:p>
                <a:pPr marL="0" marR="0" lvl="0" indent="0" algn="r" rtl="0">
                  <a:spcBef>
                    <a:spcPts val="0"/>
                  </a:spcBef>
                  <a:spcAft>
                    <a:spcPts val="0"/>
                  </a:spcAft>
                  <a:buNone/>
                </a:pPr>
                <a:r>
                  <a:rPr lang="en-US" sz="1200">
                    <a:solidFill>
                      <a:schemeClr val="dk1"/>
                    </a:solidFill>
                    <a:latin typeface="Calibri"/>
                    <a:ea typeface="Calibri"/>
                    <a:cs typeface="Calibri"/>
                    <a:sym typeface="Calibri"/>
                  </a:rPr>
                  <a:t>vector</a:t>
                </a:r>
                <a:endParaRPr/>
              </a:p>
            </p:txBody>
          </p:sp>
          <p:sp>
            <p:nvSpPr>
              <p:cNvPr id="386" name="Google Shape;386;p8"/>
              <p:cNvSpPr txBox="1"/>
              <p:nvPr/>
            </p:nvSpPr>
            <p:spPr>
              <a:xfrm>
                <a:off x="3397391" y="3862234"/>
                <a:ext cx="1138940" cy="276999"/>
              </a:xfrm>
              <a:prstGeom prst="rect">
                <a:avLst/>
              </a:prstGeom>
              <a:noFill/>
              <a:ln>
                <a:noFill/>
              </a:ln>
            </p:spPr>
            <p:txBody>
              <a:bodyPr spcFirstLastPara="1" wrap="square" lIns="0" tIns="45700" rIns="91425" bIns="45700" anchor="t" anchorCtr="0">
                <a:spAutoFit/>
              </a:bodyPr>
              <a:lstStyle/>
              <a:p>
                <a:pPr marL="0" marR="0" lvl="0" indent="0" algn="r" rtl="0">
                  <a:spcBef>
                    <a:spcPts val="0"/>
                  </a:spcBef>
                  <a:spcAft>
                    <a:spcPts val="0"/>
                  </a:spcAft>
                  <a:buNone/>
                </a:pPr>
                <a:r>
                  <a:rPr lang="en-US" sz="1200">
                    <a:solidFill>
                      <a:schemeClr val="dk1"/>
                    </a:solidFill>
                    <a:latin typeface="Calibri"/>
                    <a:ea typeface="Calibri"/>
                    <a:cs typeface="Calibri"/>
                    <a:sym typeface="Calibri"/>
                  </a:rPr>
                  <a:t>y</a:t>
                </a:r>
                <a:r>
                  <a:rPr lang="en-US" sz="1200" i="1">
                    <a:solidFill>
                      <a:schemeClr val="dk1"/>
                    </a:solidFill>
                    <a:latin typeface="Calibri"/>
                    <a:ea typeface="Calibri"/>
                    <a:cs typeface="Calibri"/>
                    <a:sym typeface="Calibri"/>
                  </a:rPr>
                  <a:t>ATP5</a:t>
                </a:r>
                <a:endParaRPr/>
              </a:p>
            </p:txBody>
          </p:sp>
          <p:sp>
            <p:nvSpPr>
              <p:cNvPr id="387" name="Google Shape;387;p8"/>
              <p:cNvSpPr txBox="1"/>
              <p:nvPr/>
            </p:nvSpPr>
            <p:spPr>
              <a:xfrm>
                <a:off x="3505544" y="4066505"/>
                <a:ext cx="1030787" cy="276959"/>
              </a:xfrm>
              <a:prstGeom prst="rect">
                <a:avLst/>
              </a:prstGeom>
              <a:noFill/>
              <a:ln>
                <a:noFill/>
              </a:ln>
            </p:spPr>
            <p:txBody>
              <a:bodyPr spcFirstLastPara="1" wrap="square" lIns="0" tIns="45700" rIns="91425" bIns="45700" anchor="t" anchorCtr="0">
                <a:spAutoFit/>
              </a:bodyPr>
              <a:lstStyle/>
              <a:p>
                <a:pPr marL="0" marR="0" lvl="0" indent="0" algn="r" rtl="0">
                  <a:spcBef>
                    <a:spcPts val="0"/>
                  </a:spcBef>
                  <a:spcAft>
                    <a:spcPts val="0"/>
                  </a:spcAft>
                  <a:buNone/>
                </a:pPr>
                <a:r>
                  <a:rPr lang="en-US" sz="1200" dirty="0">
                    <a:solidFill>
                      <a:schemeClr val="dk1"/>
                    </a:solidFill>
                    <a:latin typeface="Calibri"/>
                    <a:ea typeface="Calibri"/>
                    <a:cs typeface="Calibri"/>
                    <a:sym typeface="Calibri"/>
                  </a:rPr>
                  <a:t>h</a:t>
                </a:r>
                <a:r>
                  <a:rPr lang="en-US" sz="1200" i="1" dirty="0">
                    <a:solidFill>
                      <a:schemeClr val="dk1"/>
                    </a:solidFill>
                    <a:latin typeface="Calibri"/>
                    <a:ea typeface="Calibri"/>
                    <a:cs typeface="Calibri"/>
                    <a:sym typeface="Calibri"/>
                  </a:rPr>
                  <a:t>ATP5PO</a:t>
                </a:r>
                <a:r>
                  <a:rPr lang="en-US" sz="1200" dirty="0">
                    <a:solidFill>
                      <a:schemeClr val="dk1"/>
                    </a:solidFill>
                    <a:latin typeface="Calibri"/>
                    <a:ea typeface="Calibri"/>
                    <a:cs typeface="Calibri"/>
                    <a:sym typeface="Calibri"/>
                  </a:rPr>
                  <a:t>-∆ex2</a:t>
                </a:r>
                <a:endParaRPr dirty="0"/>
              </a:p>
            </p:txBody>
          </p:sp>
          <p:sp>
            <p:nvSpPr>
              <p:cNvPr id="388" name="Google Shape;388;p8"/>
              <p:cNvSpPr txBox="1"/>
              <p:nvPr/>
            </p:nvSpPr>
            <p:spPr>
              <a:xfrm>
                <a:off x="3505544" y="4308631"/>
                <a:ext cx="1030787" cy="276999"/>
              </a:xfrm>
              <a:prstGeom prst="rect">
                <a:avLst/>
              </a:prstGeom>
              <a:noFill/>
              <a:ln>
                <a:noFill/>
              </a:ln>
            </p:spPr>
            <p:txBody>
              <a:bodyPr spcFirstLastPara="1" wrap="square" lIns="0" tIns="45700" rIns="91425" bIns="45700" anchor="t" anchorCtr="0">
                <a:spAutoFit/>
              </a:bodyPr>
              <a:lstStyle/>
              <a:p>
                <a:pPr marL="0" marR="0" lvl="0" indent="0" algn="r" rtl="0">
                  <a:spcBef>
                    <a:spcPts val="0"/>
                  </a:spcBef>
                  <a:spcAft>
                    <a:spcPts val="0"/>
                  </a:spcAft>
                  <a:buNone/>
                </a:pPr>
                <a:r>
                  <a:rPr lang="en-US" sz="1200" dirty="0">
                    <a:solidFill>
                      <a:schemeClr val="dk1"/>
                    </a:solidFill>
                    <a:latin typeface="Calibri"/>
                    <a:ea typeface="Calibri"/>
                    <a:cs typeface="Calibri"/>
                    <a:sym typeface="Calibri"/>
                  </a:rPr>
                  <a:t>h</a:t>
                </a:r>
                <a:r>
                  <a:rPr lang="en-US" sz="1200" i="1" dirty="0">
                    <a:solidFill>
                      <a:schemeClr val="dk1"/>
                    </a:solidFill>
                    <a:latin typeface="Calibri"/>
                    <a:ea typeface="Calibri"/>
                    <a:cs typeface="Calibri"/>
                    <a:sym typeface="Calibri"/>
                  </a:rPr>
                  <a:t>ATP5PO</a:t>
                </a:r>
                <a:r>
                  <a:rPr lang="en-US" sz="1200" dirty="0">
                    <a:solidFill>
                      <a:schemeClr val="dk1"/>
                    </a:solidFill>
                    <a:latin typeface="Calibri"/>
                    <a:ea typeface="Calibri"/>
                    <a:cs typeface="Calibri"/>
                    <a:sym typeface="Calibri"/>
                  </a:rPr>
                  <a:t>-WT</a:t>
                </a:r>
                <a:endParaRPr sz="1200" dirty="0">
                  <a:solidFill>
                    <a:schemeClr val="dk1"/>
                  </a:solidFill>
                  <a:latin typeface="Calibri"/>
                  <a:ea typeface="Calibri"/>
                  <a:cs typeface="Calibri"/>
                  <a:sym typeface="Calibri"/>
                </a:endParaRPr>
              </a:p>
            </p:txBody>
          </p:sp>
          <p:sp>
            <p:nvSpPr>
              <p:cNvPr id="389" name="Google Shape;389;p8"/>
              <p:cNvSpPr/>
              <p:nvPr/>
            </p:nvSpPr>
            <p:spPr>
              <a:xfrm>
                <a:off x="3399536" y="2782246"/>
                <a:ext cx="156392" cy="828898"/>
              </a:xfrm>
              <a:prstGeom prst="leftBrace">
                <a:avLst>
                  <a:gd name="adj1" fmla="val 8333"/>
                  <a:gd name="adj2" fmla="val 50000"/>
                </a:avLst>
              </a:prstGeom>
              <a:noFill/>
              <a:ln w="9525" cap="flat" cmpd="sng">
                <a:solidFill>
                  <a:schemeClr val="dk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000">
                  <a:solidFill>
                    <a:schemeClr val="dk1"/>
                  </a:solidFill>
                  <a:latin typeface="Calibri"/>
                  <a:ea typeface="Calibri"/>
                  <a:cs typeface="Calibri"/>
                  <a:sym typeface="Calibri"/>
                </a:endParaRPr>
              </a:p>
            </p:txBody>
          </p:sp>
          <p:sp>
            <p:nvSpPr>
              <p:cNvPr id="390" name="Google Shape;390;p8"/>
              <p:cNvSpPr/>
              <p:nvPr/>
            </p:nvSpPr>
            <p:spPr>
              <a:xfrm>
                <a:off x="3398740" y="3737310"/>
                <a:ext cx="156392" cy="822960"/>
              </a:xfrm>
              <a:prstGeom prst="leftBrace">
                <a:avLst>
                  <a:gd name="adj1" fmla="val 8333"/>
                  <a:gd name="adj2" fmla="val 50000"/>
                </a:avLst>
              </a:prstGeom>
              <a:noFill/>
              <a:ln w="9525" cap="flat" cmpd="sng">
                <a:solidFill>
                  <a:schemeClr val="dk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000">
                  <a:solidFill>
                    <a:schemeClr val="dk1"/>
                  </a:solidFill>
                  <a:latin typeface="Calibri"/>
                  <a:ea typeface="Calibri"/>
                  <a:cs typeface="Calibri"/>
                  <a:sym typeface="Calibri"/>
                </a:endParaRPr>
              </a:p>
            </p:txBody>
          </p:sp>
          <p:sp>
            <p:nvSpPr>
              <p:cNvPr id="391" name="Google Shape;391;p8"/>
              <p:cNvSpPr txBox="1"/>
              <p:nvPr/>
            </p:nvSpPr>
            <p:spPr>
              <a:xfrm>
                <a:off x="4204784" y="4591355"/>
                <a:ext cx="2365565" cy="2616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b="1">
                    <a:solidFill>
                      <a:schemeClr val="dk1"/>
                    </a:solidFill>
                    <a:latin typeface="Arial"/>
                    <a:ea typeface="Arial"/>
                    <a:cs typeface="Arial"/>
                    <a:sym typeface="Arial"/>
                  </a:rPr>
                  <a:t>Fermentable medium</a:t>
                </a:r>
                <a:endParaRPr/>
              </a:p>
            </p:txBody>
          </p:sp>
          <p:sp>
            <p:nvSpPr>
              <p:cNvPr id="392" name="Google Shape;392;p8"/>
              <p:cNvSpPr txBox="1"/>
              <p:nvPr/>
            </p:nvSpPr>
            <p:spPr>
              <a:xfrm>
                <a:off x="6584645" y="4591355"/>
                <a:ext cx="1642215" cy="2616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b="1">
                    <a:solidFill>
                      <a:schemeClr val="dk1"/>
                    </a:solidFill>
                    <a:latin typeface="Arial"/>
                    <a:ea typeface="Arial"/>
                    <a:cs typeface="Arial"/>
                    <a:sym typeface="Arial"/>
                  </a:rPr>
                  <a:t>Respiratory medium</a:t>
                </a:r>
                <a:endParaRPr/>
              </a:p>
            </p:txBody>
          </p:sp>
        </p:grpSp>
        <p:sp>
          <p:nvSpPr>
            <p:cNvPr id="393" name="Google Shape;393;p8"/>
            <p:cNvSpPr/>
            <p:nvPr/>
          </p:nvSpPr>
          <p:spPr>
            <a:xfrm>
              <a:off x="3855667" y="1893985"/>
              <a:ext cx="708368" cy="622172"/>
            </a:xfrm>
            <a:prstGeom prst="ellipse">
              <a:avLst/>
            </a:prstGeom>
            <a:no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94" name="Google Shape;394;p8"/>
            <p:cNvSpPr/>
            <p:nvPr/>
          </p:nvSpPr>
          <p:spPr>
            <a:xfrm>
              <a:off x="4174337" y="2646789"/>
              <a:ext cx="83703" cy="432000"/>
            </a:xfrm>
            <a:prstGeom prst="down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95" name="Google Shape;395;p8"/>
            <p:cNvSpPr/>
            <p:nvPr/>
          </p:nvSpPr>
          <p:spPr>
            <a:xfrm>
              <a:off x="4160890" y="3467742"/>
              <a:ext cx="100600" cy="613667"/>
            </a:xfrm>
            <a:prstGeom prst="down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cxnSp>
          <p:nvCxnSpPr>
            <p:cNvPr id="396" name="Google Shape;396;p8"/>
            <p:cNvCxnSpPr/>
            <p:nvPr/>
          </p:nvCxnSpPr>
          <p:spPr>
            <a:xfrm>
              <a:off x="3615530" y="4212771"/>
              <a:ext cx="4153970" cy="0"/>
            </a:xfrm>
            <a:prstGeom prst="straightConnector1">
              <a:avLst/>
            </a:prstGeom>
            <a:noFill/>
            <a:ln w="28575" cap="flat" cmpd="sng">
              <a:solidFill>
                <a:schemeClr val="dk1"/>
              </a:solidFill>
              <a:prstDash val="solid"/>
              <a:miter lim="800000"/>
              <a:headEnd type="none" w="sm" len="sm"/>
              <a:tailEnd type="none" w="sm" len="sm"/>
            </a:ln>
          </p:spPr>
        </p:cxnSp>
      </p:grpSp>
      <p:sp>
        <p:nvSpPr>
          <p:cNvPr id="397" name="Google Shape;397;p8"/>
          <p:cNvSpPr txBox="1"/>
          <p:nvPr/>
        </p:nvSpPr>
        <p:spPr>
          <a:xfrm>
            <a:off x="5058091" y="1500884"/>
            <a:ext cx="1984341" cy="24622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0" b="1">
                <a:solidFill>
                  <a:schemeClr val="dk1"/>
                </a:solidFill>
                <a:latin typeface="Arial"/>
                <a:ea typeface="Arial"/>
                <a:cs typeface="Arial"/>
                <a:sym typeface="Arial"/>
              </a:rPr>
              <a:t>Fermentable medium</a:t>
            </a:r>
            <a:endParaRPr/>
          </a:p>
        </p:txBody>
      </p:sp>
      <p:sp>
        <p:nvSpPr>
          <p:cNvPr id="398" name="Google Shape;398;p8"/>
          <p:cNvSpPr txBox="1"/>
          <p:nvPr/>
        </p:nvSpPr>
        <p:spPr>
          <a:xfrm>
            <a:off x="6607491" y="1500884"/>
            <a:ext cx="1766640" cy="24622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0" b="1">
                <a:solidFill>
                  <a:schemeClr val="dk1"/>
                </a:solidFill>
                <a:latin typeface="Arial"/>
                <a:ea typeface="Arial"/>
                <a:cs typeface="Arial"/>
                <a:sym typeface="Arial"/>
              </a:rPr>
              <a:t>Respiratory medium</a:t>
            </a:r>
            <a:endParaRPr/>
          </a:p>
        </p:txBody>
      </p:sp>
      <p:sp>
        <p:nvSpPr>
          <p:cNvPr id="399" name="Google Shape;399;p8"/>
          <p:cNvSpPr txBox="1"/>
          <p:nvPr/>
        </p:nvSpPr>
        <p:spPr>
          <a:xfrm>
            <a:off x="3261418" y="70117"/>
            <a:ext cx="1859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dirty="0">
                <a:solidFill>
                  <a:schemeClr val="dk1"/>
                </a:solidFill>
                <a:latin typeface="Calibri"/>
                <a:ea typeface="Calibri"/>
                <a:cs typeface="Calibri"/>
                <a:sym typeface="Calibri"/>
              </a:rPr>
              <a:t>a</a:t>
            </a:r>
            <a:endParaRPr sz="1800" b="1" dirty="0">
              <a:solidFill>
                <a:schemeClr val="dk1"/>
              </a:solidFill>
              <a:latin typeface="Calibri"/>
              <a:ea typeface="Calibri"/>
              <a:cs typeface="Calibri"/>
              <a:sym typeface="Calibri"/>
            </a:endParaRPr>
          </a:p>
        </p:txBody>
      </p:sp>
      <p:sp>
        <p:nvSpPr>
          <p:cNvPr id="400" name="Google Shape;400;p8"/>
          <p:cNvSpPr txBox="1"/>
          <p:nvPr/>
        </p:nvSpPr>
        <p:spPr>
          <a:xfrm>
            <a:off x="3219275" y="1893382"/>
            <a:ext cx="31451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dirty="0">
                <a:solidFill>
                  <a:schemeClr val="dk1"/>
                </a:solidFill>
                <a:latin typeface="Calibri"/>
                <a:ea typeface="Calibri"/>
                <a:cs typeface="Calibri"/>
                <a:sym typeface="Calibri"/>
              </a:rPr>
              <a:t>b</a:t>
            </a:r>
            <a:endParaRPr sz="1800" b="1" dirty="0">
              <a:solidFill>
                <a:schemeClr val="dk1"/>
              </a:solidFill>
              <a:latin typeface="Calibri"/>
              <a:ea typeface="Calibri"/>
              <a:cs typeface="Calibri"/>
              <a:sym typeface="Calibri"/>
            </a:endParaRPr>
          </a:p>
        </p:txBody>
      </p:sp>
      <p:grpSp>
        <p:nvGrpSpPr>
          <p:cNvPr id="401" name="Google Shape;401;p8"/>
          <p:cNvGrpSpPr/>
          <p:nvPr/>
        </p:nvGrpSpPr>
        <p:grpSpPr>
          <a:xfrm>
            <a:off x="3742530" y="129423"/>
            <a:ext cx="1421169" cy="1315032"/>
            <a:chOff x="3618853" y="116632"/>
            <a:chExt cx="1800000" cy="1800200"/>
          </a:xfrm>
        </p:grpSpPr>
        <p:sp>
          <p:nvSpPr>
            <p:cNvPr id="402" name="Google Shape;402;p8"/>
            <p:cNvSpPr/>
            <p:nvPr/>
          </p:nvSpPr>
          <p:spPr>
            <a:xfrm>
              <a:off x="3618853" y="116632"/>
              <a:ext cx="1800000" cy="1800000"/>
            </a:xfrm>
            <a:prstGeom prst="ellipse">
              <a:avLst/>
            </a:prstGeom>
            <a:solidFill>
              <a:srgbClr val="FFFFCC"/>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000">
                <a:solidFill>
                  <a:schemeClr val="lt1"/>
                </a:solidFill>
                <a:latin typeface="Calibri"/>
                <a:ea typeface="Calibri"/>
                <a:cs typeface="Calibri"/>
                <a:sym typeface="Calibri"/>
              </a:endParaRPr>
            </a:p>
          </p:txBody>
        </p:sp>
        <p:cxnSp>
          <p:nvCxnSpPr>
            <p:cNvPr id="403" name="Google Shape;403;p8"/>
            <p:cNvCxnSpPr/>
            <p:nvPr/>
          </p:nvCxnSpPr>
          <p:spPr>
            <a:xfrm>
              <a:off x="4518853" y="116832"/>
              <a:ext cx="0" cy="1800000"/>
            </a:xfrm>
            <a:prstGeom prst="straightConnector1">
              <a:avLst/>
            </a:prstGeom>
            <a:noFill/>
            <a:ln w="9525" cap="flat" cmpd="sng">
              <a:solidFill>
                <a:schemeClr val="dk1"/>
              </a:solidFill>
              <a:prstDash val="solid"/>
              <a:miter lim="800000"/>
              <a:headEnd type="none" w="sm" len="sm"/>
              <a:tailEnd type="none" w="sm" len="sm"/>
            </a:ln>
          </p:spPr>
        </p:cxnSp>
        <p:sp>
          <p:nvSpPr>
            <p:cNvPr id="404" name="Google Shape;404;p8"/>
            <p:cNvSpPr txBox="1"/>
            <p:nvPr/>
          </p:nvSpPr>
          <p:spPr>
            <a:xfrm>
              <a:off x="3630499" y="608496"/>
              <a:ext cx="909575" cy="54772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0" b="1" i="1">
                  <a:solidFill>
                    <a:schemeClr val="dk1"/>
                  </a:solidFill>
                  <a:latin typeface="Arial"/>
                  <a:ea typeface="Arial"/>
                  <a:cs typeface="Arial"/>
                  <a:sym typeface="Arial"/>
                </a:rPr>
                <a:t>Y03657</a:t>
              </a:r>
              <a:endParaRPr/>
            </a:p>
            <a:p>
              <a:pPr marL="0" marR="0" lvl="0" indent="0" algn="ctr" rtl="0">
                <a:spcBef>
                  <a:spcPts val="0"/>
                </a:spcBef>
                <a:spcAft>
                  <a:spcPts val="0"/>
                </a:spcAft>
                <a:buNone/>
              </a:pPr>
              <a:r>
                <a:rPr lang="en-US" sz="1000" b="1" i="1">
                  <a:solidFill>
                    <a:schemeClr val="dk1"/>
                  </a:solidFill>
                  <a:latin typeface="Arial"/>
                  <a:ea typeface="Arial"/>
                  <a:cs typeface="Arial"/>
                  <a:sym typeface="Arial"/>
                </a:rPr>
                <a:t>atp5</a:t>
              </a:r>
              <a:r>
                <a:rPr lang="en-US" sz="1000" b="1">
                  <a:solidFill>
                    <a:schemeClr val="dk1"/>
                  </a:solidFill>
                  <a:latin typeface="Arial"/>
                  <a:ea typeface="Arial"/>
                  <a:cs typeface="Arial"/>
                  <a:sym typeface="Arial"/>
                </a:rPr>
                <a:t>Δ</a:t>
              </a:r>
              <a:endParaRPr sz="1000">
                <a:solidFill>
                  <a:schemeClr val="dk1"/>
                </a:solidFill>
                <a:latin typeface="Arial"/>
                <a:ea typeface="Arial"/>
                <a:cs typeface="Arial"/>
                <a:sym typeface="Arial"/>
              </a:endParaRPr>
            </a:p>
          </p:txBody>
        </p:sp>
        <p:sp>
          <p:nvSpPr>
            <p:cNvPr id="405" name="Google Shape;405;p8"/>
            <p:cNvSpPr txBox="1"/>
            <p:nvPr/>
          </p:nvSpPr>
          <p:spPr>
            <a:xfrm>
              <a:off x="4518130" y="726369"/>
              <a:ext cx="886203" cy="33706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1000">
                <a:solidFill>
                  <a:schemeClr val="dk1"/>
                </a:solidFill>
                <a:latin typeface="Arial"/>
                <a:ea typeface="Arial"/>
                <a:cs typeface="Arial"/>
                <a:sym typeface="Arial"/>
              </a:endParaRPr>
            </a:p>
          </p:txBody>
        </p:sp>
      </p:grpSp>
      <p:sp>
        <p:nvSpPr>
          <p:cNvPr id="406" name="Google Shape;406;p8"/>
          <p:cNvSpPr txBox="1"/>
          <p:nvPr/>
        </p:nvSpPr>
        <p:spPr>
          <a:xfrm>
            <a:off x="4343367" y="444563"/>
            <a:ext cx="897055" cy="55399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0" b="1" i="1">
                <a:solidFill>
                  <a:schemeClr val="dk1"/>
                </a:solidFill>
                <a:latin typeface="Arial"/>
                <a:ea typeface="Arial"/>
                <a:cs typeface="Arial"/>
                <a:sym typeface="Arial"/>
              </a:rPr>
              <a:t>Y23657</a:t>
            </a:r>
            <a:endParaRPr/>
          </a:p>
          <a:p>
            <a:pPr marL="0" marR="0" lvl="0" indent="0" algn="ctr" rtl="0">
              <a:spcBef>
                <a:spcPts val="0"/>
              </a:spcBef>
              <a:spcAft>
                <a:spcPts val="0"/>
              </a:spcAft>
              <a:buNone/>
            </a:pPr>
            <a:r>
              <a:rPr lang="en-US" sz="1000" b="1" i="1">
                <a:solidFill>
                  <a:schemeClr val="dk1"/>
                </a:solidFill>
                <a:latin typeface="Arial"/>
                <a:ea typeface="Arial"/>
                <a:cs typeface="Arial"/>
                <a:sym typeface="Arial"/>
              </a:rPr>
              <a:t>ATP5/</a:t>
            </a:r>
            <a:endParaRPr/>
          </a:p>
          <a:p>
            <a:pPr marL="0" marR="0" lvl="0" indent="0" algn="ctr" rtl="0">
              <a:spcBef>
                <a:spcPts val="0"/>
              </a:spcBef>
              <a:spcAft>
                <a:spcPts val="0"/>
              </a:spcAft>
              <a:buNone/>
            </a:pPr>
            <a:r>
              <a:rPr lang="en-US" sz="1000" b="1" i="1">
                <a:solidFill>
                  <a:schemeClr val="dk1"/>
                </a:solidFill>
                <a:latin typeface="Arial"/>
                <a:ea typeface="Arial"/>
                <a:cs typeface="Arial"/>
                <a:sym typeface="Arial"/>
              </a:rPr>
              <a:t>atp5</a:t>
            </a:r>
            <a:r>
              <a:rPr lang="en-US" sz="1000" b="1">
                <a:solidFill>
                  <a:schemeClr val="dk1"/>
                </a:solidFill>
                <a:latin typeface="Arial"/>
                <a:ea typeface="Arial"/>
                <a:cs typeface="Arial"/>
                <a:sym typeface="Arial"/>
              </a:rPr>
              <a:t>Δ</a:t>
            </a:r>
            <a:endParaRPr sz="1000">
              <a:solidFill>
                <a:schemeClr val="dk1"/>
              </a:solidFill>
              <a:latin typeface="Arial"/>
              <a:ea typeface="Arial"/>
              <a:cs typeface="Arial"/>
              <a:sym typeface="Arial"/>
            </a:endParaRPr>
          </a:p>
        </p:txBody>
      </p:sp>
      <p:pic>
        <p:nvPicPr>
          <p:cNvPr id="407" name="Google Shape;407;p8"/>
          <p:cNvPicPr preferRelativeResize="0"/>
          <p:nvPr/>
        </p:nvPicPr>
        <p:blipFill rotWithShape="1">
          <a:blip r:embed="rId5">
            <a:alphaModFix/>
          </a:blip>
          <a:srcRect/>
          <a:stretch/>
        </p:blipFill>
        <p:spPr>
          <a:xfrm>
            <a:off x="5270825" y="74164"/>
            <a:ext cx="2803611" cy="1406886"/>
          </a:xfrm>
          <a:prstGeom prst="rect">
            <a:avLst/>
          </a:prstGeom>
          <a:noFill/>
          <a:ln>
            <a:noFill/>
          </a:ln>
        </p:spPr>
      </p:pic>
      <p:sp>
        <p:nvSpPr>
          <p:cNvPr id="408" name="Google Shape;408;p8"/>
          <p:cNvSpPr txBox="1"/>
          <p:nvPr/>
        </p:nvSpPr>
        <p:spPr>
          <a:xfrm>
            <a:off x="1052191" y="36509"/>
            <a:ext cx="104246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Calibri"/>
                <a:ea typeface="Calibri"/>
                <a:cs typeface="Calibri"/>
                <a:sym typeface="Calibri"/>
              </a:rPr>
              <a:t>Figure S8</a:t>
            </a:r>
            <a:endParaRPr sz="1800" dirty="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1713</TotalTime>
  <Words>1550</Words>
  <Application>Microsoft Office PowerPoint</Application>
  <PresentationFormat>Widescreen</PresentationFormat>
  <Paragraphs>228</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Noto Sans Symbols</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Mythily</dc:creator>
  <cp:lastModifiedBy>Mythily </cp:lastModifiedBy>
  <cp:revision>23</cp:revision>
  <dcterms:created xsi:type="dcterms:W3CDTF">2021-01-07T14:16:04Z</dcterms:created>
  <dcterms:modified xsi:type="dcterms:W3CDTF">2022-05-09T13:21:07Z</dcterms:modified>
</cp:coreProperties>
</file>