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61" r:id="rId2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980" autoAdjust="0"/>
    <p:restoredTop sz="66392" autoAdjust="0"/>
  </p:normalViewPr>
  <p:slideViewPr>
    <p:cSldViewPr snapToGrid="0">
      <p:cViewPr varScale="1">
        <p:scale>
          <a:sx n="75" d="100"/>
          <a:sy n="75" d="100"/>
        </p:scale>
        <p:origin x="1836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03B7016-4BEA-424D-B464-E581222CD219}" type="datetimeFigureOut">
              <a:rPr lang="nl-NL" smtClean="0"/>
              <a:t>14-02-2022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5628187-41CF-41AD-8317-D22289C8AC3B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420452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3C57F44-A7D0-4EF2-A602-499B7ED1209A}" type="slidenum">
              <a:rPr lang="nl-NL" smtClean="0"/>
              <a:t>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305632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2BF27EE-ED86-4C56-B727-B78619B6B2B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76F09183-FBF4-4458-A905-24957ADF3BD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CCDA16F9-5CDB-49F6-910C-4C8E0581FA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9C25B-A270-4662-AD34-74780E361EA3}" type="datetimeFigureOut">
              <a:rPr lang="nl-NL" smtClean="0"/>
              <a:t>14-02-2022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A1F3E162-9B95-4DAB-B746-678A666894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39AE7806-0F0E-4ACB-B3F2-33015555AF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F12B0C-A2AF-417A-A5F1-9BA5C66F6C8E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75928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74BE2DF-8B6D-43D1-8038-4D14895D21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6BA74FE6-855A-462D-841D-0E454A9295B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D8ECE414-D58A-41B5-A17B-DE7C00FD8D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9C25B-A270-4662-AD34-74780E361EA3}" type="datetimeFigureOut">
              <a:rPr lang="nl-NL" smtClean="0"/>
              <a:t>14-02-2022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A83E77F8-5AD0-4C68-83A9-C715E5126D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8B9A7DB7-80FE-4EE3-95F6-6EF9E878D9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F12B0C-A2AF-417A-A5F1-9BA5C66F6C8E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457671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535DE9E6-8F33-411B-B5CF-A07BCE6BF0D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502BAB43-1E9A-45D4-81C4-92DADC9BA1D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A905BE01-AE36-4B88-B8E7-BD9BAD640E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9C25B-A270-4662-AD34-74780E361EA3}" type="datetimeFigureOut">
              <a:rPr lang="nl-NL" smtClean="0"/>
              <a:t>14-02-2022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C612D34F-8046-46E9-B9D8-A6CB372726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F182B624-26C9-4E01-AFF2-88D0D6C5C0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F12B0C-A2AF-417A-A5F1-9BA5C66F6C8E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26479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EAF1D9A-000A-4605-A880-B281504D14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F84C5C82-2B30-4E47-8755-797AECAA9C1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FBD0943C-8A92-40A2-9CD5-0A51739339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9C25B-A270-4662-AD34-74780E361EA3}" type="datetimeFigureOut">
              <a:rPr lang="nl-NL" smtClean="0"/>
              <a:t>14-02-2022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340FACEF-0038-468F-A372-DCA98E0656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2D37D6E7-F96A-43BF-8D1F-04790E5213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F12B0C-A2AF-417A-A5F1-9BA5C66F6C8E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369048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727BFE4-A8E5-4479-B489-5B40E5DFB2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C7434479-4032-4D51-BF86-FE46948A4C5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A05AA606-9DD2-4F6D-AE86-C9F60BE656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9C25B-A270-4662-AD34-74780E361EA3}" type="datetimeFigureOut">
              <a:rPr lang="nl-NL" smtClean="0"/>
              <a:t>14-02-2022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671B9C38-BC5D-4D9B-AB84-85C451AC73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F844B0A1-83A7-4BB7-AE34-006BA4834F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F12B0C-A2AF-417A-A5F1-9BA5C66F6C8E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108535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F4D1713-3721-45FE-85A6-F905AA2731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5C1A486-87B8-4DD9-AFE5-E8E9B182045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7CA23464-24B7-46E6-8E08-226BF8B1354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2AA7F7A2-B15D-4B3B-A9B5-262973DC65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9C25B-A270-4662-AD34-74780E361EA3}" type="datetimeFigureOut">
              <a:rPr lang="nl-NL" smtClean="0"/>
              <a:t>14-02-2022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BC5EB46E-03B2-4560-A275-B751F9E964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2CA647A1-4166-4DED-B706-AD35CF6618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F12B0C-A2AF-417A-A5F1-9BA5C66F6C8E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023302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56E7935-30A8-4F49-80FB-B1E95A2F0A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188942CE-7E0A-45B4-879C-631AADAF968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EBD9EB76-FCCD-498B-B806-A21F18B06B6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2C448C9D-ABB9-4300-A0BE-FCBA6F02E5F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0C82F92A-7EED-410C-A9DC-8B322C4C55C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950BD5A6-C8A8-47B1-843D-960E1E646B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9C25B-A270-4662-AD34-74780E361EA3}" type="datetimeFigureOut">
              <a:rPr lang="nl-NL" smtClean="0"/>
              <a:t>14-02-2022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A1EACDE0-C943-4B3C-B559-09DD94BDCC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091F03C4-6D27-40E0-AA76-39E18054BA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F12B0C-A2AF-417A-A5F1-9BA5C66F6C8E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013575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6095840-E748-40AC-847A-8C1A60C2C7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ED49A892-3FF6-4F0E-BCB5-0AEDE84B6C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9C25B-A270-4662-AD34-74780E361EA3}" type="datetimeFigureOut">
              <a:rPr lang="nl-NL" smtClean="0"/>
              <a:t>14-02-2022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EFDA302E-DF22-4D50-95ED-FB8CA8E841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25015F95-1AA9-46F4-A774-4844F74B0C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F12B0C-A2AF-417A-A5F1-9BA5C66F6C8E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904606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CB27D957-C0EA-4F7E-AE4E-D64D61D23E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9C25B-A270-4662-AD34-74780E361EA3}" type="datetimeFigureOut">
              <a:rPr lang="nl-NL" smtClean="0"/>
              <a:t>14-02-2022</a:t>
            </a:fld>
            <a:endParaRPr 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B13E667C-5B4F-4F67-A7C5-29113824CF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E6FDFC85-4153-412D-9C88-C257B2779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F12B0C-A2AF-417A-A5F1-9BA5C66F6C8E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017615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FCCA103-9D2C-457D-810D-90049A45D3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64EE3128-3A62-4EC0-A197-4A79A23A098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46D813E0-FB4D-4ABE-859F-B936D61EC7C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F8D89C45-B1EB-48AC-8024-D671991859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9C25B-A270-4662-AD34-74780E361EA3}" type="datetimeFigureOut">
              <a:rPr lang="nl-NL" smtClean="0"/>
              <a:t>14-02-2022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F1E1113F-76A8-46EF-8043-EA8E1AA984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4BAC03F6-25D6-41BA-A576-29AD04727D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F12B0C-A2AF-417A-A5F1-9BA5C66F6C8E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953563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EC566CD-AEF6-4AB9-81B1-D76A0A7478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A02B2DDD-EA69-455C-B2EC-7E67E1C0DE0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01172165-9EF2-46C9-AC36-1B58F1C94DD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7AB70894-490E-42A4-AB6D-6CE95B1CD7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9C25B-A270-4662-AD34-74780E361EA3}" type="datetimeFigureOut">
              <a:rPr lang="nl-NL" smtClean="0"/>
              <a:t>14-02-2022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04A52133-0E75-4D45-867B-F93BB1AC7F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27264EB9-9AC7-4FBE-87A0-9583CAA48F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F12B0C-A2AF-417A-A5F1-9BA5C66F6C8E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961951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483374F0-C2A2-43F2-AAED-B92F69D41E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A92ED7B6-50E6-4D39-9565-48B8F2AFD21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1069777D-05B2-4404-A86A-29241D9A77C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39C25B-A270-4662-AD34-74780E361EA3}" type="datetimeFigureOut">
              <a:rPr lang="nl-NL" smtClean="0"/>
              <a:t>14-02-2022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733FF30D-F1F7-491F-AF19-905873F57F6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C07C7CBA-DBD6-4083-AFE2-5665200BF8F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F12B0C-A2AF-417A-A5F1-9BA5C66F6C8E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375779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FFFDCF67-9DA3-4D4E-B667-6C61D18D93CA}"/>
              </a:ext>
            </a:extLst>
          </p:cNvPr>
          <p:cNvSpPr txBox="1"/>
          <p:nvPr/>
        </p:nvSpPr>
        <p:spPr>
          <a:xfrm>
            <a:off x="3218575" y="484566"/>
            <a:ext cx="2719144" cy="5847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/>
              <a:t>134 records identified through database searching </a:t>
            </a:r>
            <a:endParaRPr lang="nl-NL" sz="160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9ED1E74-07D7-4CB3-9EE7-09C7F68632CD}"/>
              </a:ext>
            </a:extLst>
          </p:cNvPr>
          <p:cNvSpPr txBox="1"/>
          <p:nvPr/>
        </p:nvSpPr>
        <p:spPr>
          <a:xfrm>
            <a:off x="6096000" y="484566"/>
            <a:ext cx="2719144" cy="5847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/>
              <a:t>6 records identified through other sources </a:t>
            </a:r>
            <a:endParaRPr lang="nl-NL" sz="16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A9EF6E8-1834-4A6B-86FE-752A3239BA57}"/>
              </a:ext>
            </a:extLst>
          </p:cNvPr>
          <p:cNvSpPr txBox="1"/>
          <p:nvPr/>
        </p:nvSpPr>
        <p:spPr>
          <a:xfrm>
            <a:off x="3218576" y="1678457"/>
            <a:ext cx="5592891" cy="33855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/>
              <a:t>Records screened based on title and abstract (n=140)</a:t>
            </a:r>
            <a:endParaRPr lang="nl-NL" sz="16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29A330D-3CC7-4507-8603-5FBC2857BA02}"/>
              </a:ext>
            </a:extLst>
          </p:cNvPr>
          <p:cNvSpPr txBox="1"/>
          <p:nvPr/>
        </p:nvSpPr>
        <p:spPr>
          <a:xfrm>
            <a:off x="3218576" y="2971119"/>
            <a:ext cx="5592892" cy="33855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/>
              <a:t>Full-text records screened for eligibility (n=92)</a:t>
            </a:r>
            <a:endParaRPr lang="nl-NL" sz="16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80B8943-B5E2-4415-9658-39A1D87B189F}"/>
              </a:ext>
            </a:extLst>
          </p:cNvPr>
          <p:cNvSpPr txBox="1"/>
          <p:nvPr/>
        </p:nvSpPr>
        <p:spPr>
          <a:xfrm>
            <a:off x="5681324" y="2324788"/>
            <a:ext cx="3130143" cy="33855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/>
              <a:t>Records excluded (n=48)</a:t>
            </a:r>
            <a:endParaRPr lang="nl-NL" sz="16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7113880-162F-4968-B765-F78DE3F38740}"/>
              </a:ext>
            </a:extLst>
          </p:cNvPr>
          <p:cNvSpPr txBox="1"/>
          <p:nvPr/>
        </p:nvSpPr>
        <p:spPr>
          <a:xfrm>
            <a:off x="5681323" y="3617801"/>
            <a:ext cx="3130143" cy="126188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/>
              <a:t>18 full-text articles excluded:</a:t>
            </a:r>
          </a:p>
          <a:p>
            <a:pPr marL="285753" indent="-285753">
              <a:buFont typeface="Arial" panose="020B0604020202020204" pitchFamily="34" charset="0"/>
              <a:buChar char="•"/>
            </a:pPr>
            <a:r>
              <a:rPr lang="en-US" sz="1000" dirty="0"/>
              <a:t>No full-text available (n=6)</a:t>
            </a:r>
          </a:p>
          <a:p>
            <a:pPr marL="285753" indent="-285753">
              <a:buFont typeface="Arial" panose="020B0604020202020204" pitchFamily="34" charset="0"/>
              <a:buChar char="•"/>
            </a:pPr>
            <a:r>
              <a:rPr lang="en-US" sz="1000" dirty="0"/>
              <a:t>No case with infective endocarditis described (n=4)</a:t>
            </a:r>
          </a:p>
          <a:p>
            <a:pPr marL="285753" indent="-285753">
              <a:buFont typeface="Arial" panose="020B0604020202020204" pitchFamily="34" charset="0"/>
              <a:buChar char="•"/>
            </a:pPr>
            <a:r>
              <a:rPr lang="en-US" sz="1000" dirty="0"/>
              <a:t>No case with ANCA positivity described (n=3)</a:t>
            </a:r>
          </a:p>
          <a:p>
            <a:pPr marL="285753" indent="-285753">
              <a:buFont typeface="Arial" panose="020B0604020202020204" pitchFamily="34" charset="0"/>
              <a:buChar char="•"/>
            </a:pPr>
            <a:r>
              <a:rPr lang="en-US" sz="1000" dirty="0"/>
              <a:t>Article in Japanese (n=3)</a:t>
            </a:r>
          </a:p>
          <a:p>
            <a:pPr marL="285753" indent="-285753">
              <a:buFont typeface="Arial" panose="020B0604020202020204" pitchFamily="34" charset="0"/>
              <a:buChar char="•"/>
            </a:pPr>
            <a:r>
              <a:rPr lang="en-US" sz="1000" dirty="0"/>
              <a:t>No original cases described (n=1)</a:t>
            </a:r>
          </a:p>
          <a:p>
            <a:pPr marL="285753" indent="-285753">
              <a:buFont typeface="Arial" panose="020B0604020202020204" pitchFamily="34" charset="0"/>
              <a:buChar char="•"/>
            </a:pPr>
            <a:r>
              <a:rPr lang="en-US" sz="1000" dirty="0"/>
              <a:t>Case with previously diagnosed AAV (n=1)</a:t>
            </a:r>
            <a:endParaRPr lang="nl-NL" sz="10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E07D9C2-B11B-45D4-9400-8F09655444FE}"/>
              </a:ext>
            </a:extLst>
          </p:cNvPr>
          <p:cNvSpPr txBox="1"/>
          <p:nvPr/>
        </p:nvSpPr>
        <p:spPr>
          <a:xfrm>
            <a:off x="3218575" y="5187813"/>
            <a:ext cx="5596814" cy="98488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/>
              <a:t>Articles included in qualitative synthesis (n=74)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000" dirty="0">
                <a:highlight>
                  <a:srgbClr val="FFFFFF"/>
                </a:highlight>
              </a:rPr>
              <a:t>Case </a:t>
            </a:r>
            <a:r>
              <a:rPr lang="nl-NL" sz="1000" dirty="0" err="1">
                <a:highlight>
                  <a:srgbClr val="FFFFFF"/>
                </a:highlight>
              </a:rPr>
              <a:t>reports</a:t>
            </a:r>
            <a:r>
              <a:rPr lang="nl-NL" sz="1000" dirty="0">
                <a:highlight>
                  <a:srgbClr val="FFFFFF"/>
                </a:highlight>
              </a:rPr>
              <a:t> (n=59)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000" dirty="0">
                <a:highlight>
                  <a:srgbClr val="FFFFFF"/>
                </a:highlight>
              </a:rPr>
              <a:t>Case series, </a:t>
            </a:r>
            <a:r>
              <a:rPr lang="nl-NL" sz="1000" dirty="0" err="1">
                <a:highlight>
                  <a:srgbClr val="FFFFFF"/>
                </a:highlight>
              </a:rPr>
              <a:t>including</a:t>
            </a:r>
            <a:r>
              <a:rPr lang="nl-NL" sz="1000" dirty="0">
                <a:highlight>
                  <a:srgbClr val="FFFFFF"/>
                </a:highlight>
              </a:rPr>
              <a:t> 2 or 3 cases (n=7)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000" dirty="0" err="1">
                <a:highlight>
                  <a:srgbClr val="FFFFFF"/>
                </a:highlight>
              </a:rPr>
              <a:t>Retrospective</a:t>
            </a:r>
            <a:r>
              <a:rPr lang="nl-NL" sz="1000" dirty="0">
                <a:highlight>
                  <a:srgbClr val="FFFFFF"/>
                </a:highlight>
              </a:rPr>
              <a:t> cohort studies (n=7)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000" dirty="0" err="1">
                <a:highlight>
                  <a:srgbClr val="FFFFFF"/>
                </a:highlight>
              </a:rPr>
              <a:t>Prospective</a:t>
            </a:r>
            <a:r>
              <a:rPr lang="nl-NL" sz="1000" dirty="0">
                <a:highlight>
                  <a:srgbClr val="FFFFFF"/>
                </a:highlight>
              </a:rPr>
              <a:t> cohort </a:t>
            </a:r>
            <a:r>
              <a:rPr lang="nl-NL" sz="1000" dirty="0" err="1">
                <a:highlight>
                  <a:srgbClr val="FFFFFF"/>
                </a:highlight>
              </a:rPr>
              <a:t>study</a:t>
            </a:r>
            <a:r>
              <a:rPr lang="nl-NL" sz="1000" dirty="0">
                <a:highlight>
                  <a:srgbClr val="FFFFFF"/>
                </a:highlight>
              </a:rPr>
              <a:t> (n=1)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0FB392FB-22FD-4218-8D6E-81735A25A886}"/>
              </a:ext>
            </a:extLst>
          </p:cNvPr>
          <p:cNvCxnSpPr>
            <a:cxnSpLocks/>
          </p:cNvCxnSpPr>
          <p:nvPr/>
        </p:nvCxnSpPr>
        <p:spPr>
          <a:xfrm>
            <a:off x="4576799" y="1069341"/>
            <a:ext cx="1348" cy="60911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FC807CE6-3562-4BD7-B54D-3EBA21D98807}"/>
              </a:ext>
            </a:extLst>
          </p:cNvPr>
          <p:cNvCxnSpPr>
            <a:cxnSpLocks/>
            <a:stCxn id="3" idx="2"/>
          </p:cNvCxnSpPr>
          <p:nvPr/>
        </p:nvCxnSpPr>
        <p:spPr>
          <a:xfrm>
            <a:off x="7455572" y="1069341"/>
            <a:ext cx="0" cy="60911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9429489E-74F5-4A13-B166-F88CB4E7E6FF}"/>
              </a:ext>
            </a:extLst>
          </p:cNvPr>
          <p:cNvCxnSpPr>
            <a:cxnSpLocks/>
          </p:cNvCxnSpPr>
          <p:nvPr/>
        </p:nvCxnSpPr>
        <p:spPr>
          <a:xfrm>
            <a:off x="5147805" y="2032049"/>
            <a:ext cx="0" cy="93907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AC30FBEF-3332-4DA2-AD8A-FD0C927C22DB}"/>
              </a:ext>
            </a:extLst>
          </p:cNvPr>
          <p:cNvCxnSpPr>
            <a:cxnSpLocks/>
          </p:cNvCxnSpPr>
          <p:nvPr/>
        </p:nvCxnSpPr>
        <p:spPr>
          <a:xfrm>
            <a:off x="5142091" y="3309673"/>
            <a:ext cx="0" cy="187814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2212B5D2-3F66-4021-8124-81011BEF7B6B}"/>
              </a:ext>
            </a:extLst>
          </p:cNvPr>
          <p:cNvCxnSpPr>
            <a:cxnSpLocks/>
            <a:endCxn id="7" idx="1"/>
          </p:cNvCxnSpPr>
          <p:nvPr/>
        </p:nvCxnSpPr>
        <p:spPr>
          <a:xfrm>
            <a:off x="5142091" y="2494065"/>
            <a:ext cx="539233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4D39B709-AF8D-4406-B209-5260A4E52310}"/>
              </a:ext>
            </a:extLst>
          </p:cNvPr>
          <p:cNvCxnSpPr>
            <a:cxnSpLocks/>
          </p:cNvCxnSpPr>
          <p:nvPr/>
        </p:nvCxnSpPr>
        <p:spPr>
          <a:xfrm>
            <a:off x="5142091" y="4248743"/>
            <a:ext cx="539232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CDB33D0F-9AFC-47F2-8A72-CF3E837E683C}"/>
              </a:ext>
            </a:extLst>
          </p:cNvPr>
          <p:cNvSpPr txBox="1"/>
          <p:nvPr/>
        </p:nvSpPr>
        <p:spPr>
          <a:xfrm>
            <a:off x="3214652" y="6311901"/>
            <a:ext cx="560049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Abbreviations used: AAV – ANCA-associated vasculitis.</a:t>
            </a:r>
            <a:endParaRPr lang="nl-NL" sz="1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5389941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</TotalTime>
  <Words>158</Words>
  <Application>Microsoft Office PowerPoint</Application>
  <PresentationFormat>Widescreen</PresentationFormat>
  <Paragraphs>19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Kantoorthema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Gool, I.C. van (INT)</dc:creator>
  <cp:lastModifiedBy>Gool, I.C. van (INT)</cp:lastModifiedBy>
  <cp:revision>4</cp:revision>
  <dcterms:created xsi:type="dcterms:W3CDTF">2021-11-16T18:38:25Z</dcterms:created>
  <dcterms:modified xsi:type="dcterms:W3CDTF">2022-02-14T19:54:26Z</dcterms:modified>
</cp:coreProperties>
</file>