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6"/>
  </p:notesMasterIdLst>
  <p:sldIdLst>
    <p:sldId id="277" r:id="rId2"/>
    <p:sldId id="264" r:id="rId3"/>
    <p:sldId id="274" r:id="rId4"/>
    <p:sldId id="282" r:id="rId5"/>
  </p:sldIdLst>
  <p:sldSz cx="14712950" cy="16200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/>
    <p:restoredTop sz="93401"/>
  </p:normalViewPr>
  <p:slideViewPr>
    <p:cSldViewPr snapToGrid="0" snapToObjects="1">
      <p:cViewPr>
        <p:scale>
          <a:sx n="93" d="100"/>
          <a:sy n="93" d="100"/>
        </p:scale>
        <p:origin x="1792" y="-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0C93B-EAE9-C640-A4AA-611C583F04F3}" type="datetimeFigureOut">
              <a:rPr lang="en-US" smtClean="0"/>
              <a:t>8/22/22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27238" y="1143000"/>
            <a:ext cx="2803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85EA5-C5AA-D447-BFD6-2825DB6DB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16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85EA5-C5AA-D447-BFD6-2825DB6DB6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727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85EA5-C5AA-D447-BFD6-2825DB6DB6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04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27238" y="1143000"/>
            <a:ext cx="28035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85EA5-C5AA-D447-BFD6-2825DB6DB6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84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85EA5-C5AA-D447-BFD6-2825DB6DB6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04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3471" y="2651323"/>
            <a:ext cx="12506008" cy="5640152"/>
          </a:xfrm>
        </p:spPr>
        <p:txBody>
          <a:bodyPr anchor="b"/>
          <a:lstStyle>
            <a:lvl1pPr algn="ctr">
              <a:defRPr sz="96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9119" y="8508981"/>
            <a:ext cx="11034713" cy="3911355"/>
          </a:xfrm>
        </p:spPr>
        <p:txBody>
          <a:bodyPr/>
          <a:lstStyle>
            <a:lvl1pPr marL="0" indent="0" algn="ctr">
              <a:buNone/>
              <a:defRPr sz="3862"/>
            </a:lvl1pPr>
            <a:lvl2pPr marL="735635" indent="0" algn="ctr">
              <a:buNone/>
              <a:defRPr sz="3218"/>
            </a:lvl2pPr>
            <a:lvl3pPr marL="1471270" indent="0" algn="ctr">
              <a:buNone/>
              <a:defRPr sz="2896"/>
            </a:lvl3pPr>
            <a:lvl4pPr marL="2206904" indent="0" algn="ctr">
              <a:buNone/>
              <a:defRPr sz="2574"/>
            </a:lvl4pPr>
            <a:lvl5pPr marL="2942539" indent="0" algn="ctr">
              <a:buNone/>
              <a:defRPr sz="2574"/>
            </a:lvl5pPr>
            <a:lvl6pPr marL="3678174" indent="0" algn="ctr">
              <a:buNone/>
              <a:defRPr sz="2574"/>
            </a:lvl6pPr>
            <a:lvl7pPr marL="4413809" indent="0" algn="ctr">
              <a:buNone/>
              <a:defRPr sz="2574"/>
            </a:lvl7pPr>
            <a:lvl8pPr marL="5149444" indent="0" algn="ctr">
              <a:buNone/>
              <a:defRPr sz="2574"/>
            </a:lvl8pPr>
            <a:lvl9pPr marL="5885078" indent="0" algn="ctr">
              <a:buNone/>
              <a:defRPr sz="257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2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53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28956" y="862524"/>
            <a:ext cx="3172480" cy="137291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1516" y="862524"/>
            <a:ext cx="9333528" cy="137291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526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91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853" y="4038864"/>
            <a:ext cx="12689919" cy="6738931"/>
          </a:xfrm>
        </p:spPr>
        <p:txBody>
          <a:bodyPr anchor="b"/>
          <a:lstStyle>
            <a:lvl1pPr>
              <a:defRPr sz="96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3853" y="10841548"/>
            <a:ext cx="12689919" cy="3543845"/>
          </a:xfrm>
        </p:spPr>
        <p:txBody>
          <a:bodyPr/>
          <a:lstStyle>
            <a:lvl1pPr marL="0" indent="0">
              <a:buNone/>
              <a:defRPr sz="3862">
                <a:solidFill>
                  <a:schemeClr val="tx1"/>
                </a:solidFill>
              </a:defRPr>
            </a:lvl1pPr>
            <a:lvl2pPr marL="735635" indent="0">
              <a:buNone/>
              <a:defRPr sz="3218">
                <a:solidFill>
                  <a:schemeClr val="tx1">
                    <a:tint val="75000"/>
                  </a:schemeClr>
                </a:solidFill>
              </a:defRPr>
            </a:lvl2pPr>
            <a:lvl3pPr marL="1471270" indent="0">
              <a:buNone/>
              <a:defRPr sz="2896">
                <a:solidFill>
                  <a:schemeClr val="tx1">
                    <a:tint val="75000"/>
                  </a:schemeClr>
                </a:solidFill>
              </a:defRPr>
            </a:lvl3pPr>
            <a:lvl4pPr marL="2206904" indent="0">
              <a:buNone/>
              <a:defRPr sz="2574">
                <a:solidFill>
                  <a:schemeClr val="tx1">
                    <a:tint val="75000"/>
                  </a:schemeClr>
                </a:solidFill>
              </a:defRPr>
            </a:lvl4pPr>
            <a:lvl5pPr marL="2942539" indent="0">
              <a:buNone/>
              <a:defRPr sz="2574">
                <a:solidFill>
                  <a:schemeClr val="tx1">
                    <a:tint val="75000"/>
                  </a:schemeClr>
                </a:solidFill>
              </a:defRPr>
            </a:lvl5pPr>
            <a:lvl6pPr marL="3678174" indent="0">
              <a:buNone/>
              <a:defRPr sz="2574">
                <a:solidFill>
                  <a:schemeClr val="tx1">
                    <a:tint val="75000"/>
                  </a:schemeClr>
                </a:solidFill>
              </a:defRPr>
            </a:lvl6pPr>
            <a:lvl7pPr marL="4413809" indent="0">
              <a:buNone/>
              <a:defRPr sz="2574">
                <a:solidFill>
                  <a:schemeClr val="tx1">
                    <a:tint val="75000"/>
                  </a:schemeClr>
                </a:solidFill>
              </a:defRPr>
            </a:lvl7pPr>
            <a:lvl8pPr marL="5149444" indent="0">
              <a:buNone/>
              <a:defRPr sz="2574">
                <a:solidFill>
                  <a:schemeClr val="tx1">
                    <a:tint val="75000"/>
                  </a:schemeClr>
                </a:solidFill>
              </a:defRPr>
            </a:lvl8pPr>
            <a:lvl9pPr marL="5885078" indent="0">
              <a:buNone/>
              <a:defRPr sz="25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2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1515" y="4312617"/>
            <a:ext cx="6253004" cy="102790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48431" y="4312617"/>
            <a:ext cx="6253004" cy="102790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2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432" y="862527"/>
            <a:ext cx="12689919" cy="31313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433" y="3971359"/>
            <a:ext cx="6224267" cy="1946301"/>
          </a:xfrm>
        </p:spPr>
        <p:txBody>
          <a:bodyPr anchor="b"/>
          <a:lstStyle>
            <a:lvl1pPr marL="0" indent="0">
              <a:buNone/>
              <a:defRPr sz="3862" b="1"/>
            </a:lvl1pPr>
            <a:lvl2pPr marL="735635" indent="0">
              <a:buNone/>
              <a:defRPr sz="3218" b="1"/>
            </a:lvl2pPr>
            <a:lvl3pPr marL="1471270" indent="0">
              <a:buNone/>
              <a:defRPr sz="2896" b="1"/>
            </a:lvl3pPr>
            <a:lvl4pPr marL="2206904" indent="0">
              <a:buNone/>
              <a:defRPr sz="2574" b="1"/>
            </a:lvl4pPr>
            <a:lvl5pPr marL="2942539" indent="0">
              <a:buNone/>
              <a:defRPr sz="2574" b="1"/>
            </a:lvl5pPr>
            <a:lvl6pPr marL="3678174" indent="0">
              <a:buNone/>
              <a:defRPr sz="2574" b="1"/>
            </a:lvl6pPr>
            <a:lvl7pPr marL="4413809" indent="0">
              <a:buNone/>
              <a:defRPr sz="2574" b="1"/>
            </a:lvl7pPr>
            <a:lvl8pPr marL="5149444" indent="0">
              <a:buNone/>
              <a:defRPr sz="2574" b="1"/>
            </a:lvl8pPr>
            <a:lvl9pPr marL="5885078" indent="0">
              <a:buNone/>
              <a:defRPr sz="2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433" y="5917660"/>
            <a:ext cx="6224267" cy="870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48432" y="3971359"/>
            <a:ext cx="6254920" cy="1946301"/>
          </a:xfrm>
        </p:spPr>
        <p:txBody>
          <a:bodyPr anchor="b"/>
          <a:lstStyle>
            <a:lvl1pPr marL="0" indent="0">
              <a:buNone/>
              <a:defRPr sz="3862" b="1"/>
            </a:lvl1pPr>
            <a:lvl2pPr marL="735635" indent="0">
              <a:buNone/>
              <a:defRPr sz="3218" b="1"/>
            </a:lvl2pPr>
            <a:lvl3pPr marL="1471270" indent="0">
              <a:buNone/>
              <a:defRPr sz="2896" b="1"/>
            </a:lvl3pPr>
            <a:lvl4pPr marL="2206904" indent="0">
              <a:buNone/>
              <a:defRPr sz="2574" b="1"/>
            </a:lvl4pPr>
            <a:lvl5pPr marL="2942539" indent="0">
              <a:buNone/>
              <a:defRPr sz="2574" b="1"/>
            </a:lvl5pPr>
            <a:lvl6pPr marL="3678174" indent="0">
              <a:buNone/>
              <a:defRPr sz="2574" b="1"/>
            </a:lvl6pPr>
            <a:lvl7pPr marL="4413809" indent="0">
              <a:buNone/>
              <a:defRPr sz="2574" b="1"/>
            </a:lvl7pPr>
            <a:lvl8pPr marL="5149444" indent="0">
              <a:buNone/>
              <a:defRPr sz="2574" b="1"/>
            </a:lvl8pPr>
            <a:lvl9pPr marL="5885078" indent="0">
              <a:buNone/>
              <a:defRPr sz="2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48432" y="5917660"/>
            <a:ext cx="6254920" cy="870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26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94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04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432" y="1080029"/>
            <a:ext cx="4745309" cy="3780102"/>
          </a:xfrm>
        </p:spPr>
        <p:txBody>
          <a:bodyPr anchor="b"/>
          <a:lstStyle>
            <a:lvl1pPr>
              <a:defRPr sz="51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920" y="2332567"/>
            <a:ext cx="7448431" cy="11512811"/>
          </a:xfrm>
        </p:spPr>
        <p:txBody>
          <a:bodyPr/>
          <a:lstStyle>
            <a:lvl1pPr>
              <a:defRPr sz="5149"/>
            </a:lvl1pPr>
            <a:lvl2pPr>
              <a:defRPr sz="4505"/>
            </a:lvl2pPr>
            <a:lvl3pPr>
              <a:defRPr sz="3862"/>
            </a:lvl3pPr>
            <a:lvl4pPr>
              <a:defRPr sz="3218"/>
            </a:lvl4pPr>
            <a:lvl5pPr>
              <a:defRPr sz="3218"/>
            </a:lvl5pPr>
            <a:lvl6pPr>
              <a:defRPr sz="3218"/>
            </a:lvl6pPr>
            <a:lvl7pPr>
              <a:defRPr sz="3218"/>
            </a:lvl7pPr>
            <a:lvl8pPr>
              <a:defRPr sz="3218"/>
            </a:lvl8pPr>
            <a:lvl9pPr>
              <a:defRPr sz="321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432" y="4860131"/>
            <a:ext cx="4745309" cy="9003995"/>
          </a:xfrm>
        </p:spPr>
        <p:txBody>
          <a:bodyPr/>
          <a:lstStyle>
            <a:lvl1pPr marL="0" indent="0">
              <a:buNone/>
              <a:defRPr sz="2574"/>
            </a:lvl1pPr>
            <a:lvl2pPr marL="735635" indent="0">
              <a:buNone/>
              <a:defRPr sz="2253"/>
            </a:lvl2pPr>
            <a:lvl3pPr marL="1471270" indent="0">
              <a:buNone/>
              <a:defRPr sz="1931"/>
            </a:lvl3pPr>
            <a:lvl4pPr marL="2206904" indent="0">
              <a:buNone/>
              <a:defRPr sz="1609"/>
            </a:lvl4pPr>
            <a:lvl5pPr marL="2942539" indent="0">
              <a:buNone/>
              <a:defRPr sz="1609"/>
            </a:lvl5pPr>
            <a:lvl6pPr marL="3678174" indent="0">
              <a:buNone/>
              <a:defRPr sz="1609"/>
            </a:lvl6pPr>
            <a:lvl7pPr marL="4413809" indent="0">
              <a:buNone/>
              <a:defRPr sz="1609"/>
            </a:lvl7pPr>
            <a:lvl8pPr marL="5149444" indent="0">
              <a:buNone/>
              <a:defRPr sz="1609"/>
            </a:lvl8pPr>
            <a:lvl9pPr marL="5885078" indent="0">
              <a:buNone/>
              <a:defRPr sz="16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8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432" y="1080029"/>
            <a:ext cx="4745309" cy="3780102"/>
          </a:xfrm>
        </p:spPr>
        <p:txBody>
          <a:bodyPr anchor="b"/>
          <a:lstStyle>
            <a:lvl1pPr>
              <a:defRPr sz="51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54920" y="2332567"/>
            <a:ext cx="7448431" cy="11512811"/>
          </a:xfrm>
        </p:spPr>
        <p:txBody>
          <a:bodyPr anchor="t"/>
          <a:lstStyle>
            <a:lvl1pPr marL="0" indent="0">
              <a:buNone/>
              <a:defRPr sz="5149"/>
            </a:lvl1pPr>
            <a:lvl2pPr marL="735635" indent="0">
              <a:buNone/>
              <a:defRPr sz="4505"/>
            </a:lvl2pPr>
            <a:lvl3pPr marL="1471270" indent="0">
              <a:buNone/>
              <a:defRPr sz="3862"/>
            </a:lvl3pPr>
            <a:lvl4pPr marL="2206904" indent="0">
              <a:buNone/>
              <a:defRPr sz="3218"/>
            </a:lvl4pPr>
            <a:lvl5pPr marL="2942539" indent="0">
              <a:buNone/>
              <a:defRPr sz="3218"/>
            </a:lvl5pPr>
            <a:lvl6pPr marL="3678174" indent="0">
              <a:buNone/>
              <a:defRPr sz="3218"/>
            </a:lvl6pPr>
            <a:lvl7pPr marL="4413809" indent="0">
              <a:buNone/>
              <a:defRPr sz="3218"/>
            </a:lvl7pPr>
            <a:lvl8pPr marL="5149444" indent="0">
              <a:buNone/>
              <a:defRPr sz="3218"/>
            </a:lvl8pPr>
            <a:lvl9pPr marL="5885078" indent="0">
              <a:buNone/>
              <a:defRPr sz="321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432" y="4860131"/>
            <a:ext cx="4745309" cy="9003995"/>
          </a:xfrm>
        </p:spPr>
        <p:txBody>
          <a:bodyPr/>
          <a:lstStyle>
            <a:lvl1pPr marL="0" indent="0">
              <a:buNone/>
              <a:defRPr sz="2574"/>
            </a:lvl1pPr>
            <a:lvl2pPr marL="735635" indent="0">
              <a:buNone/>
              <a:defRPr sz="2253"/>
            </a:lvl2pPr>
            <a:lvl3pPr marL="1471270" indent="0">
              <a:buNone/>
              <a:defRPr sz="1931"/>
            </a:lvl3pPr>
            <a:lvl4pPr marL="2206904" indent="0">
              <a:buNone/>
              <a:defRPr sz="1609"/>
            </a:lvl4pPr>
            <a:lvl5pPr marL="2942539" indent="0">
              <a:buNone/>
              <a:defRPr sz="1609"/>
            </a:lvl5pPr>
            <a:lvl6pPr marL="3678174" indent="0">
              <a:buNone/>
              <a:defRPr sz="1609"/>
            </a:lvl6pPr>
            <a:lvl7pPr marL="4413809" indent="0">
              <a:buNone/>
              <a:defRPr sz="1609"/>
            </a:lvl7pPr>
            <a:lvl8pPr marL="5149444" indent="0">
              <a:buNone/>
              <a:defRPr sz="1609"/>
            </a:lvl8pPr>
            <a:lvl9pPr marL="5885078" indent="0">
              <a:buNone/>
              <a:defRPr sz="16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95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1516" y="862527"/>
            <a:ext cx="12689919" cy="3131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516" y="4312617"/>
            <a:ext cx="12689919" cy="10279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1515" y="15015410"/>
            <a:ext cx="3310414" cy="8625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9FABD-BBF9-234A-B83C-D3E105F2965A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73665" y="15015410"/>
            <a:ext cx="4965621" cy="8625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91021" y="15015410"/>
            <a:ext cx="3310414" cy="8625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9CEBA-7ADD-9042-A9BA-A446A910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471270" rtl="0" eaLnBrk="1" latinLnBrk="0" hangingPunct="1">
        <a:lnSpc>
          <a:spcPct val="90000"/>
        </a:lnSpc>
        <a:spcBef>
          <a:spcPct val="0"/>
        </a:spcBef>
        <a:buNone/>
        <a:defRPr sz="7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7817" indent="-367817" algn="l" defTabSz="1471270" rtl="0" eaLnBrk="1" latinLnBrk="0" hangingPunct="1">
        <a:lnSpc>
          <a:spcPct val="90000"/>
        </a:lnSpc>
        <a:spcBef>
          <a:spcPts val="1609"/>
        </a:spcBef>
        <a:buFont typeface="Arial" panose="020B0604020202020204" pitchFamily="34" charset="0"/>
        <a:buChar char="•"/>
        <a:defRPr sz="4505" kern="1200">
          <a:solidFill>
            <a:schemeClr val="tx1"/>
          </a:solidFill>
          <a:latin typeface="+mn-lt"/>
          <a:ea typeface="+mn-ea"/>
          <a:cs typeface="+mn-cs"/>
        </a:defRPr>
      </a:lvl1pPr>
      <a:lvl2pPr marL="1103452" indent="-367817" algn="l" defTabSz="1471270" rtl="0" eaLnBrk="1" latinLnBrk="0" hangingPunct="1">
        <a:lnSpc>
          <a:spcPct val="90000"/>
        </a:lnSpc>
        <a:spcBef>
          <a:spcPts val="805"/>
        </a:spcBef>
        <a:buFont typeface="Arial" panose="020B0604020202020204" pitchFamily="34" charset="0"/>
        <a:buChar char="•"/>
        <a:defRPr sz="3862" kern="1200">
          <a:solidFill>
            <a:schemeClr val="tx1"/>
          </a:solidFill>
          <a:latin typeface="+mn-lt"/>
          <a:ea typeface="+mn-ea"/>
          <a:cs typeface="+mn-cs"/>
        </a:defRPr>
      </a:lvl2pPr>
      <a:lvl3pPr marL="1839087" indent="-367817" algn="l" defTabSz="1471270" rtl="0" eaLnBrk="1" latinLnBrk="0" hangingPunct="1">
        <a:lnSpc>
          <a:spcPct val="90000"/>
        </a:lnSpc>
        <a:spcBef>
          <a:spcPts val="805"/>
        </a:spcBef>
        <a:buFont typeface="Arial" panose="020B0604020202020204" pitchFamily="34" charset="0"/>
        <a:buChar char="•"/>
        <a:defRPr sz="3218" kern="1200">
          <a:solidFill>
            <a:schemeClr val="tx1"/>
          </a:solidFill>
          <a:latin typeface="+mn-lt"/>
          <a:ea typeface="+mn-ea"/>
          <a:cs typeface="+mn-cs"/>
        </a:defRPr>
      </a:lvl3pPr>
      <a:lvl4pPr marL="2574722" indent="-367817" algn="l" defTabSz="1471270" rtl="0" eaLnBrk="1" latinLnBrk="0" hangingPunct="1">
        <a:lnSpc>
          <a:spcPct val="90000"/>
        </a:lnSpc>
        <a:spcBef>
          <a:spcPts val="805"/>
        </a:spcBef>
        <a:buFont typeface="Arial" panose="020B0604020202020204" pitchFamily="34" charset="0"/>
        <a:buChar char="•"/>
        <a:defRPr sz="2896" kern="1200">
          <a:solidFill>
            <a:schemeClr val="tx1"/>
          </a:solidFill>
          <a:latin typeface="+mn-lt"/>
          <a:ea typeface="+mn-ea"/>
          <a:cs typeface="+mn-cs"/>
        </a:defRPr>
      </a:lvl4pPr>
      <a:lvl5pPr marL="3310357" indent="-367817" algn="l" defTabSz="1471270" rtl="0" eaLnBrk="1" latinLnBrk="0" hangingPunct="1">
        <a:lnSpc>
          <a:spcPct val="90000"/>
        </a:lnSpc>
        <a:spcBef>
          <a:spcPts val="805"/>
        </a:spcBef>
        <a:buFont typeface="Arial" panose="020B0604020202020204" pitchFamily="34" charset="0"/>
        <a:buChar char="•"/>
        <a:defRPr sz="2896" kern="1200">
          <a:solidFill>
            <a:schemeClr val="tx1"/>
          </a:solidFill>
          <a:latin typeface="+mn-lt"/>
          <a:ea typeface="+mn-ea"/>
          <a:cs typeface="+mn-cs"/>
        </a:defRPr>
      </a:lvl5pPr>
      <a:lvl6pPr marL="4045991" indent="-367817" algn="l" defTabSz="1471270" rtl="0" eaLnBrk="1" latinLnBrk="0" hangingPunct="1">
        <a:lnSpc>
          <a:spcPct val="90000"/>
        </a:lnSpc>
        <a:spcBef>
          <a:spcPts val="805"/>
        </a:spcBef>
        <a:buFont typeface="Arial" panose="020B0604020202020204" pitchFamily="34" charset="0"/>
        <a:buChar char="•"/>
        <a:defRPr sz="2896" kern="1200">
          <a:solidFill>
            <a:schemeClr val="tx1"/>
          </a:solidFill>
          <a:latin typeface="+mn-lt"/>
          <a:ea typeface="+mn-ea"/>
          <a:cs typeface="+mn-cs"/>
        </a:defRPr>
      </a:lvl6pPr>
      <a:lvl7pPr marL="4781626" indent="-367817" algn="l" defTabSz="1471270" rtl="0" eaLnBrk="1" latinLnBrk="0" hangingPunct="1">
        <a:lnSpc>
          <a:spcPct val="90000"/>
        </a:lnSpc>
        <a:spcBef>
          <a:spcPts val="805"/>
        </a:spcBef>
        <a:buFont typeface="Arial" panose="020B0604020202020204" pitchFamily="34" charset="0"/>
        <a:buChar char="•"/>
        <a:defRPr sz="2896" kern="1200">
          <a:solidFill>
            <a:schemeClr val="tx1"/>
          </a:solidFill>
          <a:latin typeface="+mn-lt"/>
          <a:ea typeface="+mn-ea"/>
          <a:cs typeface="+mn-cs"/>
        </a:defRPr>
      </a:lvl7pPr>
      <a:lvl8pPr marL="5517261" indent="-367817" algn="l" defTabSz="1471270" rtl="0" eaLnBrk="1" latinLnBrk="0" hangingPunct="1">
        <a:lnSpc>
          <a:spcPct val="90000"/>
        </a:lnSpc>
        <a:spcBef>
          <a:spcPts val="805"/>
        </a:spcBef>
        <a:buFont typeface="Arial" panose="020B0604020202020204" pitchFamily="34" charset="0"/>
        <a:buChar char="•"/>
        <a:defRPr sz="2896" kern="1200">
          <a:solidFill>
            <a:schemeClr val="tx1"/>
          </a:solidFill>
          <a:latin typeface="+mn-lt"/>
          <a:ea typeface="+mn-ea"/>
          <a:cs typeface="+mn-cs"/>
        </a:defRPr>
      </a:lvl8pPr>
      <a:lvl9pPr marL="6252896" indent="-367817" algn="l" defTabSz="1471270" rtl="0" eaLnBrk="1" latinLnBrk="0" hangingPunct="1">
        <a:lnSpc>
          <a:spcPct val="90000"/>
        </a:lnSpc>
        <a:spcBef>
          <a:spcPts val="805"/>
        </a:spcBef>
        <a:buFont typeface="Arial" panose="020B0604020202020204" pitchFamily="34" charset="0"/>
        <a:buChar char="•"/>
        <a:defRPr sz="2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71270" rtl="0" eaLnBrk="1" latinLnBrk="0" hangingPunct="1">
        <a:defRPr sz="2896" kern="1200">
          <a:solidFill>
            <a:schemeClr val="tx1"/>
          </a:solidFill>
          <a:latin typeface="+mn-lt"/>
          <a:ea typeface="+mn-ea"/>
          <a:cs typeface="+mn-cs"/>
        </a:defRPr>
      </a:lvl1pPr>
      <a:lvl2pPr marL="735635" algn="l" defTabSz="1471270" rtl="0" eaLnBrk="1" latinLnBrk="0" hangingPunct="1">
        <a:defRPr sz="2896" kern="1200">
          <a:solidFill>
            <a:schemeClr val="tx1"/>
          </a:solidFill>
          <a:latin typeface="+mn-lt"/>
          <a:ea typeface="+mn-ea"/>
          <a:cs typeface="+mn-cs"/>
        </a:defRPr>
      </a:lvl2pPr>
      <a:lvl3pPr marL="1471270" algn="l" defTabSz="1471270" rtl="0" eaLnBrk="1" latinLnBrk="0" hangingPunct="1">
        <a:defRPr sz="2896" kern="1200">
          <a:solidFill>
            <a:schemeClr val="tx1"/>
          </a:solidFill>
          <a:latin typeface="+mn-lt"/>
          <a:ea typeface="+mn-ea"/>
          <a:cs typeface="+mn-cs"/>
        </a:defRPr>
      </a:lvl3pPr>
      <a:lvl4pPr marL="2206904" algn="l" defTabSz="1471270" rtl="0" eaLnBrk="1" latinLnBrk="0" hangingPunct="1">
        <a:defRPr sz="2896" kern="1200">
          <a:solidFill>
            <a:schemeClr val="tx1"/>
          </a:solidFill>
          <a:latin typeface="+mn-lt"/>
          <a:ea typeface="+mn-ea"/>
          <a:cs typeface="+mn-cs"/>
        </a:defRPr>
      </a:lvl4pPr>
      <a:lvl5pPr marL="2942539" algn="l" defTabSz="1471270" rtl="0" eaLnBrk="1" latinLnBrk="0" hangingPunct="1">
        <a:defRPr sz="2896" kern="1200">
          <a:solidFill>
            <a:schemeClr val="tx1"/>
          </a:solidFill>
          <a:latin typeface="+mn-lt"/>
          <a:ea typeface="+mn-ea"/>
          <a:cs typeface="+mn-cs"/>
        </a:defRPr>
      </a:lvl5pPr>
      <a:lvl6pPr marL="3678174" algn="l" defTabSz="1471270" rtl="0" eaLnBrk="1" latinLnBrk="0" hangingPunct="1">
        <a:defRPr sz="2896" kern="1200">
          <a:solidFill>
            <a:schemeClr val="tx1"/>
          </a:solidFill>
          <a:latin typeface="+mn-lt"/>
          <a:ea typeface="+mn-ea"/>
          <a:cs typeface="+mn-cs"/>
        </a:defRPr>
      </a:lvl6pPr>
      <a:lvl7pPr marL="4413809" algn="l" defTabSz="1471270" rtl="0" eaLnBrk="1" latinLnBrk="0" hangingPunct="1">
        <a:defRPr sz="2896" kern="1200">
          <a:solidFill>
            <a:schemeClr val="tx1"/>
          </a:solidFill>
          <a:latin typeface="+mn-lt"/>
          <a:ea typeface="+mn-ea"/>
          <a:cs typeface="+mn-cs"/>
        </a:defRPr>
      </a:lvl7pPr>
      <a:lvl8pPr marL="5149444" algn="l" defTabSz="1471270" rtl="0" eaLnBrk="1" latinLnBrk="0" hangingPunct="1">
        <a:defRPr sz="2896" kern="1200">
          <a:solidFill>
            <a:schemeClr val="tx1"/>
          </a:solidFill>
          <a:latin typeface="+mn-lt"/>
          <a:ea typeface="+mn-ea"/>
          <a:cs typeface="+mn-cs"/>
        </a:defRPr>
      </a:lvl8pPr>
      <a:lvl9pPr marL="5885078" algn="l" defTabSz="1471270" rtl="0" eaLnBrk="1" latinLnBrk="0" hangingPunct="1">
        <a:defRPr sz="28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18" Type="http://schemas.openxmlformats.org/officeDocument/2006/relationships/image" Target="../media/image1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12" Type="http://schemas.openxmlformats.org/officeDocument/2006/relationships/image" Target="../media/image3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image" Target="../media/image24.emf"/><Relationship Id="rId10" Type="http://schemas.openxmlformats.org/officeDocument/2006/relationships/image" Target="../media/image29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11" Type="http://schemas.openxmlformats.org/officeDocument/2006/relationships/image" Target="../media/image40.emf"/><Relationship Id="rId5" Type="http://schemas.openxmlformats.org/officeDocument/2006/relationships/image" Target="../media/image34.emf"/><Relationship Id="rId10" Type="http://schemas.openxmlformats.org/officeDocument/2006/relationships/image" Target="../media/image39.emf"/><Relationship Id="rId4" Type="http://schemas.openxmlformats.org/officeDocument/2006/relationships/image" Target="../media/image33.emf"/><Relationship Id="rId9" Type="http://schemas.openxmlformats.org/officeDocument/2006/relationships/image" Target="../media/image3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047F0E7-6F15-B67E-5C14-07F08603D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736" y="4029154"/>
            <a:ext cx="3568700" cy="25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9F6F97-C48F-281C-82CD-914356F36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3060" y="796760"/>
            <a:ext cx="3695700" cy="2578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F32F29-25B3-F7A4-B964-1B758057CA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9710" y="9751720"/>
            <a:ext cx="1930400" cy="273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C8D3EA-5E28-4B58-B5F8-A71A32F129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52190" y="7052531"/>
            <a:ext cx="2082800" cy="2552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B590AB-1558-0BE9-500F-7C0E164B6CC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4574"/>
          <a:stretch/>
        </p:blipFill>
        <p:spPr>
          <a:xfrm>
            <a:off x="7402224" y="6979539"/>
            <a:ext cx="3448469" cy="260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D3656C-1CCE-4BFC-CB88-168358EE2A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0764" y="9759590"/>
            <a:ext cx="1803400" cy="2717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E3B0DC-77E2-9113-1072-50A7B4DB21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19053" y="7055832"/>
            <a:ext cx="1866900" cy="25527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116C395-1E73-11B4-20A5-45F7939FF8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9780" y="7026305"/>
            <a:ext cx="3619500" cy="254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DDF054B-6164-F618-AB69-09AAF76D12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444" y="4024867"/>
            <a:ext cx="1778000" cy="2552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339EA3-C380-B3D5-66A2-92F9B6BD69BD}"/>
              </a:ext>
            </a:extLst>
          </p:cNvPr>
          <p:cNvSpPr txBox="1"/>
          <p:nvPr/>
        </p:nvSpPr>
        <p:spPr>
          <a:xfrm>
            <a:off x="1972726" y="524508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555DDE-7757-6C58-4C0D-605E097A703E}"/>
              </a:ext>
            </a:extLst>
          </p:cNvPr>
          <p:cNvSpPr txBox="1"/>
          <p:nvPr/>
        </p:nvSpPr>
        <p:spPr>
          <a:xfrm>
            <a:off x="5524661" y="529234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B32A95-0DBA-0DE1-A30D-E0F5927E3862}"/>
              </a:ext>
            </a:extLst>
          </p:cNvPr>
          <p:cNvSpPr txBox="1"/>
          <p:nvPr/>
        </p:nvSpPr>
        <p:spPr>
          <a:xfrm>
            <a:off x="7735062" y="519609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ACDFB8-8CBD-DF73-F61A-28B4572B4497}"/>
              </a:ext>
            </a:extLst>
          </p:cNvPr>
          <p:cNvSpPr txBox="1"/>
          <p:nvPr/>
        </p:nvSpPr>
        <p:spPr>
          <a:xfrm>
            <a:off x="11325830" y="530272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050CD0-7CA9-E319-596C-16D82C6E71CB}"/>
              </a:ext>
            </a:extLst>
          </p:cNvPr>
          <p:cNvSpPr txBox="1"/>
          <p:nvPr/>
        </p:nvSpPr>
        <p:spPr>
          <a:xfrm>
            <a:off x="1990285" y="3704769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1FEB67-010D-8A57-55E4-4260752B4346}"/>
              </a:ext>
            </a:extLst>
          </p:cNvPr>
          <p:cNvSpPr txBox="1"/>
          <p:nvPr/>
        </p:nvSpPr>
        <p:spPr>
          <a:xfrm>
            <a:off x="5560292" y="3704769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21C1BF-C382-6661-80AF-36B6DAAA393E}"/>
              </a:ext>
            </a:extLst>
          </p:cNvPr>
          <p:cNvSpPr txBox="1"/>
          <p:nvPr/>
        </p:nvSpPr>
        <p:spPr>
          <a:xfrm>
            <a:off x="7706187" y="3704769"/>
            <a:ext cx="423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182A80-E663-3689-88DC-79EA3F7E38C5}"/>
              </a:ext>
            </a:extLst>
          </p:cNvPr>
          <p:cNvSpPr txBox="1"/>
          <p:nvPr/>
        </p:nvSpPr>
        <p:spPr>
          <a:xfrm>
            <a:off x="11320505" y="3704769"/>
            <a:ext cx="475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H.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67225B33-9554-5225-2A41-0703962A9E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1364357" y="812761"/>
            <a:ext cx="4546600" cy="25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43082BF-3D81-C06B-B320-9D8EECA7E9A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49063" y="842429"/>
            <a:ext cx="1854200" cy="25527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F99584F-3CCC-A956-F70A-94D439C1E6C5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19994"/>
          <a:stretch/>
        </p:blipFill>
        <p:spPr>
          <a:xfrm>
            <a:off x="7517390" y="838161"/>
            <a:ext cx="3617231" cy="254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6D897E3-52AD-152A-4764-A5418F35B02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056758" y="842429"/>
            <a:ext cx="1854200" cy="25527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EEA0EE7-692F-19E3-BB86-9B5A1E5A53E8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r="18588"/>
          <a:stretch/>
        </p:blipFill>
        <p:spPr>
          <a:xfrm>
            <a:off x="7386458" y="4024867"/>
            <a:ext cx="3742838" cy="254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1AEAAC3-BD7A-66E8-E64C-B45FADD6603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018658" y="4024867"/>
            <a:ext cx="1892300" cy="255270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B447C08D-9C9D-C7B3-F8C3-54613A817646}"/>
              </a:ext>
            </a:extLst>
          </p:cNvPr>
          <p:cNvSpPr txBox="1"/>
          <p:nvPr/>
        </p:nvSpPr>
        <p:spPr>
          <a:xfrm>
            <a:off x="1969126" y="6725771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12700C3-C102-1277-DE4B-6F842AC143B0}"/>
              </a:ext>
            </a:extLst>
          </p:cNvPr>
          <p:cNvSpPr txBox="1"/>
          <p:nvPr/>
        </p:nvSpPr>
        <p:spPr>
          <a:xfrm>
            <a:off x="5521061" y="6730497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2FBBD06-C29F-245A-265E-20896342CDFE}"/>
              </a:ext>
            </a:extLst>
          </p:cNvPr>
          <p:cNvSpPr txBox="1"/>
          <p:nvPr/>
        </p:nvSpPr>
        <p:spPr>
          <a:xfrm>
            <a:off x="7719295" y="6720872"/>
            <a:ext cx="394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7EB4CE0-C720-9A39-1E85-672405E7CA58}"/>
              </a:ext>
            </a:extLst>
          </p:cNvPr>
          <p:cNvSpPr txBox="1"/>
          <p:nvPr/>
        </p:nvSpPr>
        <p:spPr>
          <a:xfrm>
            <a:off x="11316905" y="6731535"/>
            <a:ext cx="387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6B1D8C7-45B8-0A16-2949-156B7FD4C1BC}"/>
              </a:ext>
            </a:extLst>
          </p:cNvPr>
          <p:cNvSpPr txBox="1"/>
          <p:nvPr/>
        </p:nvSpPr>
        <p:spPr>
          <a:xfrm>
            <a:off x="1953827" y="9593213"/>
            <a:ext cx="463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1A1E455-D32D-B783-BB79-E8CB362841C3}"/>
              </a:ext>
            </a:extLst>
          </p:cNvPr>
          <p:cNvSpPr txBox="1"/>
          <p:nvPr/>
        </p:nvSpPr>
        <p:spPr>
          <a:xfrm>
            <a:off x="4418798" y="9593213"/>
            <a:ext cx="454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N.</a:t>
            </a:r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2ED13D54-2CFD-C02E-9319-20872377BAB3}"/>
              </a:ext>
            </a:extLst>
          </p:cNvPr>
          <p:cNvSpPr/>
          <p:nvPr/>
        </p:nvSpPr>
        <p:spPr>
          <a:xfrm>
            <a:off x="1549883" y="800296"/>
            <a:ext cx="145698" cy="5233737"/>
          </a:xfrm>
          <a:prstGeom prst="leftBracket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94128F8F-ECCD-8262-CDDF-5A9A0530D217}"/>
              </a:ext>
            </a:extLst>
          </p:cNvPr>
          <p:cNvSpPr/>
          <p:nvPr/>
        </p:nvSpPr>
        <p:spPr>
          <a:xfrm>
            <a:off x="1549883" y="6980274"/>
            <a:ext cx="131908" cy="4949233"/>
          </a:xfrm>
          <a:prstGeom prst="leftBracket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A085C04-1F8F-430D-7005-13183D08EAE3}"/>
              </a:ext>
            </a:extLst>
          </p:cNvPr>
          <p:cNvSpPr txBox="1"/>
          <p:nvPr/>
        </p:nvSpPr>
        <p:spPr>
          <a:xfrm rot="16200000">
            <a:off x="900559" y="9075619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Mouse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87A1F3A-0883-1B68-DECF-58E4023658F1}"/>
              </a:ext>
            </a:extLst>
          </p:cNvPr>
          <p:cNvSpPr txBox="1"/>
          <p:nvPr/>
        </p:nvSpPr>
        <p:spPr>
          <a:xfrm rot="16200000">
            <a:off x="798218" y="3029552"/>
            <a:ext cx="981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Hamster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5A1950-E088-89AC-FDDA-4685216A514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1329867" y="6960385"/>
            <a:ext cx="4533900" cy="2540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04C1B7F-F915-605A-82BC-C58896B76005}"/>
              </a:ext>
            </a:extLst>
          </p:cNvPr>
          <p:cNvSpPr/>
          <p:nvPr/>
        </p:nvSpPr>
        <p:spPr>
          <a:xfrm>
            <a:off x="1466766" y="12911212"/>
            <a:ext cx="121012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1: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Portal vein injection of GLP-1 lowers fasting plasma TG and VLDL in both hamster and mouse.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A-H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Hamsters were fasted for 16h then received an injection of GLP-1</a:t>
            </a:r>
            <a:r>
              <a:rPr lang="en-CA" sz="16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(7-36)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(40μg/kg) or vehicle (PBS) into the portal vein. Hamsters then received an IP injection of Pluronic F-127 (2g/kg) and blood was drawn over a 6h period via retro-orbital bleeds.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TG,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plasma TG AUC,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cholesterol,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(D) 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plasma cholesterol AUC,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VLDL TG,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(F)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VLDL TG AUC,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(G) 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VLDL cholesterol,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VLDL cholesterol AUC. </a:t>
            </a:r>
            <a:r>
              <a:rPr lang="en-CA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I-N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C57BL/6 mice were fasted for 16h then received an injection of GLP-1</a:t>
            </a:r>
            <a:r>
              <a:rPr lang="en-CA" sz="16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(7-36)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(10μg/kg) or vehicle (PBS) into the portal vein. Mice then received an IP injection of Pluronic F-127 (2g/kg) and blood was drawn over a 2h period via the tail vein.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TG,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(J)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TG AUC,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(K)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cholesterol,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cholesterol AUC,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2h VLDL TG,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(N)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2h VLDL cholesterol. Data is presented as means 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SEM </a:t>
            </a:r>
            <a:r>
              <a:rPr lang="en-CA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(A-H: n=6/group; I-N: n=5/group).</a:t>
            </a:r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TG and cholesterol and VLDL TG were analyzed by two-way ANOVA with Bonferroni post-hoc test, and AUC was analyzed by unpaired two-tailed t-test using GraphPad Prism V8.0 (*P&lt;0.05). </a:t>
            </a:r>
          </a:p>
        </p:txBody>
      </p:sp>
    </p:spTree>
    <p:extLst>
      <p:ext uri="{BB962C8B-B14F-4D97-AF65-F5344CB8AC3E}">
        <p14:creationId xmlns:p14="http://schemas.microsoft.com/office/powerpoint/2010/main" val="3208617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E0ECE5-4C0C-5A6E-C7A0-124C0DD7B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8640" y="4731986"/>
            <a:ext cx="5880100" cy="25908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060F407-4570-1F84-14CB-DD98DC0DE3E8}"/>
              </a:ext>
            </a:extLst>
          </p:cNvPr>
          <p:cNvSpPr txBox="1"/>
          <p:nvPr/>
        </p:nvSpPr>
        <p:spPr>
          <a:xfrm>
            <a:off x="3543295" y="1546749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ADF46A-1799-123A-3638-022F27D04C12}"/>
              </a:ext>
            </a:extLst>
          </p:cNvPr>
          <p:cNvSpPr txBox="1"/>
          <p:nvPr/>
        </p:nvSpPr>
        <p:spPr>
          <a:xfrm>
            <a:off x="7095230" y="1551475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0E26BF-6141-501D-DB33-E8E7EA49FAB5}"/>
              </a:ext>
            </a:extLst>
          </p:cNvPr>
          <p:cNvSpPr txBox="1"/>
          <p:nvPr/>
        </p:nvSpPr>
        <p:spPr>
          <a:xfrm>
            <a:off x="9305631" y="1541850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60DF3C-3A55-397F-A9DA-6855CDF7C72A}"/>
              </a:ext>
            </a:extLst>
          </p:cNvPr>
          <p:cNvSpPr txBox="1"/>
          <p:nvPr/>
        </p:nvSpPr>
        <p:spPr>
          <a:xfrm>
            <a:off x="3560854" y="4414191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04F7F06-419F-6CCB-783B-D39A81B4FD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9990"/>
          <a:stretch/>
        </p:blipFill>
        <p:spPr>
          <a:xfrm>
            <a:off x="3312599" y="1863285"/>
            <a:ext cx="3597087" cy="2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F2F90DB-B510-2129-97B8-C2CD3FFC36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762"/>
          <a:stretch/>
        </p:blipFill>
        <p:spPr>
          <a:xfrm>
            <a:off x="3790862" y="1829256"/>
            <a:ext cx="999755" cy="2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A4E88C3-6E49-564E-75DA-3DB046F85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5200" y="1632579"/>
            <a:ext cx="1879600" cy="278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6CA370A-BA70-1F35-B453-AEDAB0D603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5724" y="1864588"/>
            <a:ext cx="1905000" cy="25527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F7DBA2D-7C9E-6036-C5D8-DA490395541B}"/>
              </a:ext>
            </a:extLst>
          </p:cNvPr>
          <p:cNvSpPr/>
          <p:nvPr/>
        </p:nvSpPr>
        <p:spPr>
          <a:xfrm>
            <a:off x="3088640" y="7651487"/>
            <a:ext cx="805925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2: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Portal vein injection of GLP-1 lowers postprandial TG and intestinal lipid independent of changes in insulin secretion.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Chow-fed Syrian golden hamsters were fasted overnight then received portal vein injections of GLP-1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(7-36)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(10μg/kg) or vehicle (PBS). Hamsters were then fat loaded with an oral gavage of olive oil (200μl) and blood was drawn over a 6h period via retro-orbital bleeds. (A) Plasma insulin, (B) intestinal lipid content, (C) intestinal mRNA expression. Data is presented as means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SEM (n=5/group). Plasma insulin was analyzed by two-way ANOVA with Bonferroni post-hoc test, and intestinal lipid/mRNA expression was analyzed by unpaired two-tailed t-test using GraphPad Prism V8.0 (*P&lt;0.05).  </a:t>
            </a:r>
            <a:endParaRPr lang="en-C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022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666CEB-1588-2697-A841-271900D213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042"/>
          <a:stretch/>
        </p:blipFill>
        <p:spPr>
          <a:xfrm>
            <a:off x="1860305" y="1686892"/>
            <a:ext cx="3651627" cy="25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FAA001-DA83-40FC-2DC8-F770270F67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0380"/>
          <a:stretch/>
        </p:blipFill>
        <p:spPr>
          <a:xfrm>
            <a:off x="1860305" y="4869226"/>
            <a:ext cx="3651627" cy="254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8FBFFF4-4E8A-9A4E-BFF6-355DE8E0C984}"/>
              </a:ext>
            </a:extLst>
          </p:cNvPr>
          <p:cNvSpPr txBox="1"/>
          <p:nvPr/>
        </p:nvSpPr>
        <p:spPr>
          <a:xfrm>
            <a:off x="2151204" y="1369928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F11E1D-27CE-9849-BF7D-DB7D56213B35}"/>
              </a:ext>
            </a:extLst>
          </p:cNvPr>
          <p:cNvSpPr txBox="1"/>
          <p:nvPr/>
        </p:nvSpPr>
        <p:spPr>
          <a:xfrm>
            <a:off x="5703139" y="1374654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E3FA22-FD1F-9640-9DBD-D7701BD7B6A9}"/>
              </a:ext>
            </a:extLst>
          </p:cNvPr>
          <p:cNvSpPr txBox="1"/>
          <p:nvPr/>
        </p:nvSpPr>
        <p:spPr>
          <a:xfrm>
            <a:off x="7913540" y="1365029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369E78-3575-174A-9283-D5EF950B86DE}"/>
              </a:ext>
            </a:extLst>
          </p:cNvPr>
          <p:cNvSpPr txBox="1"/>
          <p:nvPr/>
        </p:nvSpPr>
        <p:spPr>
          <a:xfrm>
            <a:off x="11504308" y="1375692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DA557B-6833-784A-BF5A-76505B1F4A4E}"/>
              </a:ext>
            </a:extLst>
          </p:cNvPr>
          <p:cNvSpPr txBox="1"/>
          <p:nvPr/>
        </p:nvSpPr>
        <p:spPr>
          <a:xfrm>
            <a:off x="2168763" y="4550189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9D0D2F-D725-974D-A2A9-45B756E140E2}"/>
              </a:ext>
            </a:extLst>
          </p:cNvPr>
          <p:cNvSpPr txBox="1"/>
          <p:nvPr/>
        </p:nvSpPr>
        <p:spPr>
          <a:xfrm>
            <a:off x="5738770" y="4550189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4763429-EDA8-934A-9E0C-34BCA91E155C}"/>
              </a:ext>
            </a:extLst>
          </p:cNvPr>
          <p:cNvSpPr txBox="1"/>
          <p:nvPr/>
        </p:nvSpPr>
        <p:spPr>
          <a:xfrm>
            <a:off x="7884665" y="4550189"/>
            <a:ext cx="423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AA2B6C9-80AD-6245-871B-22B6B3DFB8AA}"/>
              </a:ext>
            </a:extLst>
          </p:cNvPr>
          <p:cNvSpPr txBox="1"/>
          <p:nvPr/>
        </p:nvSpPr>
        <p:spPr>
          <a:xfrm>
            <a:off x="11498983" y="4550189"/>
            <a:ext cx="475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A4CF0D-D997-744B-94A3-1E76FCD3EC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3314" y="1698129"/>
            <a:ext cx="3989432" cy="19413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6487FE-833F-B6DA-C933-45264F2E5AD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9205"/>
          <a:stretch/>
        </p:blipFill>
        <p:spPr>
          <a:xfrm>
            <a:off x="7635768" y="1605035"/>
            <a:ext cx="3677331" cy="2616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C05EC1-CFAF-1EB2-9276-4B2EA931AC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13099" y="1616282"/>
            <a:ext cx="1993900" cy="3086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0AB1E0-8221-6228-A94C-88766AA256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22910" y="4941622"/>
            <a:ext cx="3759127" cy="1820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BA31AD-D278-D677-0CA0-116476F1FA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10665" y="4858029"/>
            <a:ext cx="2082800" cy="304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E89BCC-60B5-56E6-22F5-4DF18F95FEF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33636"/>
          <a:stretch/>
        </p:blipFill>
        <p:spPr>
          <a:xfrm>
            <a:off x="7672638" y="4869226"/>
            <a:ext cx="3430295" cy="2540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4115D1A-CE3C-E588-75B5-8DE0A57BDD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04315" y="1469139"/>
            <a:ext cx="2095500" cy="3225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C36DBD-20AF-7C7C-EE1A-E7663EAE20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94049" y="4858029"/>
            <a:ext cx="2032000" cy="3048000"/>
          </a:xfrm>
          <a:prstGeom prst="rect">
            <a:avLst/>
          </a:prstGeom>
        </p:spPr>
      </p:pic>
      <p:sp>
        <p:nvSpPr>
          <p:cNvPr id="52" name="Left Bracket 51">
            <a:extLst>
              <a:ext uri="{FF2B5EF4-FFF2-40B4-BE49-F238E27FC236}">
                <a16:creationId xmlns:a16="http://schemas.microsoft.com/office/drawing/2014/main" id="{7006C640-5717-ED3F-FC87-DB643FBCE63F}"/>
              </a:ext>
            </a:extLst>
          </p:cNvPr>
          <p:cNvSpPr/>
          <p:nvPr/>
        </p:nvSpPr>
        <p:spPr>
          <a:xfrm>
            <a:off x="1586852" y="4886735"/>
            <a:ext cx="165600" cy="2203155"/>
          </a:xfrm>
          <a:prstGeom prst="leftBracket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29FCE5-60C6-E089-B40E-1A0C6F22E5A6}"/>
              </a:ext>
            </a:extLst>
          </p:cNvPr>
          <p:cNvSpPr txBox="1"/>
          <p:nvPr/>
        </p:nvSpPr>
        <p:spPr>
          <a:xfrm rot="16200000">
            <a:off x="863963" y="5724447"/>
            <a:ext cx="910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Surgical</a:t>
            </a:r>
          </a:p>
        </p:txBody>
      </p:sp>
      <p:sp>
        <p:nvSpPr>
          <p:cNvPr id="57" name="Left Bracket 56">
            <a:extLst>
              <a:ext uri="{FF2B5EF4-FFF2-40B4-BE49-F238E27FC236}">
                <a16:creationId xmlns:a16="http://schemas.microsoft.com/office/drawing/2014/main" id="{766B8443-D374-ADC4-CF9A-6CE0E88067EA}"/>
              </a:ext>
            </a:extLst>
          </p:cNvPr>
          <p:cNvSpPr/>
          <p:nvPr/>
        </p:nvSpPr>
        <p:spPr>
          <a:xfrm>
            <a:off x="1600773" y="1710780"/>
            <a:ext cx="165600" cy="2203155"/>
          </a:xfrm>
          <a:prstGeom prst="leftBracket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8096347-E025-5F44-B2F5-48D7B1367E57}"/>
              </a:ext>
            </a:extLst>
          </p:cNvPr>
          <p:cNvSpPr txBox="1"/>
          <p:nvPr/>
        </p:nvSpPr>
        <p:spPr>
          <a:xfrm rot="16200000">
            <a:off x="470914" y="2559379"/>
            <a:ext cx="172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Pharmacological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190E91-88BC-9D08-04F3-830F3CD9F410}"/>
              </a:ext>
            </a:extLst>
          </p:cNvPr>
          <p:cNvSpPr/>
          <p:nvPr/>
        </p:nvSpPr>
        <p:spPr>
          <a:xfrm>
            <a:off x="1255239" y="8294410"/>
            <a:ext cx="12202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3: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Pharmacological and surgical disruption of vagal afferent signaling abrogates the effects of portal GLP-1 on postprandial lipids.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A-D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Chow-fed Syrian golden hamsters were fasted for 16h then pre-treated with IP atropine (40μg/kg) or vehicle 10 minutes prior to portal vein injection of either GLP-1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(7-36)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(10μg/kg) or vehicle (PBS). 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E-H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Chow-fed Syrian golden hamsters underwent subdiaphragmatic truncal vagotomy surgery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Vagotomy_XX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or sham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Sham_XX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surgery and then were left to recover for 2-weeks. Hamsters were then fasted for 16h before receiving a portal vein injection of GLP-1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(7-36)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(10μg/kg) or vehicle (PBS). All hamsters were then given an oral gavage of olive oil (200μl) and an IV infusion of tyloxapol (2g/kg). Blood was collected over a 6h period via jugular catheter.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(A/E)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TG,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(B/F)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TG AUC,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(C/G)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TRL TG,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(D/H)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TRL TG AUC. Data is presented as means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SEM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(A-D: n=5-6/group; E-H: n=5-7/group).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Plasma and TRL TG and was analyzed by two-way ANOVA with Bonferroni post-hoc test, and AUC was analyzed by unpaired two-tailed t-test using GraphPad Prism V8.0 (*P&lt;0.05; ***P&lt;0.001). *; Vehicle vs. GLP-1 </a:t>
            </a:r>
            <a:r>
              <a:rPr lang="en-CA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Sham Vehicle vs. Sham GLP-1, ^; Vehicle vs. Atropine. </a:t>
            </a:r>
          </a:p>
        </p:txBody>
      </p:sp>
    </p:spTree>
    <p:extLst>
      <p:ext uri="{BB962C8B-B14F-4D97-AF65-F5344CB8AC3E}">
        <p14:creationId xmlns:p14="http://schemas.microsoft.com/office/powerpoint/2010/main" val="2895702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8D8F1E43-E0E8-4542-A12F-4B49A06C1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5453" y="4367611"/>
            <a:ext cx="1888470" cy="267427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B7D3F4D-779D-70F1-BF29-3BAD01010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4960" y="4367611"/>
            <a:ext cx="3683000" cy="2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ED9662A-4572-7F96-D6FF-814FBA65CC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664" y="4249028"/>
            <a:ext cx="1766388" cy="275606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A9F22A9-491E-E060-320A-966434F8B2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127" y="1497075"/>
            <a:ext cx="3632200" cy="254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8FBFFF4-4E8A-9A4E-BFF6-355DE8E0C984}"/>
              </a:ext>
            </a:extLst>
          </p:cNvPr>
          <p:cNvSpPr txBox="1"/>
          <p:nvPr/>
        </p:nvSpPr>
        <p:spPr>
          <a:xfrm>
            <a:off x="1846376" y="1169789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F11E1D-27CE-9849-BF7D-DB7D56213B35}"/>
              </a:ext>
            </a:extLst>
          </p:cNvPr>
          <p:cNvSpPr txBox="1"/>
          <p:nvPr/>
        </p:nvSpPr>
        <p:spPr>
          <a:xfrm>
            <a:off x="5398311" y="1174515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E3FA22-FD1F-9640-9DBD-D7701BD7B6A9}"/>
              </a:ext>
            </a:extLst>
          </p:cNvPr>
          <p:cNvSpPr txBox="1"/>
          <p:nvPr/>
        </p:nvSpPr>
        <p:spPr>
          <a:xfrm>
            <a:off x="7608712" y="1164890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369E78-3575-174A-9283-D5EF950B86DE}"/>
              </a:ext>
            </a:extLst>
          </p:cNvPr>
          <p:cNvSpPr txBox="1"/>
          <p:nvPr/>
        </p:nvSpPr>
        <p:spPr>
          <a:xfrm>
            <a:off x="11199480" y="1175553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DA557B-6833-784A-BF5A-76505B1F4A4E}"/>
              </a:ext>
            </a:extLst>
          </p:cNvPr>
          <p:cNvSpPr txBox="1"/>
          <p:nvPr/>
        </p:nvSpPr>
        <p:spPr>
          <a:xfrm>
            <a:off x="1863935" y="4037231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9D0D2F-D725-974D-A2A9-45B756E140E2}"/>
              </a:ext>
            </a:extLst>
          </p:cNvPr>
          <p:cNvSpPr txBox="1"/>
          <p:nvPr/>
        </p:nvSpPr>
        <p:spPr>
          <a:xfrm>
            <a:off x="5433942" y="4037231"/>
            <a:ext cx="38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4763429-EDA8-934A-9E0C-34BCA91E155C}"/>
              </a:ext>
            </a:extLst>
          </p:cNvPr>
          <p:cNvSpPr txBox="1"/>
          <p:nvPr/>
        </p:nvSpPr>
        <p:spPr>
          <a:xfrm>
            <a:off x="7579837" y="4037231"/>
            <a:ext cx="423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G.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7A11B8E-856E-1872-C47B-534DF36E5A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4700" y="1480728"/>
            <a:ext cx="1892152" cy="271594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2E86EA4-3279-E5E7-1ECD-ABA1B4AB4D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5425" y="1479176"/>
            <a:ext cx="3683000" cy="2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880F109-E8ED-8CB4-0C1B-09FA5EC176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22595" y="1482084"/>
            <a:ext cx="1888470" cy="269234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4A19732-3641-C63D-1D08-A1AB66994A8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14502" y="4345603"/>
            <a:ext cx="3568700" cy="254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E0614E8-C53D-1054-EF1A-15A7CD1BE31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4977"/>
          <a:stretch/>
        </p:blipFill>
        <p:spPr>
          <a:xfrm>
            <a:off x="1981556" y="1422766"/>
            <a:ext cx="1343269" cy="254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B95C5A4-2369-887A-8A8F-73093D043903}"/>
              </a:ext>
            </a:extLst>
          </p:cNvPr>
          <p:cNvSpPr txBox="1"/>
          <p:nvPr/>
        </p:nvSpPr>
        <p:spPr>
          <a:xfrm>
            <a:off x="11186637" y="4060765"/>
            <a:ext cx="423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55B37F-F9F8-903F-0DD4-517F981A0421}"/>
              </a:ext>
            </a:extLst>
          </p:cNvPr>
          <p:cNvSpPr/>
          <p:nvPr/>
        </p:nvSpPr>
        <p:spPr>
          <a:xfrm>
            <a:off x="1554127" y="7584668"/>
            <a:ext cx="115003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4: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GLP-1R activation in the nodose ganglia lowers fasting plasma TG and VLDL TG and cholesterol.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Chow-fed Syrian golden hamsters were fasted for 16h then underwent surgery for bi-lateral nodose ganglia injection of Exendin-4 (250ng in 1μl) or vehicle (1μl PBS). Hamsters then received an IP injection of Pluronic F-127 (2g/kg) and blood was collected over a 6h period via retro-orbital bleeds.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Plasma TG,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plasma TG AUC,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cholesterol,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plasma cholesterol AUC,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VLDL TG,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(F)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VLDL TG AUC,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(G)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VLDL cholesterol,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VLDL cholesterol AUC. Data is presented as means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SEM (n=5-6/group)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Plasma and VLDL TG and cholesterol were analyzed by two-way ANOVA with Bonferroni post-hoc test, and AUC was analyzed by unpaired two-tailed t-test using GraphPad Prism V8.0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(*P&lt;0.05, **P&lt;0.01, ***P&lt;0.001, ****P&lt;0.0001)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C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549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17192</TotalTime>
  <Words>962</Words>
  <Application>Microsoft Macintosh PowerPoint</Application>
  <PresentationFormat>Custom</PresentationFormat>
  <Paragraphs>46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Hoffman</dc:creator>
  <cp:lastModifiedBy>Simon Hoffman</cp:lastModifiedBy>
  <cp:revision>83</cp:revision>
  <dcterms:created xsi:type="dcterms:W3CDTF">2021-12-06T16:08:42Z</dcterms:created>
  <dcterms:modified xsi:type="dcterms:W3CDTF">2022-08-22T14:56:26Z</dcterms:modified>
</cp:coreProperties>
</file>