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handoutMasterIdLst>
    <p:handoutMasterId r:id="rId3"/>
  </p:handoutMasterIdLst>
  <p:sldIdLst>
    <p:sldId id="268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4277"/>
    <a:srgbClr val="296DC0"/>
    <a:srgbClr val="AA0065"/>
    <a:srgbClr val="0092F7"/>
    <a:srgbClr val="65AA00"/>
    <a:srgbClr val="00437A"/>
    <a:srgbClr val="0066B5"/>
    <a:srgbClr val="00447B"/>
    <a:srgbClr val="00447A"/>
    <a:srgbClr val="00457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llemlayout 2 - Marker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83" autoAdjust="0"/>
    <p:restoredTop sz="94660"/>
  </p:normalViewPr>
  <p:slideViewPr>
    <p:cSldViewPr snapToGrid="0">
      <p:cViewPr varScale="1">
        <p:scale>
          <a:sx n="58" d="100"/>
          <a:sy n="58" d="100"/>
        </p:scale>
        <p:origin x="101" y="3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handoutMaster" Target="handoutMasters/handout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sidehove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a-DK"/>
          </a:p>
        </p:txBody>
      </p:sp>
      <p:sp>
        <p:nvSpPr>
          <p:cNvPr id="3" name="Pladsholder til dato 2"/>
          <p:cNvSpPr>
            <a:spLocks noGrp="1"/>
          </p:cNvSpPr>
          <p:nvPr>
            <p:ph type="dt" sz="quarter" idx="1"/>
          </p:nvPr>
        </p:nvSpPr>
        <p:spPr>
          <a:xfrm>
            <a:off x="3884614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3C9AD10-ADB4-4761-B901-DCAE11E18FD6}" type="datetimeFigureOut">
              <a:rPr lang="da-DK" smtClean="0"/>
              <a:t>12-01-2022</a:t>
            </a:fld>
            <a:endParaRPr lang="da-DK"/>
          </a:p>
        </p:txBody>
      </p:sp>
      <p:sp>
        <p:nvSpPr>
          <p:cNvPr id="4" name="Pladsholder til sidefod 3"/>
          <p:cNvSpPr>
            <a:spLocks noGrp="1"/>
          </p:cNvSpPr>
          <p:nvPr>
            <p:ph type="ftr" sz="quarter" idx="2"/>
          </p:nvPr>
        </p:nvSpPr>
        <p:spPr>
          <a:xfrm>
            <a:off x="0" y="8685214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a-DK"/>
          </a:p>
        </p:txBody>
      </p:sp>
      <p:sp>
        <p:nvSpPr>
          <p:cNvPr id="5" name="Pladsholder til slidenummer 4"/>
          <p:cNvSpPr>
            <a:spLocks noGrp="1"/>
          </p:cNvSpPr>
          <p:nvPr>
            <p:ph type="sldNum" sz="quarter" idx="3"/>
          </p:nvPr>
        </p:nvSpPr>
        <p:spPr>
          <a:xfrm>
            <a:off x="3884614" y="8685214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9E9A62-9A85-437C-BC9D-C83A781B569B}" type="slidenum">
              <a:rPr lang="da-DK" smtClean="0"/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62633960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1085675"/>
            <a:ext cx="12192000" cy="530689"/>
          </a:xfrm>
          <a:prstGeom prst="rect">
            <a:avLst/>
          </a:prstGeom>
          <a:solidFill>
            <a:srgbClr val="0092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ight Triangle 7"/>
          <p:cNvSpPr/>
          <p:nvPr userDrawn="1"/>
        </p:nvSpPr>
        <p:spPr>
          <a:xfrm rot="18900000">
            <a:off x="141777" y="753445"/>
            <a:ext cx="405236" cy="385056"/>
          </a:xfrm>
          <a:prstGeom prst="rtTriangle">
            <a:avLst/>
          </a:prstGeom>
          <a:solidFill>
            <a:srgbClr val="0065A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400"/>
          </a:p>
        </p:txBody>
      </p:sp>
      <p:sp>
        <p:nvSpPr>
          <p:cNvPr id="9" name="Right Triangle 8"/>
          <p:cNvSpPr/>
          <p:nvPr userDrawn="1"/>
        </p:nvSpPr>
        <p:spPr>
          <a:xfrm rot="18900000">
            <a:off x="140123" y="1281465"/>
            <a:ext cx="394279" cy="394278"/>
          </a:xfrm>
          <a:prstGeom prst="rtTriangle">
            <a:avLst/>
          </a:prstGeom>
          <a:solidFill>
            <a:srgbClr val="0092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400"/>
          </a:p>
        </p:txBody>
      </p:sp>
      <p:sp>
        <p:nvSpPr>
          <p:cNvPr id="10" name="Title 1"/>
          <p:cNvSpPr txBox="1">
            <a:spLocks/>
          </p:cNvSpPr>
          <p:nvPr userDrawn="1"/>
        </p:nvSpPr>
        <p:spPr>
          <a:xfrm>
            <a:off x="0" y="0"/>
            <a:ext cx="12192000" cy="1085673"/>
          </a:xfrm>
          <a:prstGeom prst="rect">
            <a:avLst/>
          </a:prstGeom>
          <a:gradFill flip="none" rotWithShape="1">
            <a:gsLst>
              <a:gs pos="0">
                <a:srgbClr val="0065AA">
                  <a:shade val="30000"/>
                  <a:satMod val="115000"/>
                </a:srgbClr>
              </a:gs>
              <a:gs pos="50000">
                <a:srgbClr val="0065AA">
                  <a:shade val="67500"/>
                  <a:satMod val="115000"/>
                </a:srgbClr>
              </a:gs>
              <a:gs pos="100000">
                <a:srgbClr val="0065AA">
                  <a:shade val="100000"/>
                  <a:satMod val="115000"/>
                </a:srgbClr>
              </a:gs>
            </a:gsLst>
            <a:lin ang="8100000" scaled="1"/>
            <a:tileRect/>
          </a:gra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216000" algn="l"/>
            <a:endParaRPr lang="en-GB" sz="2800" b="1" dirty="0">
              <a:solidFill>
                <a:schemeClr val="bg1"/>
              </a:solidFill>
            </a:endParaRPr>
          </a:p>
        </p:txBody>
      </p:sp>
      <p:sp>
        <p:nvSpPr>
          <p:cNvPr id="11" name="Rectangle 10"/>
          <p:cNvSpPr/>
          <p:nvPr userDrawn="1"/>
        </p:nvSpPr>
        <p:spPr>
          <a:xfrm>
            <a:off x="0" y="5576842"/>
            <a:ext cx="7490690" cy="1285854"/>
          </a:xfrm>
          <a:prstGeom prst="rect">
            <a:avLst/>
          </a:prstGeom>
          <a:solidFill>
            <a:srgbClr val="0092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100" dirty="0"/>
          </a:p>
        </p:txBody>
      </p:sp>
      <p:sp>
        <p:nvSpPr>
          <p:cNvPr id="12" name="Rectangle 11"/>
          <p:cNvSpPr/>
          <p:nvPr userDrawn="1"/>
        </p:nvSpPr>
        <p:spPr>
          <a:xfrm>
            <a:off x="7490690" y="5576843"/>
            <a:ext cx="4702823" cy="421061"/>
          </a:xfrm>
          <a:prstGeom prst="rect">
            <a:avLst/>
          </a:prstGeom>
          <a:gradFill flip="none" rotWithShape="1">
            <a:gsLst>
              <a:gs pos="0">
                <a:srgbClr val="AA0065">
                  <a:shade val="30000"/>
                  <a:satMod val="115000"/>
                </a:srgbClr>
              </a:gs>
              <a:gs pos="50000">
                <a:srgbClr val="AA0065">
                  <a:shade val="67500"/>
                  <a:satMod val="115000"/>
                </a:srgbClr>
              </a:gs>
              <a:gs pos="100000">
                <a:srgbClr val="AA0065">
                  <a:shade val="100000"/>
                  <a:satMod val="115000"/>
                </a:srgbClr>
              </a:gs>
            </a:gsLst>
            <a:lin ang="135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00"/>
          </a:p>
        </p:txBody>
      </p:sp>
      <p:grpSp>
        <p:nvGrpSpPr>
          <p:cNvPr id="13" name="Group 12"/>
          <p:cNvGrpSpPr/>
          <p:nvPr userDrawn="1"/>
        </p:nvGrpSpPr>
        <p:grpSpPr>
          <a:xfrm>
            <a:off x="7637330" y="6083882"/>
            <a:ext cx="4174624" cy="723275"/>
            <a:chOff x="7646796" y="6098813"/>
            <a:chExt cx="4174624" cy="723275"/>
          </a:xfrm>
        </p:grpSpPr>
        <p:pic>
          <p:nvPicPr>
            <p:cNvPr id="14" name="Picture 10" descr="LOGO_IPNA_Blue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46796" y="6186597"/>
              <a:ext cx="581637" cy="58163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5" name="Rectangle 12"/>
            <p:cNvSpPr>
              <a:spLocks noChangeArrowheads="1"/>
            </p:cNvSpPr>
            <p:nvPr/>
          </p:nvSpPr>
          <p:spPr bwMode="auto">
            <a:xfrm>
              <a:off x="8208157" y="6098813"/>
              <a:ext cx="3613263" cy="7232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altLang="en-US" b="1" i="0" u="none" strike="noStrike" cap="none" normalizeH="0" baseline="0" dirty="0">
                  <a:ln>
                    <a:noFill/>
                  </a:ln>
                  <a:solidFill>
                    <a:srgbClr val="296DC0"/>
                  </a:solidFill>
                  <a:effectLst/>
                  <a:latin typeface="Arial" panose="020B060402020202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Pediatric Nephrology</a:t>
              </a:r>
              <a:endParaRPr kumimoji="0" lang="en-GB" altLang="en-US" sz="5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altLang="en-US" sz="11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Journal of the </a:t>
              </a:r>
              <a:br>
                <a:rPr kumimoji="0" lang="en-GB" altLang="en-US" sz="11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</a:br>
              <a:r>
                <a:rPr kumimoji="0" lang="en-GB" altLang="en-US" sz="12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International Pediatric Nephrology Association</a:t>
              </a:r>
              <a:endParaRPr kumimoji="0" lang="en-GB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</p:grpSp>
      <p:sp>
        <p:nvSpPr>
          <p:cNvPr id="16" name="Right Triangle 15"/>
          <p:cNvSpPr/>
          <p:nvPr userDrawn="1"/>
        </p:nvSpPr>
        <p:spPr>
          <a:xfrm rot="18900000">
            <a:off x="137739" y="5244782"/>
            <a:ext cx="399045" cy="399044"/>
          </a:xfrm>
          <a:prstGeom prst="rt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7" name="Group 16"/>
          <p:cNvGrpSpPr/>
          <p:nvPr userDrawn="1"/>
        </p:nvGrpSpPr>
        <p:grpSpPr>
          <a:xfrm>
            <a:off x="9694459" y="176810"/>
            <a:ext cx="2349089" cy="747561"/>
            <a:chOff x="2857495" y="1762773"/>
            <a:chExt cx="7219988" cy="2156522"/>
          </a:xfrm>
        </p:grpSpPr>
        <p:sp>
          <p:nvSpPr>
            <p:cNvPr id="18" name="TextBox 17"/>
            <p:cNvSpPr txBox="1"/>
            <p:nvPr/>
          </p:nvSpPr>
          <p:spPr>
            <a:xfrm>
              <a:off x="5167705" y="1762773"/>
              <a:ext cx="4896288" cy="150935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800" dirty="0">
                  <a:solidFill>
                    <a:schemeClr val="bg1"/>
                  </a:solidFill>
                </a:rPr>
                <a:t>Graphical</a:t>
              </a: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5647071" y="2409939"/>
              <a:ext cx="4430412" cy="150935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800" dirty="0">
                  <a:solidFill>
                    <a:schemeClr val="bg1"/>
                  </a:solidFill>
                </a:rPr>
                <a:t>Abstract</a:t>
              </a:r>
            </a:p>
          </p:txBody>
        </p:sp>
        <p:grpSp>
          <p:nvGrpSpPr>
            <p:cNvPr id="20" name="Group 19"/>
            <p:cNvGrpSpPr/>
            <p:nvPr/>
          </p:nvGrpSpPr>
          <p:grpSpPr>
            <a:xfrm rot="1066865">
              <a:off x="3331177" y="2017651"/>
              <a:ext cx="1664058" cy="1723226"/>
              <a:chOff x="3325506" y="2015311"/>
              <a:chExt cx="1664058" cy="1723226"/>
            </a:xfrm>
          </p:grpSpPr>
          <p:sp>
            <p:nvSpPr>
              <p:cNvPr id="22" name="Curved Up Arrow 21"/>
              <p:cNvSpPr/>
              <p:nvPr/>
            </p:nvSpPr>
            <p:spPr>
              <a:xfrm rot="5612676">
                <a:off x="2869267" y="2471550"/>
                <a:ext cx="1723226" cy="810748"/>
              </a:xfrm>
              <a:prstGeom prst="curvedUpArrow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solidFill>
                    <a:schemeClr val="tx1"/>
                  </a:solidFill>
                </a:endParaRPr>
              </a:p>
            </p:txBody>
          </p:sp>
          <p:sp>
            <p:nvSpPr>
              <p:cNvPr id="23" name="Trapezoid 22"/>
              <p:cNvSpPr/>
              <p:nvPr/>
            </p:nvSpPr>
            <p:spPr>
              <a:xfrm rot="20743483">
                <a:off x="4034300" y="2870714"/>
                <a:ext cx="516517" cy="852351"/>
              </a:xfrm>
              <a:prstGeom prst="trapezoid">
                <a:avLst/>
              </a:prstGeom>
              <a:solidFill>
                <a:srgbClr val="AA0065"/>
              </a:solidFill>
              <a:ln w="28575">
                <a:solidFill>
                  <a:srgbClr val="00437A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4" name="Trapezoid 23"/>
              <p:cNvSpPr/>
              <p:nvPr/>
            </p:nvSpPr>
            <p:spPr>
              <a:xfrm rot="18485136">
                <a:off x="4227275" y="2752605"/>
                <a:ext cx="545380" cy="807242"/>
              </a:xfrm>
              <a:prstGeom prst="trapezoid">
                <a:avLst>
                  <a:gd name="adj" fmla="val 26969"/>
                </a:avLst>
              </a:prstGeom>
              <a:solidFill>
                <a:srgbClr val="00B050"/>
              </a:solidFill>
              <a:ln w="28575">
                <a:solidFill>
                  <a:srgbClr val="004277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5" name="Trapezoid 24"/>
              <p:cNvSpPr/>
              <p:nvPr/>
            </p:nvSpPr>
            <p:spPr>
              <a:xfrm rot="16200000">
                <a:off x="4313253" y="2492334"/>
                <a:ext cx="545380" cy="807242"/>
              </a:xfrm>
              <a:prstGeom prst="trapezoid">
                <a:avLst/>
              </a:prstGeom>
              <a:solidFill>
                <a:schemeClr val="accent2"/>
              </a:solidFill>
              <a:ln w="28575">
                <a:solidFill>
                  <a:srgbClr val="00447B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6" name="Trapezoid 25"/>
              <p:cNvSpPr/>
              <p:nvPr/>
            </p:nvSpPr>
            <p:spPr>
              <a:xfrm rot="14460500">
                <a:off x="4252007" y="2192236"/>
                <a:ext cx="545380" cy="807242"/>
              </a:xfrm>
              <a:prstGeom prst="trapezoid">
                <a:avLst/>
              </a:prstGeom>
              <a:solidFill>
                <a:srgbClr val="0092F7"/>
              </a:solidFill>
              <a:ln w="25400">
                <a:solidFill>
                  <a:srgbClr val="00437A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7" name="Trapezoid 26"/>
              <p:cNvSpPr/>
              <p:nvPr/>
            </p:nvSpPr>
            <p:spPr>
              <a:xfrm rot="12209348">
                <a:off x="4054992" y="2029218"/>
                <a:ext cx="532285" cy="762409"/>
              </a:xfrm>
              <a:prstGeom prst="trapezoid">
                <a:avLst>
                  <a:gd name="adj" fmla="val 33206"/>
                </a:avLst>
              </a:prstGeom>
              <a:solidFill>
                <a:srgbClr val="9966FF"/>
              </a:solidFill>
              <a:ln w="28575">
                <a:solidFill>
                  <a:srgbClr val="00447A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8" name="Oval 27"/>
              <p:cNvSpPr/>
              <p:nvPr/>
            </p:nvSpPr>
            <p:spPr>
              <a:xfrm>
                <a:off x="3884157" y="2595857"/>
                <a:ext cx="536234" cy="550844"/>
              </a:xfrm>
              <a:prstGeom prst="ellipse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28575">
                <a:solidFill>
                  <a:srgbClr val="00457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21" name="Double Brace 20"/>
            <p:cNvSpPr/>
            <p:nvPr/>
          </p:nvSpPr>
          <p:spPr>
            <a:xfrm>
              <a:off x="2857495" y="2112886"/>
              <a:ext cx="2510703" cy="1536932"/>
            </a:xfrm>
            <a:prstGeom prst="bracePair">
              <a:avLst>
                <a:gd name="adj" fmla="val 11432"/>
              </a:avLst>
            </a:prstGeom>
            <a:ln w="2222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</p:spTree>
    <p:extLst>
      <p:ext uri="{BB962C8B-B14F-4D97-AF65-F5344CB8AC3E}">
        <p14:creationId xmlns:p14="http://schemas.microsoft.com/office/powerpoint/2010/main" val="36550886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14BA06-560F-4272-BD1D-D3D251BC0A82}" type="datetimeFigureOut">
              <a:rPr lang="en-GB" smtClean="0"/>
              <a:t>12/01/2022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DF36B-8F18-4F81-92A8-26E2BC62951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961134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14BA06-560F-4272-BD1D-D3D251BC0A82}" type="datetimeFigureOut">
              <a:rPr lang="en-GB" smtClean="0"/>
              <a:t>12/01/2022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2DF36B-8F18-4F81-92A8-26E2BC62951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900312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itle 1"/>
          <p:cNvSpPr txBox="1">
            <a:spLocks/>
          </p:cNvSpPr>
          <p:nvPr/>
        </p:nvSpPr>
        <p:spPr>
          <a:xfrm>
            <a:off x="0" y="0"/>
            <a:ext cx="12192000" cy="1085673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216000" algn="l"/>
            <a:r>
              <a:rPr lang="en-GB" sz="2800" b="1" dirty="0">
                <a:solidFill>
                  <a:schemeClr val="bg1"/>
                </a:solidFill>
              </a:rPr>
              <a:t>Detection of </a:t>
            </a:r>
            <a:r>
              <a:rPr lang="en-GB" sz="2800" b="1" i="1" dirty="0">
                <a:solidFill>
                  <a:schemeClr val="bg1"/>
                </a:solidFill>
              </a:rPr>
              <a:t>DZIP1L</a:t>
            </a:r>
            <a:r>
              <a:rPr lang="en-GB" sz="2800" b="1" dirty="0">
                <a:solidFill>
                  <a:schemeClr val="bg1"/>
                </a:solidFill>
              </a:rPr>
              <a:t> mutations by whole exome sequencing </a:t>
            </a:r>
          </a:p>
          <a:p>
            <a:pPr marL="216000" algn="l"/>
            <a:r>
              <a:rPr lang="en-GB" sz="2800" b="1" dirty="0">
                <a:solidFill>
                  <a:schemeClr val="bg1"/>
                </a:solidFill>
              </a:rPr>
              <a:t>in consanguineous families with polycystic kidney disease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180183" y="1189759"/>
            <a:ext cx="105362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chemeClr val="bg1"/>
                </a:solidFill>
              </a:rPr>
              <a:t>HYPOTHESIS</a:t>
            </a:r>
            <a:r>
              <a:rPr lang="en-GB" dirty="0">
                <a:solidFill>
                  <a:schemeClr val="bg1"/>
                </a:solidFill>
              </a:rPr>
              <a:t>: </a:t>
            </a:r>
            <a:r>
              <a:rPr lang="en-GB" i="1" dirty="0">
                <a:solidFill>
                  <a:schemeClr val="bg1"/>
                </a:solidFill>
              </a:rPr>
              <a:t>DZIP1L</a:t>
            </a:r>
            <a:r>
              <a:rPr lang="en-GB" dirty="0">
                <a:solidFill>
                  <a:schemeClr val="bg1"/>
                </a:solidFill>
              </a:rPr>
              <a:t> related ARPKD is rare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180183" y="1756048"/>
            <a:ext cx="115059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0065AA"/>
                </a:solidFill>
              </a:rPr>
              <a:t>DESIGN &amp; OUTCOMES</a:t>
            </a:r>
            <a:r>
              <a:rPr lang="en-GB" dirty="0">
                <a:solidFill>
                  <a:srgbClr val="0065AA"/>
                </a:solidFill>
              </a:rPr>
              <a:t>: We detected two new homozygous </a:t>
            </a:r>
            <a:r>
              <a:rPr lang="en-GB" i="1" dirty="0">
                <a:solidFill>
                  <a:srgbClr val="0065AA"/>
                </a:solidFill>
              </a:rPr>
              <a:t>DZIP1L</a:t>
            </a:r>
            <a:r>
              <a:rPr lang="en-GB" dirty="0">
                <a:solidFill>
                  <a:srgbClr val="0065AA"/>
                </a:solidFill>
              </a:rPr>
              <a:t> sequence variants in patients with ARPKD.</a:t>
            </a:r>
          </a:p>
          <a:p>
            <a:endParaRPr lang="en-GB" dirty="0">
              <a:solidFill>
                <a:srgbClr val="0065AA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7679856" y="5587477"/>
            <a:ext cx="41080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chemeClr val="bg1"/>
                </a:solidFill>
                <a:latin typeface="+mj-lt"/>
              </a:rPr>
              <a:t>Hertz et al. </a:t>
            </a:r>
            <a:r>
              <a:rPr lang="en-GB" sz="2000" b="1">
                <a:solidFill>
                  <a:schemeClr val="bg1"/>
                </a:solidFill>
                <a:latin typeface="+mj-lt"/>
              </a:rPr>
              <a:t>2022</a:t>
            </a:r>
            <a:endParaRPr lang="en-GB" sz="14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73448" y="5719172"/>
            <a:ext cx="7234742" cy="12772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GB" b="1" dirty="0">
                <a:solidFill>
                  <a:schemeClr val="bg1"/>
                </a:solidFill>
              </a:rPr>
              <a:t>CONCLUSION</a:t>
            </a:r>
            <a:r>
              <a:rPr lang="en-GB" dirty="0">
                <a:solidFill>
                  <a:schemeClr val="bg1"/>
                </a:solidFill>
              </a:rPr>
              <a:t>: </a:t>
            </a:r>
            <a:r>
              <a:rPr lang="en-GB" i="1" dirty="0">
                <a:solidFill>
                  <a:schemeClr val="bg1"/>
                </a:solidFill>
              </a:rPr>
              <a:t>DZIP1L</a:t>
            </a:r>
            <a:r>
              <a:rPr lang="en-GB" dirty="0">
                <a:solidFill>
                  <a:schemeClr val="bg1"/>
                </a:solidFill>
              </a:rPr>
              <a:t> related ARPKD is rare; only six different </a:t>
            </a:r>
            <a:r>
              <a:rPr lang="en-GB" i="1" dirty="0">
                <a:solidFill>
                  <a:schemeClr val="bg1"/>
                </a:solidFill>
              </a:rPr>
              <a:t>DZIP1L</a:t>
            </a:r>
            <a:r>
              <a:rPr lang="en-GB" dirty="0">
                <a:solidFill>
                  <a:schemeClr val="bg1"/>
                </a:solidFill>
              </a:rPr>
              <a:t> sequence variants have been reported to date, and liver involvement is not part of the phenotype. </a:t>
            </a:r>
          </a:p>
          <a:p>
            <a:endParaRPr lang="en-GB" dirty="0">
              <a:solidFill>
                <a:schemeClr val="bg1"/>
              </a:solidFill>
            </a:endParaRPr>
          </a:p>
        </p:txBody>
      </p:sp>
      <p:graphicFrame>
        <p:nvGraphicFramePr>
          <p:cNvPr id="2" name="Tabe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97259249"/>
              </p:ext>
            </p:extLst>
          </p:nvPr>
        </p:nvGraphicFramePr>
        <p:xfrm>
          <a:off x="1026810" y="2337447"/>
          <a:ext cx="10138380" cy="290830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892075">
                  <a:extLst>
                    <a:ext uri="{9D8B030D-6E8A-4147-A177-3AD203B41FA5}">
                      <a16:colId xmlns:a16="http://schemas.microsoft.com/office/drawing/2014/main" val="686232753"/>
                    </a:ext>
                  </a:extLst>
                </a:gridCol>
                <a:gridCol w="1973412">
                  <a:extLst>
                    <a:ext uri="{9D8B030D-6E8A-4147-A177-3AD203B41FA5}">
                      <a16:colId xmlns:a16="http://schemas.microsoft.com/office/drawing/2014/main" val="561186894"/>
                    </a:ext>
                  </a:extLst>
                </a:gridCol>
                <a:gridCol w="1490903">
                  <a:extLst>
                    <a:ext uri="{9D8B030D-6E8A-4147-A177-3AD203B41FA5}">
                      <a16:colId xmlns:a16="http://schemas.microsoft.com/office/drawing/2014/main" val="4172704202"/>
                    </a:ext>
                  </a:extLst>
                </a:gridCol>
                <a:gridCol w="5781990">
                  <a:extLst>
                    <a:ext uri="{9D8B030D-6E8A-4147-A177-3AD203B41FA5}">
                      <a16:colId xmlns:a16="http://schemas.microsoft.com/office/drawing/2014/main" val="3414178931"/>
                    </a:ext>
                  </a:extLst>
                </a:gridCol>
              </a:tblGrid>
              <a:tr h="63229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da-DK" sz="1600" dirty="0">
                          <a:effectLst/>
                        </a:rPr>
                        <a:t>Family</a:t>
                      </a:r>
                      <a:endParaRPr lang="da-DK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da-DK" sz="1600" dirty="0" err="1">
                          <a:effectLst/>
                        </a:rPr>
                        <a:t>Sequence</a:t>
                      </a:r>
                      <a:r>
                        <a:rPr lang="da-DK" sz="1600" dirty="0">
                          <a:effectLst/>
                        </a:rPr>
                        <a:t> variant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da-DK" sz="1600" dirty="0">
                          <a:effectLst/>
                        </a:rPr>
                        <a:t>(</a:t>
                      </a:r>
                      <a:r>
                        <a:rPr lang="da-DK" sz="1600" dirty="0" err="1">
                          <a:effectLst/>
                        </a:rPr>
                        <a:t>homozygous</a:t>
                      </a:r>
                      <a:r>
                        <a:rPr lang="da-DK" sz="1600" dirty="0">
                          <a:effectLst/>
                        </a:rPr>
                        <a:t>)</a:t>
                      </a:r>
                      <a:endParaRPr lang="da-DK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da-DK" sz="1600" dirty="0">
                          <a:effectLst/>
                        </a:rPr>
                        <a:t>Protein </a:t>
                      </a:r>
                      <a:r>
                        <a:rPr lang="da-DK" sz="1600" dirty="0" err="1">
                          <a:effectLst/>
                        </a:rPr>
                        <a:t>change</a:t>
                      </a:r>
                      <a:endParaRPr lang="da-DK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da-DK" sz="1600" dirty="0" err="1">
                          <a:effectLst/>
                        </a:rPr>
                        <a:t>Phenotype</a:t>
                      </a:r>
                      <a:endParaRPr lang="da-DK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311153469"/>
                  </a:ext>
                </a:extLst>
              </a:tr>
              <a:tr h="103064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da-DK" sz="1600" dirty="0">
                          <a:effectLst/>
                        </a:rPr>
                        <a:t>1 and 2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da-DK" sz="1600" dirty="0">
                          <a:effectLst/>
                        </a:rPr>
                        <a:t>c.216C&gt;G</a:t>
                      </a:r>
                      <a:endParaRPr lang="da-DK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da-DK" sz="1600" dirty="0">
                          <a:effectLst/>
                        </a:rPr>
                        <a:t>p.(Cys72Trp)</a:t>
                      </a:r>
                      <a:endParaRPr lang="da-DK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A 9-year-old Turkish girl and her 11-year-old first cousin both with ARPKD. </a:t>
                      </a:r>
                    </a:p>
                    <a:p>
                      <a:pPr algn="l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The same variant was identified in an 8-year-old Turkish boy with ARPKD. </a:t>
                      </a:r>
                    </a:p>
                    <a:p>
                      <a:pPr algn="l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None of them have liver involvement</a:t>
                      </a:r>
                      <a:endParaRPr lang="da-DK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254752250"/>
                  </a:ext>
                </a:extLst>
              </a:tr>
              <a:tr h="59741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da-DK" sz="1600" dirty="0">
                          <a:effectLst/>
                        </a:rPr>
                        <a:t>3</a:t>
                      </a:r>
                      <a:endParaRPr lang="da-DK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da-DK" sz="1600" dirty="0">
                          <a:effectLst/>
                        </a:rPr>
                        <a:t>c.193T&gt;C</a:t>
                      </a:r>
                      <a:endParaRPr lang="da-DK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da-DK" sz="1600" dirty="0">
                          <a:effectLst/>
                        </a:rPr>
                        <a:t>p.(Cys65Arg)</a:t>
                      </a:r>
                      <a:endParaRPr lang="da-DK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A 5-year-old boy from Sri Lanka with ARPKD and no liver involvement</a:t>
                      </a:r>
                      <a:endParaRPr lang="da-DK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35960135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6742887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edNeph_VisualAbstract_Template_NoText.potx" id="{B1C48F58-D1E0-4C98-814B-D3979964E517}" vid="{3276ECFE-687C-499A-B544-1DE21692DD62}"/>
    </a:ext>
  </a:extLst>
</a:theme>
</file>

<file path=ppt/theme/theme2.xml><?xml version="1.0" encoding="utf-8"?>
<a:theme xmlns:a="http://schemas.openxmlformats.org/drawingml/2006/main" name="Office-tema">
  <a:themeElements>
    <a:clrScheme name="Kont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ont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ont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149</Words>
  <Application>Microsoft Office PowerPoint</Application>
  <PresentationFormat>Widescreen</PresentationFormat>
  <Paragraphs>21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Manager/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DRAFT IDEAS  initially using a combination of    monochromatic and triadic colours</dc:title>
  <dc:creator/>
  <cp:lastModifiedBy/>
  <cp:revision>53</cp:revision>
  <dcterms:created xsi:type="dcterms:W3CDTF">2019-06-13T12:30:18Z</dcterms:created>
  <dcterms:modified xsi:type="dcterms:W3CDTF">2022-01-12T10:58:03Z</dcterms:modified>
</cp:coreProperties>
</file>