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60" r:id="rId2"/>
    <p:sldMasterId id="2147483672" r:id="rId3"/>
  </p:sldMasterIdLst>
  <p:notesMasterIdLst>
    <p:notesMasterId r:id="rId52"/>
  </p:notesMasterIdLst>
  <p:sldIdLst>
    <p:sldId id="337" r:id="rId4"/>
    <p:sldId id="336" r:id="rId5"/>
    <p:sldId id="338" r:id="rId6"/>
    <p:sldId id="352" r:id="rId7"/>
    <p:sldId id="353" r:id="rId8"/>
    <p:sldId id="339" r:id="rId9"/>
    <p:sldId id="340" r:id="rId10"/>
    <p:sldId id="341" r:id="rId11"/>
    <p:sldId id="342" r:id="rId12"/>
    <p:sldId id="343" r:id="rId13"/>
    <p:sldId id="344" r:id="rId14"/>
    <p:sldId id="345" r:id="rId15"/>
    <p:sldId id="346" r:id="rId16"/>
    <p:sldId id="347" r:id="rId17"/>
    <p:sldId id="348" r:id="rId18"/>
    <p:sldId id="262" r:id="rId19"/>
    <p:sldId id="263" r:id="rId20"/>
    <p:sldId id="265" r:id="rId21"/>
    <p:sldId id="267" r:id="rId22"/>
    <p:sldId id="268" r:id="rId23"/>
    <p:sldId id="270" r:id="rId24"/>
    <p:sldId id="277" r:id="rId25"/>
    <p:sldId id="278" r:id="rId26"/>
    <p:sldId id="279" r:id="rId27"/>
    <p:sldId id="280" r:id="rId28"/>
    <p:sldId id="291" r:id="rId29"/>
    <p:sldId id="292" r:id="rId30"/>
    <p:sldId id="294" r:id="rId31"/>
    <p:sldId id="296" r:id="rId32"/>
    <p:sldId id="300" r:id="rId33"/>
    <p:sldId id="306" r:id="rId34"/>
    <p:sldId id="305" r:id="rId35"/>
    <p:sldId id="307" r:id="rId36"/>
    <p:sldId id="308" r:id="rId37"/>
    <p:sldId id="320" r:id="rId38"/>
    <p:sldId id="322" r:id="rId39"/>
    <p:sldId id="323" r:id="rId40"/>
    <p:sldId id="324" r:id="rId41"/>
    <p:sldId id="325" r:id="rId42"/>
    <p:sldId id="327" r:id="rId43"/>
    <p:sldId id="329" r:id="rId44"/>
    <p:sldId id="330" r:id="rId45"/>
    <p:sldId id="331" r:id="rId46"/>
    <p:sldId id="333" r:id="rId47"/>
    <p:sldId id="334" r:id="rId48"/>
    <p:sldId id="335" r:id="rId49"/>
    <p:sldId id="349" r:id="rId50"/>
    <p:sldId id="350" r:id="rId5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6" roundtripDataSignature="AMtx7mhGHltIW5vL0qHIGun2Ucd/6qtbm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65" autoAdjust="0"/>
    <p:restoredTop sz="94660"/>
  </p:normalViewPr>
  <p:slideViewPr>
    <p:cSldViewPr snapToGrid="0">
      <p:cViewPr varScale="1">
        <p:scale>
          <a:sx n="92" d="100"/>
          <a:sy n="92" d="100"/>
        </p:scale>
        <p:origin x="810" y="7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8" Type="http://schemas.openxmlformats.org/officeDocument/2006/relationships/viewProps" Target="viewProps.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customschemas.google.com/relationships/presentationmetadata" Target="metadata"/><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presProps" Target="presProp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notesMaster" Target="notesMasters/notesMaster1.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156420726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b311c0e86e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b311c0e86e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9" name="Google Shape;109;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5" name="Google Shape;115;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5" name="Google Shape;125;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b311c0e86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b311c0e86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b311c0e86e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b311c0e86e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b311c0e86e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b311c0e86e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b311c0e86e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b311c0e86e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aa2d3c89ae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aa2d3c89ae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aa2d3c89ae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aa2d3c89ae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aa2d3c89ae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aa2d3c89ae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b311c0e86e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b311c0e86e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b35b286c74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 name="Google Shape;262;gb35b286c74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b35b286c74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b35b286c74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b35b286c7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b35b286c7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b311c0e86e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b311c0e86e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b311c0e86e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b311c0e86e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aaab184778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aaab184778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aa2d3c89ae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aa2d3c89ae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8" name="Google Shape;8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8" name="Google Shape;9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
        <p:cNvGrpSpPr/>
        <p:nvPr/>
      </p:nvGrpSpPr>
      <p:grpSpPr>
        <a:xfrm>
          <a:off x="0" y="0"/>
          <a:ext cx="0" cy="0"/>
          <a:chOff x="0" y="0"/>
          <a:chExt cx="0" cy="0"/>
        </a:xfrm>
      </p:grpSpPr>
      <p:sp>
        <p:nvSpPr>
          <p:cNvPr id="10" name="Google Shape;10;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246693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487871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437248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375265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0"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0"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692102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778561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862706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772394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987193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1509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2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0" name="Google Shape;20;p2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1" name="Google Shape;21;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79397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961865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59296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632392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306140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884950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895711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056403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00945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07980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Google Shape;23;p2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4" name="Google Shape;24;p21"/>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5" name="Google Shape;25;p21"/>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6" name="Google Shape;26;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936694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454498-B3CB-48BD-AD5F-A5DD1D35F7B3}" type="datetimeFigureOut">
              <a:rPr lang="en-US" smtClean="0">
                <a:solidFill>
                  <a:prstClr val="black">
                    <a:tint val="75000"/>
                  </a:prstClr>
                </a:solidFill>
              </a:rPr>
              <a:pPr/>
              <a:t>9/10/2022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EF162F1-E564-4332-8E7A-7C7564F5559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26648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Google Shape;28;p2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9" name="Google Shape;29;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0"/>
        <p:cNvGrpSpPr/>
        <p:nvPr/>
      </p:nvGrpSpPr>
      <p:grpSpPr>
        <a:xfrm>
          <a:off x="0" y="0"/>
          <a:ext cx="0" cy="0"/>
          <a:chOff x="0" y="0"/>
          <a:chExt cx="0" cy="0"/>
        </a:xfrm>
      </p:grpSpPr>
      <p:sp>
        <p:nvSpPr>
          <p:cNvPr id="31" name="Google Shape;31;p23"/>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2" name="Google Shape;32;p23"/>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3" name="Google Shape;33;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4"/>
        <p:cNvGrpSpPr/>
        <p:nvPr/>
      </p:nvGrpSpPr>
      <p:grpSpPr>
        <a:xfrm>
          <a:off x="0" y="0"/>
          <a:ext cx="0" cy="0"/>
          <a:chOff x="0" y="0"/>
          <a:chExt cx="0" cy="0"/>
        </a:xfrm>
      </p:grpSpPr>
      <p:sp>
        <p:nvSpPr>
          <p:cNvPr id="35" name="Google Shape;35;p24"/>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6" name="Google Shape;36;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7"/>
        <p:cNvGrpSpPr/>
        <p:nvPr/>
      </p:nvGrpSpPr>
      <p:grpSpPr>
        <a:xfrm>
          <a:off x="0" y="0"/>
          <a:ext cx="0" cy="0"/>
          <a:chOff x="0" y="0"/>
          <a:chExt cx="0" cy="0"/>
        </a:xfrm>
      </p:grpSpPr>
      <p:sp>
        <p:nvSpPr>
          <p:cNvPr id="38" name="Google Shape;38;p25"/>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25"/>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40" name="Google Shape;40;p25"/>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1" name="Google Shape;41;p25"/>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42" name="Google Shape;42;p2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3"/>
        <p:cNvGrpSpPr/>
        <p:nvPr/>
      </p:nvGrpSpPr>
      <p:grpSpPr>
        <a:xfrm>
          <a:off x="0" y="0"/>
          <a:ext cx="0" cy="0"/>
          <a:chOff x="0" y="0"/>
          <a:chExt cx="0" cy="0"/>
        </a:xfrm>
      </p:grpSpPr>
      <p:sp>
        <p:nvSpPr>
          <p:cNvPr id="44" name="Google Shape;44;p26"/>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45" name="Google Shape;45;p2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6"/>
        <p:cNvGrpSpPr/>
        <p:nvPr/>
      </p:nvGrpSpPr>
      <p:grpSpPr>
        <a:xfrm>
          <a:off x="0" y="0"/>
          <a:ext cx="0" cy="0"/>
          <a:chOff x="0" y="0"/>
          <a:chExt cx="0" cy="0"/>
        </a:xfrm>
      </p:grpSpPr>
      <p:sp>
        <p:nvSpPr>
          <p:cNvPr id="47" name="Google Shape;47;p27"/>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8" name="Google Shape;48;p27"/>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49" name="Google Shape;49;p2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a:buClrTx/>
              <a:buFontTx/>
              <a:buNone/>
            </a:pPr>
            <a:fld id="{87454498-B3CB-48BD-AD5F-A5DD1D35F7B3}" type="datetimeFigureOut">
              <a:rPr lang="en-US" kern="1200" smtClean="0">
                <a:solidFill>
                  <a:prstClr val="black">
                    <a:tint val="75000"/>
                  </a:prstClr>
                </a:solidFill>
                <a:latin typeface="Calibri"/>
                <a:ea typeface="+mn-ea"/>
                <a:cs typeface="+mn-cs"/>
              </a:rPr>
              <a:pPr>
                <a:buClrTx/>
                <a:buFontTx/>
                <a:buNone/>
              </a:pPr>
              <a:t>9/10/2022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a:buClrTx/>
              <a:buFontTx/>
              <a:buNone/>
            </a:pPr>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a:buClrTx/>
              <a:buFontTx/>
              <a:buNone/>
            </a:pPr>
            <a:fld id="{4EF162F1-E564-4332-8E7A-7C7564F5559A}" type="slidenum">
              <a:rPr lang="en-US" kern="1200" smtClean="0">
                <a:solidFill>
                  <a:prstClr val="black">
                    <a:tint val="75000"/>
                  </a:prstClr>
                </a:solidFill>
                <a:latin typeface="Calibri"/>
                <a:ea typeface="+mn-ea"/>
                <a:cs typeface="+mn-cs"/>
              </a:rPr>
              <a:pPr>
                <a:buClrTx/>
                <a:buFontTx/>
                <a:buNone/>
              </a:pPr>
              <a:t>‹#›</a:t>
            </a:fld>
            <a:endParaRPr lang="en-US" kern="120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432699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a:buClrTx/>
              <a:buFontTx/>
              <a:buNone/>
            </a:pPr>
            <a:fld id="{87454498-B3CB-48BD-AD5F-A5DD1D35F7B3}" type="datetimeFigureOut">
              <a:rPr lang="en-US" kern="1200" smtClean="0">
                <a:solidFill>
                  <a:prstClr val="black">
                    <a:tint val="75000"/>
                  </a:prstClr>
                </a:solidFill>
                <a:latin typeface="Calibri"/>
                <a:ea typeface="+mn-ea"/>
                <a:cs typeface="+mn-cs"/>
              </a:rPr>
              <a:pPr>
                <a:buClrTx/>
                <a:buFontTx/>
                <a:buNone/>
              </a:pPr>
              <a:t>9/10/2022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a:buClrTx/>
              <a:buFontTx/>
              <a:buNone/>
            </a:pPr>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a:buClrTx/>
              <a:buFontTx/>
              <a:buNone/>
            </a:pPr>
            <a:fld id="{4EF162F1-E564-4332-8E7A-7C7564F5559A}" type="slidenum">
              <a:rPr lang="en-US" kern="1200" smtClean="0">
                <a:solidFill>
                  <a:prstClr val="black">
                    <a:tint val="75000"/>
                  </a:prstClr>
                </a:solidFill>
                <a:latin typeface="Calibri"/>
                <a:ea typeface="+mn-ea"/>
                <a:cs typeface="+mn-cs"/>
              </a:rPr>
              <a:pPr>
                <a:buClrTx/>
                <a:buFontTx/>
                <a:buNone/>
              </a:pPr>
              <a:t>‹#›</a:t>
            </a:fld>
            <a:endParaRPr lang="en-US" kern="120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320999331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4.png"/><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4.png"/><Relationship Id="rId1" Type="http://schemas.openxmlformats.org/officeDocument/2006/relationships/slideLayout" Target="../slideLayouts/slideLayout27.xml"/></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4.png"/><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8.png"/><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049" y="154236"/>
            <a:ext cx="8085020" cy="3924000"/>
          </a:xfrm>
          <a:prstGeom prst="rect">
            <a:avLst/>
          </a:prstGeom>
        </p:spPr>
      </p:pic>
      <p:sp>
        <p:nvSpPr>
          <p:cNvPr id="5" name="TextBox 4"/>
          <p:cNvSpPr txBox="1"/>
          <p:nvPr/>
        </p:nvSpPr>
        <p:spPr>
          <a:xfrm>
            <a:off x="187287" y="4312503"/>
            <a:ext cx="8846544" cy="830997"/>
          </a:xfrm>
          <a:prstGeom prst="rect">
            <a:avLst/>
          </a:prstGeom>
          <a:noFill/>
        </p:spPr>
        <p:txBody>
          <a:bodyPr wrap="square" rtlCol="0">
            <a:spAutoFit/>
          </a:bodyPr>
          <a:lstStyle/>
          <a:p>
            <a:pPr algn="just"/>
            <a:r>
              <a:rPr lang="en-IN" sz="1200" b="1" dirty="0">
                <a:latin typeface="Times New Roman" panose="02020603050405020304" pitchFamily="18" charset="0"/>
                <a:cs typeface="Times New Roman" panose="02020603050405020304" pitchFamily="18" charset="0"/>
              </a:rPr>
              <a:t>Supplementary figure 1A: Comparison of crystallographic poses of reference compounds with docked pose of TG. </a:t>
            </a:r>
            <a:r>
              <a:rPr lang="en-US" sz="1200" dirty="0">
                <a:latin typeface="Times New Roman" panose="02020603050405020304" pitchFamily="18" charset="0"/>
                <a:cs typeface="Times New Roman" panose="02020603050405020304" pitchFamily="18" charset="0"/>
              </a:rPr>
              <a:t>The superimposed main protease crystal structure surface is shown at 50 percent surface transparency. </a:t>
            </a:r>
            <a:r>
              <a:rPr lang="en-IN" sz="1200" dirty="0">
                <a:latin typeface="Times New Roman" panose="02020603050405020304" pitchFamily="18" charset="0"/>
                <a:cs typeface="Times New Roman" panose="02020603050405020304" pitchFamily="18" charset="0"/>
              </a:rPr>
              <a:t>Superimposed protein crystal structure in cyan, whereas TG has been highlighted in yellow. The figure depicts noncovalent inhibitor YD1 in forest green, SV6 (telaprevir) in blue, YKS in violet-red, YLJ in light green, YNI in hot pink, and Y4V in green magenta, K36 (feline coronavirus inhibitor GC3760) in red.</a:t>
            </a:r>
          </a:p>
        </p:txBody>
      </p:sp>
    </p:spTree>
    <p:extLst>
      <p:ext uri="{BB962C8B-B14F-4D97-AF65-F5344CB8AC3E}">
        <p14:creationId xmlns:p14="http://schemas.microsoft.com/office/powerpoint/2010/main" val="14808575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gb311c0e86e_0_18"/>
          <p:cNvSpPr txBox="1"/>
          <p:nvPr/>
        </p:nvSpPr>
        <p:spPr>
          <a:xfrm>
            <a:off x="166255" y="3825428"/>
            <a:ext cx="8879777" cy="1235529"/>
          </a:xfrm>
          <a:prstGeom prst="rect">
            <a:avLst/>
          </a:prstGeom>
          <a:noFill/>
          <a:ln>
            <a:noFill/>
          </a:ln>
        </p:spPr>
        <p:txBody>
          <a:bodyPr spcFirstLastPara="1" wrap="square" lIns="91425" tIns="91425" rIns="91425" bIns="91425" anchor="t" anchorCtr="0">
            <a:noAutofit/>
          </a:bodyPr>
          <a:lstStyle/>
          <a:p>
            <a:r>
              <a:rPr lang="en-US" b="1" dirty="0">
                <a:latin typeface="Times New Roman" panose="02020603050405020304" pitchFamily="18" charset="0"/>
                <a:cs typeface="Times New Roman" panose="02020603050405020304" pitchFamily="18" charset="0"/>
              </a:rPr>
              <a:t>Supplementary Figure 3A</a:t>
            </a:r>
            <a:r>
              <a:rPr lang="en-US" dirty="0">
                <a:latin typeface="Times New Roman" panose="02020603050405020304" pitchFamily="18" charset="0"/>
                <a:cs typeface="Times New Roman" panose="02020603050405020304" pitchFamily="18" charset="0"/>
              </a:rPr>
              <a:t>: Root mean square deviation plot of main protease and theaflavin digallate (replicate 1). The simulation was carried out for 200 ns on GTX1070 GPU with Desmond 2019 and OPLS 2005 force field. The main protease RMSD is represented in pink line, whereas theaflavin digallate in dark line. Left Y-axis represents the RMSD of main protease, and Right Y-axis represents the RMSD of theaflavin digallate aligned on protein. X-axis represents the simulation time in nanoseconds.</a:t>
            </a:r>
          </a:p>
        </p:txBody>
      </p:sp>
      <p:pic>
        <p:nvPicPr>
          <p:cNvPr id="187" name="Google Shape;187;gb311c0e86e_0_18"/>
          <p:cNvPicPr preferRelativeResize="0"/>
          <p:nvPr/>
        </p:nvPicPr>
        <p:blipFill>
          <a:blip r:embed="rId3">
            <a:alphaModFix/>
          </a:blip>
          <a:stretch>
            <a:fillRect/>
          </a:stretch>
        </p:blipFill>
        <p:spPr>
          <a:xfrm>
            <a:off x="1774775" y="92327"/>
            <a:ext cx="6426604" cy="3733101"/>
          </a:xfrm>
          <a:prstGeom prst="rect">
            <a:avLst/>
          </a:prstGeom>
          <a:noFill/>
          <a:ln>
            <a:noFill/>
          </a:ln>
        </p:spPr>
      </p:pic>
    </p:spTree>
    <p:extLst>
      <p:ext uri="{BB962C8B-B14F-4D97-AF65-F5344CB8AC3E}">
        <p14:creationId xmlns:p14="http://schemas.microsoft.com/office/powerpoint/2010/main" val="37252697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pic>
        <p:nvPicPr>
          <p:cNvPr id="192" name="Google Shape;192;gb311c0e86e_0_24"/>
          <p:cNvPicPr preferRelativeResize="0"/>
          <p:nvPr/>
        </p:nvPicPr>
        <p:blipFill rotWithShape="1">
          <a:blip r:embed="rId3">
            <a:alphaModFix/>
          </a:blip>
          <a:srcRect l="1782" t="2700" r="5923"/>
          <a:stretch/>
        </p:blipFill>
        <p:spPr>
          <a:xfrm>
            <a:off x="1589315" y="0"/>
            <a:ext cx="5954487" cy="3931920"/>
          </a:xfrm>
          <a:prstGeom prst="rect">
            <a:avLst/>
          </a:prstGeom>
          <a:noFill/>
          <a:ln>
            <a:noFill/>
          </a:ln>
        </p:spPr>
      </p:pic>
      <p:sp>
        <p:nvSpPr>
          <p:cNvPr id="2" name="Rectangle 1"/>
          <p:cNvSpPr/>
          <p:nvPr/>
        </p:nvSpPr>
        <p:spPr>
          <a:xfrm>
            <a:off x="108857" y="4073436"/>
            <a:ext cx="8893630" cy="954107"/>
          </a:xfrm>
          <a:prstGeom prst="rect">
            <a:avLst/>
          </a:prstGeom>
        </p:spPr>
        <p:txBody>
          <a:bodyPr wrap="square">
            <a:spAutoFit/>
          </a:bodyPr>
          <a:lstStyle/>
          <a:p>
            <a:pPr algn="just"/>
            <a:r>
              <a:rPr lang="en-US" b="1" dirty="0">
                <a:latin typeface="Times New Roman" panose="02020603050405020304" pitchFamily="18" charset="0"/>
                <a:cs typeface="Times New Roman" panose="02020603050405020304" pitchFamily="18" charset="0"/>
              </a:rPr>
              <a:t>Supplementary Figure 3B: </a:t>
            </a:r>
            <a:r>
              <a:rPr lang="en-US" dirty="0">
                <a:latin typeface="Times New Roman" panose="02020603050405020304" pitchFamily="18" charset="0"/>
                <a:cs typeface="Times New Roman" panose="02020603050405020304" pitchFamily="18" charset="0"/>
              </a:rPr>
              <a:t>Root mean square fluctuation plot of main protease and in the presence of theaflavin digallate (Replicate 1). The simulation was carried out for 200 ns on GTX 1070 GPU with Desmond 2019 and OPLS 2005 force field. Left Y-axis represents the RMSF of main protease and X-axis represents the residue number of main protease.</a:t>
            </a:r>
          </a:p>
        </p:txBody>
      </p:sp>
    </p:spTree>
    <p:extLst>
      <p:ext uri="{BB962C8B-B14F-4D97-AF65-F5344CB8AC3E}">
        <p14:creationId xmlns:p14="http://schemas.microsoft.com/office/powerpoint/2010/main" val="819761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pic>
        <p:nvPicPr>
          <p:cNvPr id="202" name="Google Shape;202;gb311c0e86e_0_29"/>
          <p:cNvPicPr preferRelativeResize="0"/>
          <p:nvPr/>
        </p:nvPicPr>
        <p:blipFill rotWithShape="1">
          <a:blip r:embed="rId3">
            <a:alphaModFix/>
          </a:blip>
          <a:srcRect l="2426" b="8437"/>
          <a:stretch/>
        </p:blipFill>
        <p:spPr>
          <a:xfrm>
            <a:off x="1524004" y="59871"/>
            <a:ext cx="6295069" cy="3931920"/>
          </a:xfrm>
          <a:prstGeom prst="rect">
            <a:avLst/>
          </a:prstGeom>
          <a:noFill/>
          <a:ln>
            <a:noFill/>
          </a:ln>
        </p:spPr>
      </p:pic>
      <p:sp>
        <p:nvSpPr>
          <p:cNvPr id="3" name="TextBox 2"/>
          <p:cNvSpPr txBox="1"/>
          <p:nvPr/>
        </p:nvSpPr>
        <p:spPr>
          <a:xfrm rot="16200000">
            <a:off x="436646" y="1964470"/>
            <a:ext cx="1694695" cy="307777"/>
          </a:xfrm>
          <a:prstGeom prst="rect">
            <a:avLst/>
          </a:prstGeom>
          <a:noFill/>
        </p:spPr>
        <p:txBody>
          <a:bodyPr wrap="none" rtlCol="0">
            <a:spAutoFit/>
          </a:bodyPr>
          <a:lstStyle/>
          <a:p>
            <a:r>
              <a:rPr lang="en-US" b="1" dirty="0">
                <a:latin typeface="Times New Roman" panose="02020603050405020304" pitchFamily="18" charset="0"/>
                <a:cs typeface="Times New Roman" panose="02020603050405020304" pitchFamily="18" charset="0"/>
              </a:rPr>
              <a:t>Interaction fraction</a:t>
            </a:r>
          </a:p>
        </p:txBody>
      </p:sp>
      <p:pic>
        <p:nvPicPr>
          <p:cNvPr id="4" name="Picture 2" descr="C:\Users\MANISH\Desktop\Screenshot from 2021-02-25 21-27-3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5717" y="521208"/>
            <a:ext cx="3502927" cy="106680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85061" y="3970685"/>
            <a:ext cx="8850085" cy="1169551"/>
          </a:xfrm>
          <a:prstGeom prst="rect">
            <a:avLst/>
          </a:prstGeom>
        </p:spPr>
        <p:txBody>
          <a:bodyPr wrap="square">
            <a:spAutoFit/>
          </a:bodyPr>
          <a:lstStyle/>
          <a:p>
            <a:pPr algn="just"/>
            <a:r>
              <a:rPr lang="en-US" b="1" dirty="0">
                <a:latin typeface="Times New Roman" panose="02020603050405020304" pitchFamily="18" charset="0"/>
                <a:cs typeface="Times New Roman" panose="02020603050405020304" pitchFamily="18" charset="0"/>
              </a:rPr>
              <a:t>Supplementary Figure 3C: </a:t>
            </a:r>
            <a:r>
              <a:rPr lang="en-US" dirty="0">
                <a:latin typeface="Times New Roman" panose="02020603050405020304" pitchFamily="18" charset="0"/>
                <a:cs typeface="Times New Roman" panose="02020603050405020304" pitchFamily="18" charset="0"/>
              </a:rPr>
              <a:t>Interaction plot of main protease with theaflavin digallate (replicate 1). The simulation was carried out for 200 ns on GTX 1070 GPU with Desmond 2019, and OPLS 2005 force field. Y-axis represents the total number of contact fractions per residue per simulation time i.e., if the residue (presented on X-axis) has one contact during the whole simulation of 200 ns, it will have interaction fraction score of 1. Glu 166 has a score of ~3, which represents that Glu166 retains at least three total contacts during the whole simulation.</a:t>
            </a:r>
          </a:p>
        </p:txBody>
      </p:sp>
    </p:spTree>
    <p:extLst>
      <p:ext uri="{BB962C8B-B14F-4D97-AF65-F5344CB8AC3E}">
        <p14:creationId xmlns:p14="http://schemas.microsoft.com/office/powerpoint/2010/main" val="23839679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gb311c0e86e_0_41"/>
          <p:cNvSpPr txBox="1"/>
          <p:nvPr/>
        </p:nvSpPr>
        <p:spPr>
          <a:xfrm>
            <a:off x="195943" y="3945151"/>
            <a:ext cx="8817428" cy="1084051"/>
          </a:xfrm>
          <a:prstGeom prst="rect">
            <a:avLst/>
          </a:prstGeom>
          <a:noFill/>
          <a:ln>
            <a:noFill/>
          </a:ln>
        </p:spPr>
        <p:txBody>
          <a:bodyPr spcFirstLastPara="1" wrap="square" lIns="91425" tIns="91425" rIns="91425" bIns="91425" anchor="t" anchorCtr="0">
            <a:noAutofit/>
          </a:bodyPr>
          <a:lstStyle/>
          <a:p>
            <a:pPr algn="just"/>
            <a:r>
              <a:rPr lang="en-US" b="1" dirty="0">
                <a:latin typeface="Times New Roman" panose="02020603050405020304" pitchFamily="18" charset="0"/>
                <a:cs typeface="Times New Roman" panose="02020603050405020304" pitchFamily="18" charset="0"/>
              </a:rPr>
              <a:t>Supplementary Figure 4A</a:t>
            </a:r>
            <a:r>
              <a:rPr lang="en-US" dirty="0">
                <a:latin typeface="Times New Roman" panose="02020603050405020304" pitchFamily="18" charset="0"/>
                <a:cs typeface="Times New Roman" panose="02020603050405020304" pitchFamily="18" charset="0"/>
              </a:rPr>
              <a:t>: Root mean square deviation plot of C- alpha atoms of main protease and theaflavin digallate (replicate 2). The simulation was carried out for 200 ns on GTX1070 GPU with Desmond 2019 and OPLS 2005 force field. The main protease RMSD is represented in pink line whereas theaflavin digallate in dark line. Left Y-axis represent the RMSD of main protease and Right Y-axis represent the RMSD of  theaflavin digallate aligned on protein. X axis represent the simulation time in nano second.</a:t>
            </a:r>
          </a:p>
        </p:txBody>
      </p:sp>
      <p:pic>
        <p:nvPicPr>
          <p:cNvPr id="213" name="Google Shape;213;gb311c0e86e_0_41"/>
          <p:cNvPicPr preferRelativeResize="0"/>
          <p:nvPr/>
        </p:nvPicPr>
        <p:blipFill>
          <a:blip r:embed="rId3">
            <a:alphaModFix/>
          </a:blip>
          <a:stretch>
            <a:fillRect/>
          </a:stretch>
        </p:blipFill>
        <p:spPr>
          <a:xfrm>
            <a:off x="1558278" y="152402"/>
            <a:ext cx="6266937" cy="3640353"/>
          </a:xfrm>
          <a:prstGeom prst="rect">
            <a:avLst/>
          </a:prstGeom>
          <a:noFill/>
          <a:ln>
            <a:noFill/>
          </a:ln>
        </p:spPr>
      </p:pic>
    </p:spTree>
    <p:extLst>
      <p:ext uri="{BB962C8B-B14F-4D97-AF65-F5344CB8AC3E}">
        <p14:creationId xmlns:p14="http://schemas.microsoft.com/office/powerpoint/2010/main" val="3451428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pic>
        <p:nvPicPr>
          <p:cNvPr id="218" name="Google Shape;218;gaaab184778_0_2"/>
          <p:cNvPicPr preferRelativeResize="0"/>
          <p:nvPr/>
        </p:nvPicPr>
        <p:blipFill rotWithShape="1">
          <a:blip r:embed="rId3">
            <a:alphaModFix/>
          </a:blip>
          <a:srcRect l="5463" t="3600" r="2713"/>
          <a:stretch/>
        </p:blipFill>
        <p:spPr>
          <a:xfrm>
            <a:off x="609601" y="0"/>
            <a:ext cx="7685314" cy="3840480"/>
          </a:xfrm>
          <a:prstGeom prst="rect">
            <a:avLst/>
          </a:prstGeom>
          <a:noFill/>
          <a:ln>
            <a:noFill/>
          </a:ln>
        </p:spPr>
      </p:pic>
      <p:sp>
        <p:nvSpPr>
          <p:cNvPr id="2" name="Rectangle 1"/>
          <p:cNvSpPr/>
          <p:nvPr/>
        </p:nvSpPr>
        <p:spPr>
          <a:xfrm>
            <a:off x="76201" y="3758507"/>
            <a:ext cx="8958942" cy="1384995"/>
          </a:xfrm>
          <a:prstGeom prst="rect">
            <a:avLst/>
          </a:prstGeom>
        </p:spPr>
        <p:txBody>
          <a:bodyPr wrap="square">
            <a:spAutoFit/>
          </a:bodyPr>
          <a:lstStyle/>
          <a:p>
            <a:pPr algn="just"/>
            <a:r>
              <a:rPr lang="en-US" b="1" dirty="0">
                <a:latin typeface="Times New Roman" panose="02020603050405020304" pitchFamily="18" charset="0"/>
                <a:cs typeface="Times New Roman" panose="02020603050405020304" pitchFamily="18" charset="0"/>
              </a:rPr>
              <a:t>Supplementary Figure 4B: </a:t>
            </a:r>
            <a:r>
              <a:rPr lang="en-US" dirty="0">
                <a:latin typeface="Times New Roman" panose="02020603050405020304" pitchFamily="18" charset="0"/>
                <a:cs typeface="Times New Roman" panose="02020603050405020304" pitchFamily="18" charset="0"/>
              </a:rPr>
              <a:t>Root mean square fluctuation plot of main protease and in the presence of theaflavin digallate (Replicate 2). Pink line shows the variations in RMSF values </a:t>
            </a:r>
            <a:r>
              <a:rPr lang="en-US" dirty="0" err="1">
                <a:latin typeface="Times New Roman" panose="02020603050405020304" pitchFamily="18" charset="0"/>
                <a:cs typeface="Times New Roman" panose="02020603050405020304" pitchFamily="18" charset="0"/>
              </a:rPr>
              <a:t>wheresas</a:t>
            </a:r>
            <a:r>
              <a:rPr lang="en-US" dirty="0">
                <a:latin typeface="Times New Roman" panose="02020603050405020304" pitchFamily="18" charset="0"/>
                <a:cs typeface="Times New Roman" panose="02020603050405020304" pitchFamily="18" charset="0"/>
              </a:rPr>
              <a:t> the dark line show the B-factor from original X-ray crystallography experiments. The simulation was carried out for 200 ns on GTX 1070 GPU with Desmond 2019 and OPLS 2005 force field. Left Y-axis represent the RMSF of main protease and whereas right Y axis represent the B-factor of main protease from X-ray crystallography experiments. represent the residue number of main protease. The B factors values are aligned with RMSF values, which confirms the simulation mimics the native experimental conditions.</a:t>
            </a:r>
          </a:p>
        </p:txBody>
      </p:sp>
      <p:sp>
        <p:nvSpPr>
          <p:cNvPr id="5" name="TextBox 4"/>
          <p:cNvSpPr txBox="1"/>
          <p:nvPr/>
        </p:nvSpPr>
        <p:spPr>
          <a:xfrm rot="16200000">
            <a:off x="-237747" y="1581295"/>
            <a:ext cx="1694695" cy="307777"/>
          </a:xfrm>
          <a:prstGeom prst="rect">
            <a:avLst/>
          </a:prstGeom>
          <a:noFill/>
        </p:spPr>
        <p:txBody>
          <a:bodyPr wrap="none" rtlCol="0">
            <a:spAutoFit/>
          </a:bodyPr>
          <a:lstStyle/>
          <a:p>
            <a:r>
              <a:rPr lang="en-US" b="1" dirty="0">
                <a:latin typeface="Times New Roman" panose="02020603050405020304" pitchFamily="18" charset="0"/>
                <a:cs typeface="Times New Roman" panose="02020603050405020304" pitchFamily="18" charset="0"/>
              </a:rPr>
              <a:t>Interaction fraction</a:t>
            </a:r>
          </a:p>
        </p:txBody>
      </p:sp>
    </p:spTree>
    <p:extLst>
      <p:ext uri="{BB962C8B-B14F-4D97-AF65-F5344CB8AC3E}">
        <p14:creationId xmlns:p14="http://schemas.microsoft.com/office/powerpoint/2010/main" val="22347219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pic>
        <p:nvPicPr>
          <p:cNvPr id="228" name="Google Shape;228;gaa2d3c89ae_0_5"/>
          <p:cNvPicPr preferRelativeResize="0"/>
          <p:nvPr/>
        </p:nvPicPr>
        <p:blipFill rotWithShape="1">
          <a:blip r:embed="rId3">
            <a:alphaModFix/>
          </a:blip>
          <a:srcRect l="3696"/>
          <a:stretch/>
        </p:blipFill>
        <p:spPr>
          <a:xfrm>
            <a:off x="718457" y="477739"/>
            <a:ext cx="8273138" cy="3098798"/>
          </a:xfrm>
          <a:prstGeom prst="rect">
            <a:avLst/>
          </a:prstGeom>
          <a:noFill/>
          <a:ln>
            <a:noFill/>
          </a:ln>
        </p:spPr>
      </p:pic>
      <p:sp>
        <p:nvSpPr>
          <p:cNvPr id="3" name="TextBox 2"/>
          <p:cNvSpPr txBox="1"/>
          <p:nvPr/>
        </p:nvSpPr>
        <p:spPr>
          <a:xfrm rot="16200000">
            <a:off x="-258348" y="1387605"/>
            <a:ext cx="1694695" cy="307777"/>
          </a:xfrm>
          <a:prstGeom prst="rect">
            <a:avLst/>
          </a:prstGeom>
          <a:noFill/>
        </p:spPr>
        <p:txBody>
          <a:bodyPr wrap="none" rtlCol="0">
            <a:spAutoFit/>
          </a:bodyPr>
          <a:lstStyle/>
          <a:p>
            <a:r>
              <a:rPr lang="en-US" b="1" dirty="0">
                <a:latin typeface="Times New Roman" panose="02020603050405020304" pitchFamily="18" charset="0"/>
                <a:cs typeface="Times New Roman" panose="02020603050405020304" pitchFamily="18" charset="0"/>
              </a:rPr>
              <a:t>Interaction fraction</a:t>
            </a:r>
          </a:p>
        </p:txBody>
      </p:sp>
      <p:pic>
        <p:nvPicPr>
          <p:cNvPr id="4" name="Picture 2" descr="C:\Users\MANISH\Desktop\Screenshot from 2021-02-25 21-27-3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62317" y="761999"/>
            <a:ext cx="3502927" cy="106680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41514" y="3774743"/>
            <a:ext cx="8850085" cy="1169551"/>
          </a:xfrm>
          <a:prstGeom prst="rect">
            <a:avLst/>
          </a:prstGeom>
        </p:spPr>
        <p:txBody>
          <a:bodyPr wrap="square">
            <a:spAutoFit/>
          </a:bodyPr>
          <a:lstStyle/>
          <a:p>
            <a:pPr algn="just"/>
            <a:r>
              <a:rPr lang="en-US" b="1" dirty="0">
                <a:latin typeface="Times New Roman" panose="02020603050405020304" pitchFamily="18" charset="0"/>
                <a:cs typeface="Times New Roman" panose="02020603050405020304" pitchFamily="18" charset="0"/>
              </a:rPr>
              <a:t>Supplementary Figure 6C: </a:t>
            </a:r>
            <a:r>
              <a:rPr lang="en-US" dirty="0">
                <a:latin typeface="Times New Roman" panose="02020603050405020304" pitchFamily="18" charset="0"/>
                <a:cs typeface="Times New Roman" panose="02020603050405020304" pitchFamily="18" charset="0"/>
              </a:rPr>
              <a:t>Interaction plot of main protease with theaflavin digallate (replicate 2). The simulation was carried out for 200 ns on GTX 1070 GPU with Desmond 2019 and OPLS 2005 force field Y axis represent the total number of contact fraction per residue per simulation time i.e. if the residue (presented on X-axis) has one contact during the whole simulation of 200 ns, it will have interaction fraction score of 1. Glu 166 has score ~3, which represents Glu 166 retain at least three total contacts during the whole simulation.</a:t>
            </a:r>
          </a:p>
        </p:txBody>
      </p:sp>
    </p:spTree>
    <p:extLst>
      <p:ext uri="{BB962C8B-B14F-4D97-AF65-F5344CB8AC3E}">
        <p14:creationId xmlns:p14="http://schemas.microsoft.com/office/powerpoint/2010/main" val="6563770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descr="F:\manuscript_backup_6June\main_protease_np_work\top1_6lu7_0_100ns_upoe\desmond_md_job_1\data2\images\PL-RMSD.png"/>
          <p:cNvPicPr preferRelativeResize="0"/>
          <p:nvPr/>
        </p:nvPicPr>
        <p:blipFill rotWithShape="1">
          <a:blip r:embed="rId3">
            <a:alphaModFix/>
          </a:blip>
          <a:srcRect/>
          <a:stretch/>
        </p:blipFill>
        <p:spPr>
          <a:xfrm>
            <a:off x="1240860" y="197427"/>
            <a:ext cx="6511985" cy="3931920"/>
          </a:xfrm>
          <a:prstGeom prst="rect">
            <a:avLst/>
          </a:prstGeom>
          <a:noFill/>
          <a:ln>
            <a:noFill/>
          </a:ln>
        </p:spPr>
      </p:pic>
      <p:sp>
        <p:nvSpPr>
          <p:cNvPr id="85" name="Google Shape;85;p1"/>
          <p:cNvSpPr txBox="1"/>
          <p:nvPr/>
        </p:nvSpPr>
        <p:spPr>
          <a:xfrm>
            <a:off x="163286" y="4031675"/>
            <a:ext cx="8218714" cy="830956"/>
          </a:xfrm>
          <a:prstGeom prst="rect">
            <a:avLst/>
          </a:prstGeom>
          <a:noFill/>
          <a:ln>
            <a:noFill/>
          </a:ln>
        </p:spPr>
        <p:txBody>
          <a:bodyPr spcFirstLastPara="1" wrap="square" lIns="91425" tIns="45700" rIns="91425" bIns="45700" anchor="t" anchorCtr="0">
            <a:spAutoFit/>
          </a:bodyPr>
          <a:lstStyle/>
          <a:p>
            <a:pPr lvl="0"/>
            <a:r>
              <a:rPr lang="en-US" sz="1200" b="1" dirty="0">
                <a:latin typeface="Times New Roman" panose="02020603050405020304" pitchFamily="18" charset="0"/>
                <a:cs typeface="Times New Roman" panose="02020603050405020304" pitchFamily="18" charset="0"/>
              </a:rPr>
              <a:t>Supplementary Figure 5A</a:t>
            </a:r>
            <a:r>
              <a:rPr lang="en-US" sz="1200" dirty="0">
                <a:latin typeface="Times New Roman" panose="02020603050405020304" pitchFamily="18" charset="0"/>
                <a:cs typeface="Times New Roman" panose="02020603050405020304" pitchFamily="18" charset="0"/>
              </a:rPr>
              <a:t>: Root mean square deviation plot of C- alpha atoms of  main protease and theaflavin digallate. The simulation was carried out for 100 ns on Tesla K40 GPU with Desmond 2019 and OPLS 2005 force field. The main protease RMSD is represented in pink line whereas theaflavin digallate in dark line. Left Y-axis represent the RMSD of main protease and Right Y-axis represent the RMSD of  theaflavin digallate aligned on protein. X axis represent the simulation time in nano second.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pic>
        <p:nvPicPr>
          <p:cNvPr id="90" name="Google Shape;90;p2" descr="F:\manuscript_backup_6June\main_protease_np_work\top1_6lu7_0_100ns_upoe\desmond_md_job_1\data2\images\P-RMSF.png"/>
          <p:cNvPicPr preferRelativeResize="0"/>
          <p:nvPr/>
        </p:nvPicPr>
        <p:blipFill rotWithShape="1">
          <a:blip r:embed="rId3">
            <a:alphaModFix/>
          </a:blip>
          <a:srcRect/>
          <a:stretch/>
        </p:blipFill>
        <p:spPr>
          <a:xfrm>
            <a:off x="2021035" y="351559"/>
            <a:ext cx="4754019" cy="3749040"/>
          </a:xfrm>
          <a:prstGeom prst="rect">
            <a:avLst/>
          </a:prstGeom>
          <a:noFill/>
          <a:ln>
            <a:noFill/>
          </a:ln>
        </p:spPr>
      </p:pic>
      <p:sp>
        <p:nvSpPr>
          <p:cNvPr id="2" name="Rectangle 1"/>
          <p:cNvSpPr/>
          <p:nvPr/>
        </p:nvSpPr>
        <p:spPr>
          <a:xfrm>
            <a:off x="195943" y="4100599"/>
            <a:ext cx="8741228" cy="861774"/>
          </a:xfrm>
          <a:prstGeom prst="rect">
            <a:avLst/>
          </a:prstGeom>
        </p:spPr>
        <p:txBody>
          <a:bodyPr wrap="square">
            <a:spAutoFit/>
          </a:bodyPr>
          <a:lstStyle/>
          <a:p>
            <a:pPr lvl="0"/>
            <a:r>
              <a:rPr lang="en-US" sz="1200" b="1" dirty="0">
                <a:latin typeface="Times New Roman" panose="02020603050405020304" pitchFamily="18" charset="0"/>
                <a:cs typeface="Times New Roman" panose="02020603050405020304" pitchFamily="18" charset="0"/>
              </a:rPr>
              <a:t>Supplementary Figure 5B: </a:t>
            </a:r>
            <a:r>
              <a:rPr lang="en-US" sz="1200" dirty="0">
                <a:latin typeface="Times New Roman" panose="02020603050405020304" pitchFamily="18" charset="0"/>
                <a:cs typeface="Times New Roman" panose="02020603050405020304" pitchFamily="18" charset="0"/>
              </a:rPr>
              <a:t>Root mean square fluctuation plot of main protease. The simulation was carried out for 100 ns on Tesla K40 GPU with Desmond 2019 and OPLS 2005 force field.  Left Y-axis represent the RMSF of main protease and X axis represent the residue number of main protease.</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100" name="Google Shape;100;p4" descr="F:\manuscript_backup_6June\main_protease_np_work\top1_6lu7_0_100ns_upoe\desmond_md_job_1\data2\images\PL-Contacts_Histogram.png"/>
          <p:cNvPicPr preferRelativeResize="0"/>
          <p:nvPr/>
        </p:nvPicPr>
        <p:blipFill rotWithShape="1">
          <a:blip r:embed="rId3">
            <a:alphaModFix/>
          </a:blip>
          <a:srcRect/>
          <a:stretch/>
        </p:blipFill>
        <p:spPr>
          <a:xfrm>
            <a:off x="1635129" y="227300"/>
            <a:ext cx="5119713" cy="3840480"/>
          </a:xfrm>
          <a:prstGeom prst="rect">
            <a:avLst/>
          </a:prstGeom>
          <a:noFill/>
          <a:ln>
            <a:noFill/>
          </a:ln>
        </p:spPr>
      </p:pic>
      <p:sp>
        <p:nvSpPr>
          <p:cNvPr id="101" name="Google Shape;101;p4"/>
          <p:cNvSpPr txBox="1"/>
          <p:nvPr/>
        </p:nvSpPr>
        <p:spPr>
          <a:xfrm flipH="1">
            <a:off x="174169" y="4056894"/>
            <a:ext cx="8512630" cy="830956"/>
          </a:xfrm>
          <a:prstGeom prst="rect">
            <a:avLst/>
          </a:prstGeom>
          <a:noFill/>
          <a:ln>
            <a:noFill/>
          </a:ln>
        </p:spPr>
        <p:txBody>
          <a:bodyPr spcFirstLastPara="1" wrap="square" lIns="91425" tIns="45700" rIns="91425" bIns="45700" anchor="t" anchorCtr="0">
            <a:spAutoFit/>
          </a:bodyPr>
          <a:lstStyle/>
          <a:p>
            <a:pPr lvl="0" algn="just"/>
            <a:r>
              <a:rPr lang="en-US" sz="1200" b="1" dirty="0">
                <a:latin typeface="Times New Roman" panose="02020603050405020304" pitchFamily="18" charset="0"/>
                <a:cs typeface="Times New Roman" panose="02020603050405020304" pitchFamily="18" charset="0"/>
              </a:rPr>
              <a:t>Supplementary Figure 5C: </a:t>
            </a:r>
            <a:r>
              <a:rPr lang="en-US" sz="1200" dirty="0">
                <a:latin typeface="Times New Roman" panose="02020603050405020304" pitchFamily="18" charset="0"/>
                <a:cs typeface="Times New Roman" panose="02020603050405020304" pitchFamily="18" charset="0"/>
              </a:rPr>
              <a:t>Interaction plot of main protease with theaflavin digallate. The simulation was carried out for 100 ns on Tesla K40 GPU with Desmond 2019 and OPLS 2005 force field. Y axis represent the total number of contact fraction per residue per simulation time i.e. if the residue (presented on X-axis) has one contact during the whole simulation of 100 ns, it will have interaction fraction score of 1. Figure shows the prominent interaction of theaflavin digallate with Glu 166 of main protease.</a:t>
            </a:r>
          </a:p>
        </p:txBody>
      </p:sp>
      <p:pic>
        <p:nvPicPr>
          <p:cNvPr id="4" name="Picture 2" descr="C:\Users\MANISH\Desktop\Screenshot from 2021-02-25 21-27-3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9788" y="530367"/>
            <a:ext cx="2525703" cy="76919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rot="16200000">
            <a:off x="429450" y="1831909"/>
            <a:ext cx="2007281" cy="369332"/>
          </a:xfrm>
          <a:prstGeom prst="rect">
            <a:avLst/>
          </a:prstGeom>
        </p:spPr>
        <p:txBody>
          <a:bodyPr wrap="none">
            <a:spAutoFit/>
          </a:bodyPr>
          <a:lstStyle/>
          <a:p>
            <a:pPr lvl="0">
              <a:buClrTx/>
            </a:pPr>
            <a:r>
              <a:rPr lang="en-US" sz="1600" b="1" kern="1200" dirty="0">
                <a:solidFill>
                  <a:prstClr val="black"/>
                </a:solidFill>
                <a:latin typeface="Times New Roman" panose="02020603050405020304" pitchFamily="18" charset="0"/>
                <a:ea typeface="+mn-ea"/>
                <a:cs typeface="Times New Roman" panose="02020603050405020304" pitchFamily="18" charset="0"/>
              </a:rPr>
              <a:t>Interaction</a:t>
            </a:r>
            <a:r>
              <a:rPr lang="en-US" sz="1800" b="1" kern="1200" dirty="0">
                <a:solidFill>
                  <a:prstClr val="black"/>
                </a:solidFill>
                <a:latin typeface="Times New Roman" panose="02020603050405020304" pitchFamily="18" charset="0"/>
                <a:ea typeface="+mn-ea"/>
                <a:cs typeface="Times New Roman" panose="02020603050405020304" pitchFamily="18" charset="0"/>
              </a:rPr>
              <a:t> fraction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6"/>
          <p:cNvSpPr txBox="1">
            <a:spLocks noGrp="1"/>
          </p:cNvSpPr>
          <p:nvPr>
            <p:ph type="title" idx="4294967295"/>
          </p:nvPr>
        </p:nvSpPr>
        <p:spPr>
          <a:xfrm>
            <a:off x="128531" y="3945431"/>
            <a:ext cx="8863068" cy="1154113"/>
          </a:xfrm>
          <a:prstGeom prst="rect">
            <a:avLst/>
          </a:prstGeom>
          <a:noFill/>
          <a:ln>
            <a:noFill/>
          </a:ln>
        </p:spPr>
        <p:txBody>
          <a:bodyPr spcFirstLastPara="1" wrap="square" lIns="91425" tIns="91425" rIns="91425" bIns="91425" anchor="t" anchorCtr="0">
            <a:noAutofit/>
          </a:bodyPr>
          <a:lstStyle/>
          <a:p>
            <a:pPr lvl="0"/>
            <a:r>
              <a:rPr lang="en-US" sz="1200" b="1" dirty="0">
                <a:solidFill>
                  <a:srgbClr val="000000"/>
                </a:solidFill>
                <a:latin typeface="Times New Roman" panose="02020603050405020304" pitchFamily="18" charset="0"/>
                <a:cs typeface="Times New Roman" panose="02020603050405020304" pitchFamily="18" charset="0"/>
              </a:rPr>
              <a:t>Supplementary Figure 6A</a:t>
            </a:r>
            <a:r>
              <a:rPr lang="en-US" sz="1200" dirty="0">
                <a:solidFill>
                  <a:srgbClr val="000000"/>
                </a:solidFill>
                <a:latin typeface="Times New Roman" panose="02020603050405020304" pitchFamily="18" charset="0"/>
                <a:cs typeface="Times New Roman" panose="02020603050405020304" pitchFamily="18" charset="0"/>
              </a:rPr>
              <a:t>: Root mean square deviation plot of C- alpha atoms of main protease and theaflavin digallate. The simulation was carried out for 100 ns on Tesla K40 GPU with Desmond 2019 and OPLS 2005 force field. The used input structure was after the simulation of 100 ns. The main protease RMSD is represented in pink line whereas theaflavin digallate in dark line. Left Y-axis represent the RMSD of main protease and Right Y-axis represent the RMSD of  theaflavin digallate aligned on protein. X axis represent the simulation time in nano second.</a:t>
            </a:r>
            <a:br>
              <a:rPr lang="en-US" sz="1200" dirty="0">
                <a:solidFill>
                  <a:srgbClr val="000000"/>
                </a:solidFill>
                <a:latin typeface="Times New Roman" panose="02020603050405020304" pitchFamily="18" charset="0"/>
                <a:cs typeface="Times New Roman" panose="02020603050405020304" pitchFamily="18" charset="0"/>
              </a:rPr>
            </a:br>
            <a:endParaRPr dirty="0"/>
          </a:p>
        </p:txBody>
      </p:sp>
      <p:pic>
        <p:nvPicPr>
          <p:cNvPr id="112" name="Google Shape;112;p6"/>
          <p:cNvPicPr preferRelativeResize="0"/>
          <p:nvPr/>
        </p:nvPicPr>
        <p:blipFill rotWithShape="1">
          <a:blip r:embed="rId3">
            <a:alphaModFix/>
          </a:blip>
          <a:srcRect l="5528" t="427" r="2924" b="-427"/>
          <a:stretch/>
        </p:blipFill>
        <p:spPr>
          <a:xfrm>
            <a:off x="1698174" y="112796"/>
            <a:ext cx="5508173" cy="374904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3184" y="77119"/>
            <a:ext cx="4212000" cy="3880137"/>
          </a:xfrm>
          <a:prstGeom prst="rect">
            <a:avLst/>
          </a:prstGeom>
        </p:spPr>
      </p:pic>
      <p:sp>
        <p:nvSpPr>
          <p:cNvPr id="6" name="Rectangle 5"/>
          <p:cNvSpPr/>
          <p:nvPr/>
        </p:nvSpPr>
        <p:spPr>
          <a:xfrm>
            <a:off x="121186" y="4131885"/>
            <a:ext cx="8945696" cy="830997"/>
          </a:xfrm>
          <a:prstGeom prst="rect">
            <a:avLst/>
          </a:prstGeom>
        </p:spPr>
        <p:txBody>
          <a:bodyPr wrap="square">
            <a:spAutoFit/>
          </a:bodyPr>
          <a:lstStyle/>
          <a:p>
            <a:pPr algn="just"/>
            <a:r>
              <a:rPr lang="en-IN" sz="1200" b="1" dirty="0">
                <a:latin typeface="Times New Roman" panose="02020603050405020304" pitchFamily="18" charset="0"/>
                <a:cs typeface="Times New Roman" panose="02020603050405020304" pitchFamily="18" charset="0"/>
              </a:rPr>
              <a:t>Supplementary figure 1B: Comparison of crystallographic poses of reference compounds with docked pose of TG. </a:t>
            </a:r>
            <a:r>
              <a:rPr lang="en-IN" sz="1200" dirty="0">
                <a:latin typeface="Times New Roman" panose="02020603050405020304" pitchFamily="18" charset="0"/>
                <a:cs typeface="Times New Roman" panose="02020603050405020304" pitchFamily="18" charset="0"/>
              </a:rPr>
              <a:t>Superimposed protein crystal structure in cyan, whereas TG has been highlighted in yellow. The figure depicts noncovalent inhibitor YD1 in forest green, SV6 (</a:t>
            </a:r>
            <a:r>
              <a:rPr lang="en-IN" sz="1200" dirty="0" err="1">
                <a:latin typeface="Times New Roman" panose="02020603050405020304" pitchFamily="18" charset="0"/>
                <a:cs typeface="Times New Roman" panose="02020603050405020304" pitchFamily="18" charset="0"/>
              </a:rPr>
              <a:t>telaprevir</a:t>
            </a:r>
            <a:r>
              <a:rPr lang="en-IN" sz="1200" dirty="0">
                <a:latin typeface="Times New Roman" panose="02020603050405020304" pitchFamily="18" charset="0"/>
                <a:cs typeface="Times New Roman" panose="02020603050405020304" pitchFamily="18" charset="0"/>
              </a:rPr>
              <a:t>) in blue, YKS in violet-red, YLJ in light green, YNI in hot pink, and Y4V in green magenta, K36 (feline coronavirus inhibitor GC3760) in red.</a:t>
            </a:r>
          </a:p>
        </p:txBody>
      </p:sp>
    </p:spTree>
    <p:extLst>
      <p:ext uri="{BB962C8B-B14F-4D97-AF65-F5344CB8AC3E}">
        <p14:creationId xmlns:p14="http://schemas.microsoft.com/office/powerpoint/2010/main" val="29696561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7" descr="F:\manuscript_backup_6June\main_protease_np_work\6lu7_top1_100_200ns_upoe\6lu7_top1_100_200ns_upoe\images\P-RMSF.png"/>
          <p:cNvPicPr preferRelativeResize="0"/>
          <p:nvPr/>
        </p:nvPicPr>
        <p:blipFill rotWithShape="1">
          <a:blip r:embed="rId3">
            <a:alphaModFix/>
          </a:blip>
          <a:srcRect/>
          <a:stretch/>
        </p:blipFill>
        <p:spPr>
          <a:xfrm>
            <a:off x="1736029" y="0"/>
            <a:ext cx="5851525" cy="4389438"/>
          </a:xfrm>
          <a:prstGeom prst="rect">
            <a:avLst/>
          </a:prstGeom>
          <a:noFill/>
          <a:ln>
            <a:noFill/>
          </a:ln>
        </p:spPr>
      </p:pic>
      <p:sp>
        <p:nvSpPr>
          <p:cNvPr id="2" name="Rectangle 1"/>
          <p:cNvSpPr/>
          <p:nvPr/>
        </p:nvSpPr>
        <p:spPr>
          <a:xfrm>
            <a:off x="152404" y="4389440"/>
            <a:ext cx="8817429" cy="646331"/>
          </a:xfrm>
          <a:prstGeom prst="rect">
            <a:avLst/>
          </a:prstGeom>
        </p:spPr>
        <p:txBody>
          <a:bodyPr wrap="square">
            <a:spAutoFit/>
          </a:bodyPr>
          <a:lstStyle/>
          <a:p>
            <a:pPr lvl="0" algn="just"/>
            <a:r>
              <a:rPr lang="en-US" sz="1200" b="1" dirty="0">
                <a:latin typeface="Times New Roman" panose="02020603050405020304" pitchFamily="18" charset="0"/>
                <a:cs typeface="Times New Roman" panose="02020603050405020304" pitchFamily="18" charset="0"/>
              </a:rPr>
              <a:t>Supplementary Figure 6B: </a:t>
            </a:r>
            <a:r>
              <a:rPr lang="en-US" sz="1200" dirty="0">
                <a:latin typeface="Times New Roman" panose="02020603050405020304" pitchFamily="18" charset="0"/>
                <a:cs typeface="Times New Roman" panose="02020603050405020304" pitchFamily="18" charset="0"/>
              </a:rPr>
              <a:t>Root mean square fluctuation plot of main protease. The simulation was carried out for 100 ns on Tesla K40 GPU with Desmond 2019 and OPLS 2005 force field The used input structure was after the simulation of 100 ns.  Left Y-axis represent the RMSF of main protease and X axis represent the residue number of main protease.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9"/>
          <p:cNvSpPr txBox="1">
            <a:spLocks noGrp="1"/>
          </p:cNvSpPr>
          <p:nvPr>
            <p:ph type="title" idx="4294967295"/>
          </p:nvPr>
        </p:nvSpPr>
        <p:spPr>
          <a:xfrm>
            <a:off x="108845" y="3783377"/>
            <a:ext cx="8926286" cy="1125175"/>
          </a:xfrm>
          <a:prstGeom prst="rect">
            <a:avLst/>
          </a:prstGeom>
          <a:noFill/>
          <a:ln>
            <a:noFill/>
          </a:ln>
        </p:spPr>
        <p:txBody>
          <a:bodyPr spcFirstLastPara="1" wrap="square" lIns="91425" tIns="91425" rIns="91425" bIns="91425" anchor="t" anchorCtr="0">
            <a:noAutofit/>
          </a:bodyPr>
          <a:lstStyle/>
          <a:p>
            <a:pPr lvl="0"/>
            <a:r>
              <a:rPr lang="en-US" sz="1200" b="1" dirty="0">
                <a:solidFill>
                  <a:srgbClr val="000000"/>
                </a:solidFill>
                <a:latin typeface="Times New Roman" panose="02020603050405020304" pitchFamily="18" charset="0"/>
                <a:cs typeface="Times New Roman" panose="02020603050405020304" pitchFamily="18" charset="0"/>
              </a:rPr>
              <a:t>Supplementary Figure 6C: </a:t>
            </a:r>
            <a:r>
              <a:rPr lang="en-US" sz="1200" dirty="0">
                <a:solidFill>
                  <a:srgbClr val="000000"/>
                </a:solidFill>
                <a:latin typeface="Times New Roman" panose="02020603050405020304" pitchFamily="18" charset="0"/>
                <a:cs typeface="Times New Roman" panose="02020603050405020304" pitchFamily="18" charset="0"/>
              </a:rPr>
              <a:t>Interaction plot of main protease with theaflavin digallate. The simulation was carried out for 100 ns on Tesla K40 GPU with Desmond 2019 and OPLS 2005 force field. The used input structure was after the simulation of 100 ns. Y axis represent the total number of contact fraction per residue per simulation time i.e. if the residue (presented on X-axis) has one contact during the whole simulation of 100 ns, it will have interaction fraction score of 1. Figure shows the prominent interaction of theaflavin digallate with Glu 166 of main protease.</a:t>
            </a:r>
            <a:br>
              <a:rPr lang="en-US" sz="1200" dirty="0">
                <a:solidFill>
                  <a:srgbClr val="000000"/>
                </a:solidFill>
                <a:latin typeface="Times New Roman" panose="02020603050405020304" pitchFamily="18" charset="0"/>
                <a:cs typeface="Times New Roman" panose="02020603050405020304" pitchFamily="18" charset="0"/>
              </a:rPr>
            </a:br>
            <a:endParaRPr dirty="0"/>
          </a:p>
        </p:txBody>
      </p:sp>
      <p:pic>
        <p:nvPicPr>
          <p:cNvPr id="128" name="Google Shape;128;p9"/>
          <p:cNvPicPr preferRelativeResize="0"/>
          <p:nvPr/>
        </p:nvPicPr>
        <p:blipFill rotWithShape="1">
          <a:blip r:embed="rId3">
            <a:alphaModFix/>
          </a:blip>
          <a:srcRect b="6221"/>
          <a:stretch/>
        </p:blipFill>
        <p:spPr>
          <a:xfrm>
            <a:off x="1926760" y="283617"/>
            <a:ext cx="5029200" cy="356616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gb311c0e86e_0_0"/>
          <p:cNvSpPr txBox="1"/>
          <p:nvPr/>
        </p:nvSpPr>
        <p:spPr>
          <a:xfrm>
            <a:off x="108175" y="4114966"/>
            <a:ext cx="8828996" cy="971052"/>
          </a:xfrm>
          <a:prstGeom prst="rect">
            <a:avLst/>
          </a:prstGeom>
          <a:noFill/>
          <a:ln>
            <a:noFill/>
          </a:ln>
        </p:spPr>
        <p:txBody>
          <a:bodyPr spcFirstLastPara="1" wrap="square" lIns="91425" tIns="91425" rIns="91425" bIns="91425" anchor="t" anchorCtr="0">
            <a:noAutofit/>
          </a:bodyPr>
          <a:lstStyle/>
          <a:p>
            <a:pPr lvl="0"/>
            <a:r>
              <a:rPr lang="en-US" sz="1200" b="1" dirty="0">
                <a:latin typeface="Times New Roman" panose="02020603050405020304" pitchFamily="18" charset="0"/>
                <a:cs typeface="Times New Roman" panose="02020603050405020304" pitchFamily="18" charset="0"/>
              </a:rPr>
              <a:t>Supplementary Figure 7A</a:t>
            </a:r>
            <a:r>
              <a:rPr lang="en-US" sz="1200" dirty="0">
                <a:latin typeface="Times New Roman" panose="02020603050405020304" pitchFamily="18" charset="0"/>
                <a:cs typeface="Times New Roman" panose="02020603050405020304" pitchFamily="18" charset="0"/>
              </a:rPr>
              <a:t>: Root mean square deviation plot of C- alpha atoms of  main protease and in the absence of theaflavin digallate. The simulation was carried out for 100 ns on Tesla K40 GPU with Desmond 2019 and OPLS 2005 force field. The main protease RMSD is represented in pink line. Left Y-axis represent the RMSD of main protease and X axis represent the simulation time in nano second</a:t>
            </a:r>
          </a:p>
        </p:txBody>
      </p:sp>
      <p:pic>
        <p:nvPicPr>
          <p:cNvPr id="165" name="Google Shape;165;gb311c0e86e_0_0"/>
          <p:cNvPicPr preferRelativeResize="0"/>
          <p:nvPr/>
        </p:nvPicPr>
        <p:blipFill rotWithShape="1">
          <a:blip r:embed="rId3">
            <a:alphaModFix/>
          </a:blip>
          <a:srcRect l="5511" r="6147"/>
          <a:stretch/>
        </p:blipFill>
        <p:spPr>
          <a:xfrm>
            <a:off x="1981204" y="141514"/>
            <a:ext cx="5812971" cy="3973452"/>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pic>
        <p:nvPicPr>
          <p:cNvPr id="170" name="Google Shape;170;gb311c0e86e_0_5"/>
          <p:cNvPicPr>
            <a:picLocks noChangeAspect="1"/>
          </p:cNvPicPr>
          <p:nvPr/>
        </p:nvPicPr>
        <p:blipFill rotWithShape="1">
          <a:blip r:embed="rId3">
            <a:alphaModFix/>
          </a:blip>
          <a:srcRect l="5950" t="3374" r="7772" b="2587"/>
          <a:stretch/>
        </p:blipFill>
        <p:spPr>
          <a:xfrm>
            <a:off x="1556656" y="87086"/>
            <a:ext cx="6280486" cy="4114800"/>
          </a:xfrm>
          <a:prstGeom prst="rect">
            <a:avLst/>
          </a:prstGeom>
          <a:noFill/>
          <a:ln>
            <a:noFill/>
          </a:ln>
        </p:spPr>
      </p:pic>
      <p:sp>
        <p:nvSpPr>
          <p:cNvPr id="2" name="Rectangle 1"/>
          <p:cNvSpPr/>
          <p:nvPr/>
        </p:nvSpPr>
        <p:spPr>
          <a:xfrm>
            <a:off x="250371" y="4194816"/>
            <a:ext cx="8382000" cy="646331"/>
          </a:xfrm>
          <a:prstGeom prst="rect">
            <a:avLst/>
          </a:prstGeom>
        </p:spPr>
        <p:txBody>
          <a:bodyPr wrap="square">
            <a:spAutoFit/>
          </a:bodyPr>
          <a:lstStyle/>
          <a:p>
            <a:pPr lvl="0" algn="just"/>
            <a:r>
              <a:rPr lang="en-US" sz="1200" b="1" dirty="0">
                <a:latin typeface="Times New Roman" panose="02020603050405020304" pitchFamily="18" charset="0"/>
                <a:cs typeface="Times New Roman" panose="02020603050405020304" pitchFamily="18" charset="0"/>
              </a:rPr>
              <a:t>Supplementary Figure 7B: </a:t>
            </a:r>
            <a:r>
              <a:rPr lang="en-US" sz="1200" dirty="0">
                <a:latin typeface="Times New Roman" panose="02020603050405020304" pitchFamily="18" charset="0"/>
                <a:cs typeface="Times New Roman" panose="02020603050405020304" pitchFamily="18" charset="0"/>
              </a:rPr>
              <a:t>Root mean square fluctuation plot of main protease in the absence of theaflavin digallate. The simulation was carried out for 100 ns on Tesla K40 GPU with Desmond 2019 and OPLS 2005 force field. Left Y-axis represent the RMSF of main protease and X axis represent the residue number of main protease.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gb311c0e86e_0_9"/>
          <p:cNvSpPr txBox="1"/>
          <p:nvPr/>
        </p:nvSpPr>
        <p:spPr>
          <a:xfrm>
            <a:off x="185057" y="3922243"/>
            <a:ext cx="8599714" cy="1063415"/>
          </a:xfrm>
          <a:prstGeom prst="rect">
            <a:avLst/>
          </a:prstGeom>
          <a:noFill/>
          <a:ln>
            <a:noFill/>
          </a:ln>
        </p:spPr>
        <p:txBody>
          <a:bodyPr spcFirstLastPara="1" wrap="square" lIns="91425" tIns="91425" rIns="91425" bIns="91425" anchor="t" anchorCtr="0">
            <a:noAutofit/>
          </a:bodyPr>
          <a:lstStyle/>
          <a:p>
            <a:r>
              <a:rPr lang="en-US" b="1" dirty="0">
                <a:latin typeface="Times New Roman" panose="02020603050405020304" pitchFamily="18" charset="0"/>
                <a:cs typeface="Times New Roman" panose="02020603050405020304" pitchFamily="18" charset="0"/>
              </a:rPr>
              <a:t>Supplementary Figure 8A</a:t>
            </a:r>
            <a:r>
              <a:rPr lang="en-US" dirty="0">
                <a:latin typeface="Times New Roman" panose="02020603050405020304" pitchFamily="18" charset="0"/>
                <a:cs typeface="Times New Roman" panose="02020603050405020304" pitchFamily="18" charset="0"/>
              </a:rPr>
              <a:t>: Root mean square deviation plot of C- alpha atoms of  another template of main protease (PDB ID 6y84) and in the absence of theaflavin digallate. The simulation was carried out for 100 ns on Tesla K40 GPU with Desmond 2019 and OPLS 2005 force field. The main protease RMSD is represented in pink line. Left Y-axis represent the RMSD of main protease and X axis represent the simulation time in nano second</a:t>
            </a:r>
          </a:p>
        </p:txBody>
      </p:sp>
      <p:pic>
        <p:nvPicPr>
          <p:cNvPr id="176" name="Google Shape;176;gb311c0e86e_0_9"/>
          <p:cNvPicPr preferRelativeResize="0"/>
          <p:nvPr/>
        </p:nvPicPr>
        <p:blipFill rotWithShape="1">
          <a:blip r:embed="rId3">
            <a:alphaModFix/>
          </a:blip>
          <a:srcRect l="5518" t="3919" r="7441" b="2319"/>
          <a:stretch/>
        </p:blipFill>
        <p:spPr>
          <a:xfrm>
            <a:off x="1589314" y="304801"/>
            <a:ext cx="5606144" cy="374904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pic>
        <p:nvPicPr>
          <p:cNvPr id="181" name="Google Shape;181;gb311c0e86e_0_14"/>
          <p:cNvPicPr preferRelativeResize="0"/>
          <p:nvPr/>
        </p:nvPicPr>
        <p:blipFill>
          <a:blip r:embed="rId3">
            <a:alphaModFix/>
          </a:blip>
          <a:stretch>
            <a:fillRect/>
          </a:stretch>
        </p:blipFill>
        <p:spPr>
          <a:xfrm>
            <a:off x="1568811" y="154236"/>
            <a:ext cx="6409152" cy="3749040"/>
          </a:xfrm>
          <a:prstGeom prst="rect">
            <a:avLst/>
          </a:prstGeom>
          <a:noFill/>
          <a:ln>
            <a:noFill/>
          </a:ln>
        </p:spPr>
      </p:pic>
      <p:sp>
        <p:nvSpPr>
          <p:cNvPr id="2" name="Rectangle 1"/>
          <p:cNvSpPr/>
          <p:nvPr/>
        </p:nvSpPr>
        <p:spPr>
          <a:xfrm>
            <a:off x="195947" y="4000336"/>
            <a:ext cx="8763001" cy="954107"/>
          </a:xfrm>
          <a:prstGeom prst="rect">
            <a:avLst/>
          </a:prstGeom>
        </p:spPr>
        <p:txBody>
          <a:bodyPr wrap="square">
            <a:spAutoFit/>
          </a:bodyPr>
          <a:lstStyle/>
          <a:p>
            <a:pPr lvl="0" algn="just"/>
            <a:r>
              <a:rPr lang="en-US" b="1" dirty="0">
                <a:latin typeface="Times New Roman" panose="02020603050405020304" pitchFamily="18" charset="0"/>
                <a:cs typeface="Times New Roman" panose="02020603050405020304" pitchFamily="18" charset="0"/>
              </a:rPr>
              <a:t>Supplementary Figure 8B: </a:t>
            </a:r>
            <a:r>
              <a:rPr lang="en-US" dirty="0">
                <a:latin typeface="Times New Roman" panose="02020603050405020304" pitchFamily="18" charset="0"/>
                <a:cs typeface="Times New Roman" panose="02020603050405020304" pitchFamily="18" charset="0"/>
              </a:rPr>
              <a:t>Root mean square fluctuation plot of another template of main protease (PDB ID 6y84) and in the absence of theaflavin digallate. The simulation was carried out for 100 ns on Tesla K40 GPU with Desmond 2019 and OPLS 2005 force field. Left Y-axis represent the RMSF of main protease and X axis represent the residue number of main protease.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gaa2d3c89ae_0_13"/>
          <p:cNvSpPr txBox="1"/>
          <p:nvPr/>
        </p:nvSpPr>
        <p:spPr>
          <a:xfrm>
            <a:off x="103413" y="3767794"/>
            <a:ext cx="8937171" cy="1338275"/>
          </a:xfrm>
          <a:prstGeom prst="rect">
            <a:avLst/>
          </a:prstGeom>
          <a:noFill/>
          <a:ln>
            <a:noFill/>
          </a:ln>
        </p:spPr>
        <p:txBody>
          <a:bodyPr spcFirstLastPara="1" wrap="square" lIns="91425" tIns="91425" rIns="91425" bIns="91425" anchor="t" anchorCtr="0">
            <a:noAutofit/>
          </a:bodyPr>
          <a:lstStyle/>
          <a:p>
            <a:r>
              <a:rPr lang="en-US" b="1" dirty="0">
                <a:latin typeface="Times New Roman" panose="02020603050405020304" pitchFamily="18" charset="0"/>
                <a:cs typeface="Times New Roman" panose="02020603050405020304" pitchFamily="18" charset="0"/>
              </a:rPr>
              <a:t>Supplementary Figure 9A</a:t>
            </a:r>
            <a:r>
              <a:rPr lang="en-US" dirty="0">
                <a:latin typeface="Times New Roman" panose="02020603050405020304" pitchFamily="18" charset="0"/>
                <a:cs typeface="Times New Roman" panose="02020603050405020304" pitchFamily="18" charset="0"/>
              </a:rPr>
              <a:t>: Root mean square deviation plot of C- alpha atoms of  main protease and theaflavin digallate. The simulation was carried out for 200 ns on TESLA K40 GPU with Desmond 2019 and OPLS 2005 force field. The main protease RMSD is represented in pink line whereas theaflavin digallate in dark line. Left Y-axis represent the RMSD of main protease and Right Y-axis represent the RMSD of  theaflavin digallate aligned on protein. X axis represent the simulation time in nano second.</a:t>
            </a:r>
          </a:p>
        </p:txBody>
      </p:sp>
      <p:pic>
        <p:nvPicPr>
          <p:cNvPr id="239" name="Google Shape;239;gaa2d3c89ae_0_13"/>
          <p:cNvPicPr preferRelativeResize="0"/>
          <p:nvPr/>
        </p:nvPicPr>
        <p:blipFill rotWithShape="1">
          <a:blip r:embed="rId3">
            <a:alphaModFix/>
          </a:blip>
          <a:srcRect l="4628" r="2595"/>
          <a:stretch/>
        </p:blipFill>
        <p:spPr>
          <a:xfrm>
            <a:off x="1415146" y="96152"/>
            <a:ext cx="6455229" cy="37090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pic>
        <p:nvPicPr>
          <p:cNvPr id="244" name="Google Shape;244;gaa2d3c89ae_0_18"/>
          <p:cNvPicPr preferRelativeResize="0"/>
          <p:nvPr/>
        </p:nvPicPr>
        <p:blipFill rotWithShape="1">
          <a:blip r:embed="rId3">
            <a:alphaModFix/>
          </a:blip>
          <a:srcRect l="6897" t="4221" r="2708"/>
          <a:stretch/>
        </p:blipFill>
        <p:spPr>
          <a:xfrm>
            <a:off x="506185" y="-48467"/>
            <a:ext cx="7990114" cy="3840480"/>
          </a:xfrm>
          <a:prstGeom prst="rect">
            <a:avLst/>
          </a:prstGeom>
          <a:noFill/>
          <a:ln>
            <a:noFill/>
          </a:ln>
        </p:spPr>
      </p:pic>
      <p:sp>
        <p:nvSpPr>
          <p:cNvPr id="2" name="Rectangle 1"/>
          <p:cNvSpPr/>
          <p:nvPr/>
        </p:nvSpPr>
        <p:spPr>
          <a:xfrm>
            <a:off x="76202" y="3792015"/>
            <a:ext cx="8882742" cy="1384995"/>
          </a:xfrm>
          <a:prstGeom prst="rect">
            <a:avLst/>
          </a:prstGeom>
        </p:spPr>
        <p:txBody>
          <a:bodyPr wrap="square">
            <a:spAutoFit/>
          </a:bodyPr>
          <a:lstStyle/>
          <a:p>
            <a:pPr lvl="0" algn="just"/>
            <a:r>
              <a:rPr lang="en-US" b="1" dirty="0">
                <a:latin typeface="Times New Roman" panose="02020603050405020304" pitchFamily="18" charset="0"/>
                <a:cs typeface="Times New Roman" panose="02020603050405020304" pitchFamily="18" charset="0"/>
              </a:rPr>
              <a:t>Supplementary Figure 9B: </a:t>
            </a:r>
            <a:r>
              <a:rPr lang="en-US" dirty="0">
                <a:latin typeface="Times New Roman" panose="02020603050405020304" pitchFamily="18" charset="0"/>
                <a:cs typeface="Times New Roman" panose="02020603050405020304" pitchFamily="18" charset="0"/>
              </a:rPr>
              <a:t>Root mean square fluctuation plot of main protease and in the presence of theaflavin digallate . Pink line shows the variations in RMSF values whereas the dark line show the B-factor from original X-ray crystallography experiments. The vertical  red line denote the ligand interacting region. The simulation was carried out for 200 ns on Tesla K40 GPU with Desmond 2019 and OPLS 2005 force field. Left Y-axis represent the RMSF of main protease and whereas right Y axis represent the B-factor of main protease from X-ray crystallography experiments. represent the residue number of main protease.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pic>
        <p:nvPicPr>
          <p:cNvPr id="254" name="Google Shape;254;gaa2d3c89ae_0_26"/>
          <p:cNvPicPr preferRelativeResize="0"/>
          <p:nvPr/>
        </p:nvPicPr>
        <p:blipFill rotWithShape="1">
          <a:blip r:embed="rId3">
            <a:alphaModFix/>
          </a:blip>
          <a:srcRect l="3630"/>
          <a:stretch/>
        </p:blipFill>
        <p:spPr>
          <a:xfrm>
            <a:off x="620486" y="457202"/>
            <a:ext cx="8380638" cy="3139575"/>
          </a:xfrm>
          <a:prstGeom prst="rect">
            <a:avLst/>
          </a:prstGeom>
          <a:noFill/>
          <a:ln>
            <a:noFill/>
          </a:ln>
        </p:spPr>
      </p:pic>
      <p:sp>
        <p:nvSpPr>
          <p:cNvPr id="2" name="Rectangle 1"/>
          <p:cNvSpPr/>
          <p:nvPr/>
        </p:nvSpPr>
        <p:spPr>
          <a:xfrm>
            <a:off x="87086" y="3777347"/>
            <a:ext cx="9056914" cy="1169551"/>
          </a:xfrm>
          <a:prstGeom prst="rect">
            <a:avLst/>
          </a:prstGeom>
        </p:spPr>
        <p:txBody>
          <a:bodyPr wrap="square">
            <a:spAutoFit/>
          </a:bodyPr>
          <a:lstStyle/>
          <a:p>
            <a:pPr algn="just"/>
            <a:r>
              <a:rPr lang="en-US" b="1" dirty="0">
                <a:latin typeface="Times New Roman" panose="02020603050405020304" pitchFamily="18" charset="0"/>
                <a:cs typeface="Times New Roman" panose="02020603050405020304" pitchFamily="18" charset="0"/>
              </a:rPr>
              <a:t>Supplementary Figure 9C: </a:t>
            </a:r>
            <a:r>
              <a:rPr lang="en-US" dirty="0">
                <a:latin typeface="Times New Roman" panose="02020603050405020304" pitchFamily="18" charset="0"/>
                <a:cs typeface="Times New Roman" panose="02020603050405020304" pitchFamily="18" charset="0"/>
              </a:rPr>
              <a:t>Interaction plot of main protease with theaflavin digallate (replicate 2). The simulation was carried out for 200 ns on Tesla K40 GPU with Desmond 2019 and OPLS 2005 force field Y axis represent the total number of contact fraction per residue per simulation time i.e. if the residue (presented on X-axis) has one contact during the whole simulation of 200 ns, it will have interaction fraction score of 1. Glu 166 has score ~2, which represents Glu 166 retain at least three two contacts during the whole simulation.</a:t>
            </a:r>
          </a:p>
        </p:txBody>
      </p:sp>
      <p:sp>
        <p:nvSpPr>
          <p:cNvPr id="4" name="TextBox 3"/>
          <p:cNvSpPr txBox="1"/>
          <p:nvPr/>
        </p:nvSpPr>
        <p:spPr>
          <a:xfrm rot="16200000">
            <a:off x="-364417" y="1691245"/>
            <a:ext cx="1694695" cy="307777"/>
          </a:xfrm>
          <a:prstGeom prst="rect">
            <a:avLst/>
          </a:prstGeom>
          <a:noFill/>
        </p:spPr>
        <p:txBody>
          <a:bodyPr wrap="none" rtlCol="0">
            <a:spAutoFit/>
          </a:bodyPr>
          <a:lstStyle/>
          <a:p>
            <a:r>
              <a:rPr lang="en-US" b="1" dirty="0">
                <a:latin typeface="Times New Roman" panose="02020603050405020304" pitchFamily="18" charset="0"/>
                <a:cs typeface="Times New Roman" panose="02020603050405020304" pitchFamily="18" charset="0"/>
              </a:rPr>
              <a:t>Interaction fraction</a:t>
            </a:r>
          </a:p>
        </p:txBody>
      </p:sp>
      <p:pic>
        <p:nvPicPr>
          <p:cNvPr id="5" name="Picture 2" descr="C:\Users\MANISH\Desktop\Screenshot from 2021-02-25 21-27-3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5090" y="636819"/>
            <a:ext cx="3502927" cy="10668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pic>
        <p:nvPicPr>
          <p:cNvPr id="264" name="Google Shape;264;gb35b286c74_0_45"/>
          <p:cNvPicPr preferRelativeResize="0"/>
          <p:nvPr/>
        </p:nvPicPr>
        <p:blipFill>
          <a:blip r:embed="rId3">
            <a:alphaModFix/>
          </a:blip>
          <a:stretch>
            <a:fillRect/>
          </a:stretch>
        </p:blipFill>
        <p:spPr>
          <a:xfrm>
            <a:off x="2133825" y="139027"/>
            <a:ext cx="5175504" cy="3872641"/>
          </a:xfrm>
          <a:prstGeom prst="rect">
            <a:avLst/>
          </a:prstGeom>
          <a:noFill/>
          <a:ln>
            <a:noFill/>
          </a:ln>
        </p:spPr>
      </p:pic>
      <p:sp>
        <p:nvSpPr>
          <p:cNvPr id="265" name="Google Shape;265;gb35b286c74_0_45"/>
          <p:cNvSpPr txBox="1"/>
          <p:nvPr/>
        </p:nvSpPr>
        <p:spPr>
          <a:xfrm>
            <a:off x="206829" y="3689164"/>
            <a:ext cx="8839200" cy="1359086"/>
          </a:xfrm>
          <a:prstGeom prst="rect">
            <a:avLst/>
          </a:prstGeom>
          <a:noFill/>
          <a:ln>
            <a:noFill/>
          </a:ln>
        </p:spPr>
        <p:txBody>
          <a:bodyPr spcFirstLastPara="1" wrap="square" lIns="91425" tIns="91425" rIns="91425" bIns="91425" anchor="t" anchorCtr="0">
            <a:noAutofit/>
          </a:bodyPr>
          <a:lstStyle/>
          <a:p>
            <a:r>
              <a:rPr lang="en-US" b="1" dirty="0">
                <a:latin typeface="Times New Roman" panose="02020603050405020304" pitchFamily="18" charset="0"/>
                <a:cs typeface="Times New Roman" panose="02020603050405020304" pitchFamily="18" charset="0"/>
              </a:rPr>
              <a:t>Supplementary Figure 10A</a:t>
            </a:r>
            <a:r>
              <a:rPr lang="en-US" dirty="0">
                <a:latin typeface="Times New Roman" panose="02020603050405020304" pitchFamily="18" charset="0"/>
                <a:cs typeface="Times New Roman" panose="02020603050405020304" pitchFamily="18" charset="0"/>
              </a:rPr>
              <a:t>: Root mean square deviation plot of C- alpha atoms of  main protease and theaflavin digallate (replicate 1). The simulation was carried out for 200 ns on TESLA K40 GPU with Desmond 2019 and OPLS 2005 force field. The main protease RMSD is represented in pink line whereas theaflavin digallate in dark line. Left Y-axis represent the RMSD of main protease and Right Y-axis represent the RMSD of  theaflavin digallate aligned on protein. X axis represent the simulation time in nano second.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9415" y="0"/>
            <a:ext cx="3445882" cy="4248000"/>
          </a:xfrm>
          <a:prstGeom prst="rect">
            <a:avLst/>
          </a:prstGeom>
        </p:spPr>
      </p:pic>
      <p:sp>
        <p:nvSpPr>
          <p:cNvPr id="5" name="Rectangle 4"/>
          <p:cNvSpPr/>
          <p:nvPr/>
        </p:nvSpPr>
        <p:spPr>
          <a:xfrm>
            <a:off x="110523" y="4094960"/>
            <a:ext cx="8923663" cy="830997"/>
          </a:xfrm>
          <a:prstGeom prst="rect">
            <a:avLst/>
          </a:prstGeom>
        </p:spPr>
        <p:txBody>
          <a:bodyPr wrap="square">
            <a:spAutoFit/>
          </a:bodyPr>
          <a:lstStyle/>
          <a:p>
            <a:pPr algn="just"/>
            <a:r>
              <a:rPr lang="en-IN" sz="1200" b="1" dirty="0">
                <a:latin typeface="Times New Roman" panose="02020603050405020304" pitchFamily="18" charset="0"/>
                <a:cs typeface="Times New Roman" panose="02020603050405020304" pitchFamily="18" charset="0"/>
              </a:rPr>
              <a:t>Supplementary figure 1C: Comparison of crystallographic poses of reference compounds with docked pose of reference set. </a:t>
            </a:r>
            <a:r>
              <a:rPr lang="en-IN" sz="1200" dirty="0">
                <a:latin typeface="Times New Roman" panose="02020603050405020304" pitchFamily="18" charset="0"/>
                <a:cs typeface="Times New Roman" panose="02020603050405020304" pitchFamily="18" charset="0"/>
              </a:rPr>
              <a:t>The top 20 docked poses of reference set based on docking score are shown in dim grey. Superimposed protein crystal structure in cyan, whereas TG has been highlighted in yellow. The figure depicts noncovalent inhibitor YD1 in forest green, SV6 (</a:t>
            </a:r>
            <a:r>
              <a:rPr lang="en-IN" sz="1200" dirty="0" err="1">
                <a:latin typeface="Times New Roman" panose="02020603050405020304" pitchFamily="18" charset="0"/>
                <a:cs typeface="Times New Roman" panose="02020603050405020304" pitchFamily="18" charset="0"/>
              </a:rPr>
              <a:t>telaprevir</a:t>
            </a:r>
            <a:r>
              <a:rPr lang="en-IN" sz="1200" dirty="0">
                <a:latin typeface="Times New Roman" panose="02020603050405020304" pitchFamily="18" charset="0"/>
                <a:cs typeface="Times New Roman" panose="02020603050405020304" pitchFamily="18" charset="0"/>
              </a:rPr>
              <a:t>) in blue, YKS in violet-red, YLJ in light green, YNI in hot pink, and Y4V in green magenta, K36 (feline coronavirus inhibitor GC3760) in red.</a:t>
            </a:r>
          </a:p>
        </p:txBody>
      </p:sp>
    </p:spTree>
    <p:extLst>
      <p:ext uri="{BB962C8B-B14F-4D97-AF65-F5344CB8AC3E}">
        <p14:creationId xmlns:p14="http://schemas.microsoft.com/office/powerpoint/2010/main" val="27284290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pic>
        <p:nvPicPr>
          <p:cNvPr id="286" name="Google Shape;286;gb35b286c74_0_39"/>
          <p:cNvPicPr preferRelativeResize="0"/>
          <p:nvPr/>
        </p:nvPicPr>
        <p:blipFill rotWithShape="1">
          <a:blip r:embed="rId3">
            <a:alphaModFix/>
          </a:blip>
          <a:srcRect l="6471" t="3375" r="2790" b="2587"/>
          <a:stretch/>
        </p:blipFill>
        <p:spPr>
          <a:xfrm>
            <a:off x="1153887" y="0"/>
            <a:ext cx="7304314" cy="3931920"/>
          </a:xfrm>
          <a:prstGeom prst="rect">
            <a:avLst/>
          </a:prstGeom>
          <a:noFill/>
          <a:ln>
            <a:noFill/>
          </a:ln>
        </p:spPr>
      </p:pic>
      <p:sp>
        <p:nvSpPr>
          <p:cNvPr id="3" name="Rectangle 2"/>
          <p:cNvSpPr/>
          <p:nvPr/>
        </p:nvSpPr>
        <p:spPr>
          <a:xfrm>
            <a:off x="108857" y="3823823"/>
            <a:ext cx="8926286" cy="1169551"/>
          </a:xfrm>
          <a:prstGeom prst="rect">
            <a:avLst/>
          </a:prstGeom>
        </p:spPr>
        <p:txBody>
          <a:bodyPr wrap="square">
            <a:spAutoFit/>
          </a:bodyPr>
          <a:lstStyle/>
          <a:p>
            <a:pPr lvl="0" algn="just"/>
            <a:r>
              <a:rPr lang="en-US" b="1" dirty="0">
                <a:latin typeface="Times New Roman" panose="02020603050405020304" pitchFamily="18" charset="0"/>
                <a:cs typeface="Times New Roman" panose="02020603050405020304" pitchFamily="18" charset="0"/>
              </a:rPr>
              <a:t>Supplementary Figure 10B: </a:t>
            </a:r>
            <a:r>
              <a:rPr lang="en-US" dirty="0">
                <a:latin typeface="Times New Roman" panose="02020603050405020304" pitchFamily="18" charset="0"/>
                <a:cs typeface="Times New Roman" panose="02020603050405020304" pitchFamily="18" charset="0"/>
              </a:rPr>
              <a:t>Root mean square fluctuation plot of main protease and in the presence of theaflavin digallate (replicate 1). Pink line shows the variations in RMSF values whereas the dark line show the B-factor from original X-ray crystallography experiments. The simulation was carried out for 200 ns on Tesla K40 GPU with Desmond 2019 and OPLS 2005 force field. Left Y-axis represent the RMSF of main protease and whereas right Y axis represent the B-factor of main protease from X-ray crystallography experiments. represent the residue number of main protease.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ANISH\Dropbox\PL-Contacts_Histogram.png"/>
          <p:cNvPicPr>
            <a:picLocks noChangeAspect="1" noChangeArrowheads="1"/>
          </p:cNvPicPr>
          <p:nvPr/>
        </p:nvPicPr>
        <p:blipFill rotWithShape="1">
          <a:blip r:embed="rId2">
            <a:extLst>
              <a:ext uri="{28A0092B-C50C-407E-A947-70E740481C1C}">
                <a14:useLocalDpi xmlns:a14="http://schemas.microsoft.com/office/drawing/2010/main" val="0"/>
              </a:ext>
            </a:extLst>
          </a:blip>
          <a:srcRect l="4798"/>
          <a:stretch/>
        </p:blipFill>
        <p:spPr bwMode="auto">
          <a:xfrm>
            <a:off x="674917" y="154236"/>
            <a:ext cx="8207829" cy="330855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19746" y="3462791"/>
            <a:ext cx="8762999" cy="1169551"/>
          </a:xfrm>
          <a:prstGeom prst="rect">
            <a:avLst/>
          </a:prstGeom>
        </p:spPr>
        <p:txBody>
          <a:bodyPr wrap="square">
            <a:spAutoFit/>
          </a:bodyPr>
          <a:lstStyle/>
          <a:p>
            <a:pPr algn="just"/>
            <a:r>
              <a:rPr lang="en-US" b="1" dirty="0">
                <a:latin typeface="Times New Roman" panose="02020603050405020304" pitchFamily="18" charset="0"/>
                <a:cs typeface="Times New Roman" panose="02020603050405020304" pitchFamily="18" charset="0"/>
              </a:rPr>
              <a:t>Supplementary Figure 10C: </a:t>
            </a:r>
            <a:r>
              <a:rPr lang="en-US" dirty="0">
                <a:latin typeface="Times New Roman" panose="02020603050405020304" pitchFamily="18" charset="0"/>
                <a:cs typeface="Times New Roman" panose="02020603050405020304" pitchFamily="18" charset="0"/>
              </a:rPr>
              <a:t>Interaction plot of main protease with theaflavin digallate (replicate 2). The simulation was carried out for 200 ns on Tesla K40 GPU with Desmond 2019 and OPLS 2005 force field Y axis represent the total number of contact fraction per residue per simulation time i.e. if the residue (presented on X-axis) has one contact during the whole simulation of 200 ns, it will have interaction fraction score of 1. Glu 166 has score ~2, which represents Glu 166 retain at least three two contacts during the whole simulation.</a:t>
            </a:r>
          </a:p>
        </p:txBody>
      </p:sp>
      <p:pic>
        <p:nvPicPr>
          <p:cNvPr id="5" name="Picture 2" descr="C:\Users\MANISH\Desktop\Screenshot from 2021-02-25 21-27-3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5090" y="636819"/>
            <a:ext cx="3502927" cy="106680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rot="16200000">
            <a:off x="-357102" y="1390285"/>
            <a:ext cx="1694695" cy="307777"/>
          </a:xfrm>
          <a:prstGeom prst="rect">
            <a:avLst/>
          </a:prstGeom>
          <a:noFill/>
        </p:spPr>
        <p:txBody>
          <a:bodyPr wrap="none" rtlCol="0">
            <a:spAutoFit/>
          </a:bodyPr>
          <a:lstStyle/>
          <a:p>
            <a:r>
              <a:rPr lang="en-US" b="1" dirty="0">
                <a:latin typeface="Times New Roman" panose="02020603050405020304" pitchFamily="18" charset="0"/>
                <a:cs typeface="Times New Roman" panose="02020603050405020304" pitchFamily="18" charset="0"/>
              </a:rPr>
              <a:t>Interaction fraction</a:t>
            </a:r>
          </a:p>
        </p:txBody>
      </p:sp>
    </p:spTree>
    <p:extLst>
      <p:ext uri="{BB962C8B-B14F-4D97-AF65-F5344CB8AC3E}">
        <p14:creationId xmlns:p14="http://schemas.microsoft.com/office/powerpoint/2010/main" val="10554986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2" name="Google Shape;312;gb35b286c74_0_54"/>
          <p:cNvSpPr txBox="1"/>
          <p:nvPr/>
        </p:nvSpPr>
        <p:spPr>
          <a:xfrm>
            <a:off x="91357" y="3836660"/>
            <a:ext cx="8886826" cy="1269675"/>
          </a:xfrm>
          <a:prstGeom prst="rect">
            <a:avLst/>
          </a:prstGeom>
          <a:noFill/>
          <a:ln>
            <a:noFill/>
          </a:ln>
        </p:spPr>
        <p:txBody>
          <a:bodyPr spcFirstLastPara="1" wrap="square" lIns="91425" tIns="91425" rIns="91425" bIns="91425" anchor="t" anchorCtr="0">
            <a:noAutofit/>
          </a:bodyPr>
          <a:lstStyle/>
          <a:p>
            <a:pPr lvl="0"/>
            <a:r>
              <a:rPr lang="en-US" b="1" dirty="0">
                <a:latin typeface="Times New Roman" panose="02020603050405020304" pitchFamily="18" charset="0"/>
                <a:cs typeface="Times New Roman" panose="02020603050405020304" pitchFamily="18" charset="0"/>
              </a:rPr>
              <a:t>Supplementary Figure 11A</a:t>
            </a:r>
            <a:r>
              <a:rPr lang="en-US" dirty="0">
                <a:latin typeface="Times New Roman" panose="02020603050405020304" pitchFamily="18" charset="0"/>
                <a:cs typeface="Times New Roman" panose="02020603050405020304" pitchFamily="18" charset="0"/>
              </a:rPr>
              <a:t>: Root mean square deviation plot of C- alpha atoms of main protease and theaflavin digallate. The simulation was carried out for 200 ns on TESLA K40 GPU with Desmond 2019 and OPLS 2003 force field. The main protease RMSD is represented in pink line whereas theaflavin digallate in dark line. Left Y-axis represent the RMSD of main protease and Right Y-axis represent the RMSD of  theaflavin digallate aligned on protein. X axis represent the simulation time in nano second.</a:t>
            </a:r>
          </a:p>
        </p:txBody>
      </p:sp>
      <p:pic>
        <p:nvPicPr>
          <p:cNvPr id="1027" name="Picture 3" descr="C:\Users\MANISH\Dropbox\PL-RMSD.png"/>
          <p:cNvPicPr>
            <a:picLocks noChangeAspect="1" noChangeArrowheads="1"/>
          </p:cNvPicPr>
          <p:nvPr/>
        </p:nvPicPr>
        <p:blipFill rotWithShape="1">
          <a:blip r:embed="rId3">
            <a:extLst>
              <a:ext uri="{28A0092B-C50C-407E-A947-70E740481C1C}">
                <a14:useLocalDpi xmlns:a14="http://schemas.microsoft.com/office/drawing/2010/main" val="0"/>
              </a:ext>
            </a:extLst>
          </a:blip>
          <a:srcRect l="5566" r="3185"/>
          <a:stretch/>
        </p:blipFill>
        <p:spPr bwMode="auto">
          <a:xfrm>
            <a:off x="1749025" y="228600"/>
            <a:ext cx="5571490" cy="374904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ANISH\Dropbox\P-RMSF.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2144" y="143220"/>
            <a:ext cx="5119713" cy="384048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15679" y="3983700"/>
            <a:ext cx="8912645" cy="738664"/>
          </a:xfrm>
          <a:prstGeom prst="rect">
            <a:avLst/>
          </a:prstGeom>
        </p:spPr>
        <p:txBody>
          <a:bodyPr wrap="square">
            <a:spAutoFit/>
          </a:bodyPr>
          <a:lstStyle/>
          <a:p>
            <a:pPr lvl="0" algn="just"/>
            <a:r>
              <a:rPr lang="en-US" b="1" dirty="0">
                <a:latin typeface="Times New Roman" panose="02020603050405020304" pitchFamily="18" charset="0"/>
                <a:cs typeface="Times New Roman" panose="02020603050405020304" pitchFamily="18" charset="0"/>
              </a:rPr>
              <a:t>Supplementary Figure 11B: </a:t>
            </a:r>
            <a:r>
              <a:rPr lang="en-US" dirty="0">
                <a:latin typeface="Times New Roman" panose="02020603050405020304" pitchFamily="18" charset="0"/>
                <a:cs typeface="Times New Roman" panose="02020603050405020304" pitchFamily="18" charset="0"/>
              </a:rPr>
              <a:t>Root mean square fluctuation plot of main protease and in the presence of theaflavin digallate. The simulation was carried out for 200 ns on Tesla K40 GPU with Desmond 2019 and OPLS 2003 force field. Left Y-axis represent the RMSF of main protease and X axis represent the residue number of main protease.</a:t>
            </a:r>
          </a:p>
        </p:txBody>
      </p:sp>
    </p:spTree>
    <p:extLst>
      <p:ext uri="{BB962C8B-B14F-4D97-AF65-F5344CB8AC3E}">
        <p14:creationId xmlns:p14="http://schemas.microsoft.com/office/powerpoint/2010/main" val="38356386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MANISH\Dropbox\PL-Contacts_Histogram.png"/>
          <p:cNvPicPr>
            <a:picLocks noChangeAspect="1" noChangeArrowheads="1"/>
          </p:cNvPicPr>
          <p:nvPr/>
        </p:nvPicPr>
        <p:blipFill rotWithShape="1">
          <a:blip r:embed="rId2">
            <a:extLst>
              <a:ext uri="{28A0092B-C50C-407E-A947-70E740481C1C}">
                <a14:useLocalDpi xmlns:a14="http://schemas.microsoft.com/office/drawing/2010/main" val="0"/>
              </a:ext>
            </a:extLst>
          </a:blip>
          <a:srcRect l="1796" b="6640"/>
          <a:stretch/>
        </p:blipFill>
        <p:spPr bwMode="auto">
          <a:xfrm>
            <a:off x="1729033" y="33318"/>
            <a:ext cx="5641751" cy="402336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rot="16200000">
            <a:off x="730802" y="2023493"/>
            <a:ext cx="1688679" cy="307777"/>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Interaction fraction</a:t>
            </a:r>
          </a:p>
        </p:txBody>
      </p:sp>
      <p:pic>
        <p:nvPicPr>
          <p:cNvPr id="5" name="Picture 2" descr="C:\Users\MANISH\Desktop\Screenshot from 2021-02-25 21-27-3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4576" y="636817"/>
            <a:ext cx="3002506" cy="9144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65252" y="3953932"/>
            <a:ext cx="8978748" cy="1169551"/>
          </a:xfrm>
          <a:prstGeom prst="rect">
            <a:avLst/>
          </a:prstGeom>
        </p:spPr>
        <p:txBody>
          <a:bodyPr wrap="square">
            <a:spAutoFit/>
          </a:bodyPr>
          <a:lstStyle/>
          <a:p>
            <a:pPr algn="just"/>
            <a:r>
              <a:rPr lang="en-US" b="1" dirty="0">
                <a:latin typeface="Times New Roman" panose="02020603050405020304" pitchFamily="18" charset="0"/>
                <a:cs typeface="Times New Roman" panose="02020603050405020304" pitchFamily="18" charset="0"/>
              </a:rPr>
              <a:t>Supplementary Figure 11C: </a:t>
            </a:r>
            <a:r>
              <a:rPr lang="en-US" dirty="0">
                <a:latin typeface="Times New Roman" panose="02020603050405020304" pitchFamily="18" charset="0"/>
                <a:cs typeface="Times New Roman" panose="02020603050405020304" pitchFamily="18" charset="0"/>
              </a:rPr>
              <a:t>Interaction plot of main protease with theaflavin digallate. The simulation was carried out for 200 ns on Tesla K40 GPU with Desmond 2019 and OPLS 2003 force field. Y axis represent the total number of contact fraction per residue per simulation time i.e. if the residue (presented on X-axis) has one contact during the whole simulation of 200 ns, it will have interaction fraction score of 1. Glu 166 has score of ~3.5, which represents Glu 166 retain at least three 3.5 contacts during the whole simulation.</a:t>
            </a:r>
          </a:p>
        </p:txBody>
      </p:sp>
    </p:spTree>
    <p:extLst>
      <p:ext uri="{BB962C8B-B14F-4D97-AF65-F5344CB8AC3E}">
        <p14:creationId xmlns:p14="http://schemas.microsoft.com/office/powerpoint/2010/main" val="13609371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5455"/>
          <a:stretch/>
        </p:blipFill>
        <p:spPr bwMode="auto">
          <a:xfrm>
            <a:off x="2342008" y="132204"/>
            <a:ext cx="4029939" cy="3931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09320" y="4064126"/>
            <a:ext cx="8857562" cy="954107"/>
          </a:xfrm>
          <a:prstGeom prst="rect">
            <a:avLst/>
          </a:prstGeom>
          <a:noFill/>
        </p:spPr>
        <p:txBody>
          <a:bodyPr wrap="square" rtlCol="0">
            <a:spAutoFit/>
          </a:bodyPr>
          <a:lstStyle/>
          <a:p>
            <a:pPr algn="just"/>
            <a:r>
              <a:rPr lang="en-US" b="1" dirty="0">
                <a:latin typeface="Times New Roman" panose="02020603050405020304" pitchFamily="18" charset="0"/>
                <a:cs typeface="Times New Roman" panose="02020603050405020304" pitchFamily="18" charset="0"/>
              </a:rPr>
              <a:t>Supplementary Figure 12: </a:t>
            </a:r>
            <a:r>
              <a:rPr lang="en-US" dirty="0">
                <a:latin typeface="Times New Roman" panose="02020603050405020304" pitchFamily="18" charset="0"/>
                <a:cs typeface="Times New Roman" panose="02020603050405020304" pitchFamily="18" charset="0"/>
              </a:rPr>
              <a:t>MMGBSA </a:t>
            </a:r>
            <a:r>
              <a:rPr lang="en-US" dirty="0" err="1">
                <a:latin typeface="Times New Roman" panose="02020603050405020304" pitchFamily="18" charset="0"/>
                <a:cs typeface="Times New Roman" panose="02020603050405020304" pitchFamily="18" charset="0"/>
              </a:rPr>
              <a:t>dG</a:t>
            </a:r>
            <a:r>
              <a:rPr lang="en-US" dirty="0">
                <a:latin typeface="Times New Roman" panose="02020603050405020304" pitchFamily="18" charset="0"/>
                <a:cs typeface="Times New Roman" panose="02020603050405020304" pitchFamily="18" charset="0"/>
              </a:rPr>
              <a:t> bind scores of theaflavin digallate with main protease during molecular dynamics simulation using </a:t>
            </a:r>
            <a:r>
              <a:rPr lang="en-US" dirty="0" err="1">
                <a:latin typeface="Times New Roman" panose="02020603050405020304" pitchFamily="18" charset="0"/>
                <a:cs typeface="Times New Roman" panose="02020603050405020304" pitchFamily="18" charset="0"/>
              </a:rPr>
              <a:t>desmond</a:t>
            </a:r>
            <a:r>
              <a:rPr lang="en-US" dirty="0">
                <a:latin typeface="Times New Roman" panose="02020603050405020304" pitchFamily="18" charset="0"/>
                <a:cs typeface="Times New Roman" panose="02020603050405020304" pitchFamily="18" charset="0"/>
              </a:rPr>
              <a:t> molecular dynamics package. The water molecule around 5 Angstrom distance of ligand were considered explicitly.  X axis represents the 1000 consecutive snapshots of molecular dynamics trajectories in 200 ns simulation. Y-axis represent MMGBSA </a:t>
            </a:r>
            <a:r>
              <a:rPr lang="en-US" dirty="0" err="1">
                <a:latin typeface="Times New Roman" panose="02020603050405020304" pitchFamily="18" charset="0"/>
                <a:cs typeface="Times New Roman" panose="02020603050405020304" pitchFamily="18" charset="0"/>
              </a:rPr>
              <a:t>dG</a:t>
            </a:r>
            <a:r>
              <a:rPr lang="en-US" dirty="0">
                <a:latin typeface="Times New Roman" panose="02020603050405020304" pitchFamily="18" charset="0"/>
                <a:cs typeface="Times New Roman" panose="02020603050405020304" pitchFamily="18" charset="0"/>
              </a:rPr>
              <a:t> bind score of theaflavin-digallate complex.</a:t>
            </a:r>
          </a:p>
        </p:txBody>
      </p:sp>
    </p:spTree>
    <p:extLst>
      <p:ext uri="{BB962C8B-B14F-4D97-AF65-F5344CB8AC3E}">
        <p14:creationId xmlns:p14="http://schemas.microsoft.com/office/powerpoint/2010/main" val="36316274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manuscript_paper_TG\refined_manuscript\07032020\data1_trial01\images\PL-Contacts_Histogram.png"/>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124" y="790460"/>
            <a:ext cx="8584404" cy="246888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8448" y="3525400"/>
            <a:ext cx="8989763" cy="954107"/>
          </a:xfrm>
          <a:prstGeom prst="rect">
            <a:avLst/>
          </a:prstGeom>
        </p:spPr>
        <p:txBody>
          <a:bodyPr wrap="square">
            <a:spAutoFit/>
          </a:bodyPr>
          <a:lstStyle/>
          <a:p>
            <a:pPr algn="just"/>
            <a:r>
              <a:rPr lang="en-US" b="1" dirty="0">
                <a:latin typeface="Times New Roman" panose="02020603050405020304" pitchFamily="18" charset="0"/>
                <a:cs typeface="Times New Roman" panose="02020603050405020304" pitchFamily="18" charset="0"/>
              </a:rPr>
              <a:t>Supplementary Figure 13A: </a:t>
            </a:r>
            <a:r>
              <a:rPr lang="en-US" dirty="0">
                <a:latin typeface="Times New Roman" panose="02020603050405020304" pitchFamily="18" charset="0"/>
                <a:cs typeface="Times New Roman" panose="02020603050405020304" pitchFamily="18" charset="0"/>
              </a:rPr>
              <a:t>Interaction plot of main protease with theaflavin digallate in the first metadynamic run. The simulation was carried out for 10 ns on GTX 1070 with Desmond 2018 and OPLS 2003 force field. Y axis represent the total number of contact fraction per residue per simulation time i.e. if the residue (presented on X-axis) has one contact during the whole simulation of 10 ns, it will have interaction fraction score of 1. </a:t>
            </a:r>
          </a:p>
        </p:txBody>
      </p:sp>
      <p:pic>
        <p:nvPicPr>
          <p:cNvPr id="5" name="Picture 2" descr="C:\Users\MANISH\Desktop\Screenshot from 2021-02-25 21-27-3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6280" y="916463"/>
            <a:ext cx="3502927" cy="1066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72729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manuscript_paper_TG\refined_manuscript\07032020\data_trial_02\images\PL-Contacts_Histogra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541" y="556392"/>
            <a:ext cx="8027988" cy="31178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75423" y="3789804"/>
            <a:ext cx="8438920" cy="954107"/>
          </a:xfrm>
          <a:prstGeom prst="rect">
            <a:avLst/>
          </a:prstGeom>
        </p:spPr>
        <p:txBody>
          <a:bodyPr wrap="square">
            <a:spAutoFit/>
          </a:bodyPr>
          <a:lstStyle/>
          <a:p>
            <a:pPr algn="just"/>
            <a:r>
              <a:rPr lang="en-US" b="1" dirty="0">
                <a:latin typeface="Times New Roman" panose="02020603050405020304" pitchFamily="18" charset="0"/>
                <a:cs typeface="Times New Roman" panose="02020603050405020304" pitchFamily="18" charset="0"/>
              </a:rPr>
              <a:t>Supplementary Figure 13B: </a:t>
            </a:r>
            <a:r>
              <a:rPr lang="en-US" dirty="0">
                <a:latin typeface="Times New Roman" panose="02020603050405020304" pitchFamily="18" charset="0"/>
                <a:cs typeface="Times New Roman" panose="02020603050405020304" pitchFamily="18" charset="0"/>
              </a:rPr>
              <a:t>Interaction plot of main protease with theaflavin digallate in the first metadynamic run. The simulation was carried out for 10 ns on GTX 1070 with Desmond 2018 and OPLS 2003 force field. Y axis represent the total number of contact fraction per residue per simulation time i.e. if the residue (presented on X-axis) has one contact during the simulation of 10 ns, it will have interaction fraction score of 1. </a:t>
            </a:r>
          </a:p>
        </p:txBody>
      </p:sp>
      <p:pic>
        <p:nvPicPr>
          <p:cNvPr id="4" name="Picture 2" descr="C:\Users\MANISH\Desktop\Screenshot from 2021-02-25 21-27-3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2551" y="758003"/>
            <a:ext cx="3502927" cy="1066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47429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2202" y="4109295"/>
            <a:ext cx="8814832" cy="954107"/>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Supplementary Figure 14A: </a:t>
            </a:r>
            <a:r>
              <a:rPr lang="en-US" dirty="0">
                <a:latin typeface="Times New Roman" panose="02020603050405020304" pitchFamily="18" charset="0"/>
                <a:cs typeface="Times New Roman" panose="02020603050405020304" pitchFamily="18" charset="0"/>
              </a:rPr>
              <a:t>Two dimensional structure of method control ligands used in free energy perturbation calculations. The IUPAC name of CAT-4j is (2E,5R)-2-imino-3-methyl-5-phenyl-5-[3-(pyridin-3-yl) phenyl]imidazolidin-4-one. The IUPAC name of CAT-4b is  ((2E,5R)-2-imino-5-(3'-methoxybiphenyl-3-yl)-3-methyl-5-phenylimidazolidin-4-one). The mutated regions was highlighted as yellow bracket.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880" y="766751"/>
            <a:ext cx="3761905" cy="2552381"/>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7034" y="645565"/>
            <a:ext cx="4400000" cy="2552381"/>
          </a:xfrm>
          <a:prstGeom prst="rect">
            <a:avLst/>
          </a:prstGeom>
        </p:spPr>
      </p:pic>
      <p:sp>
        <p:nvSpPr>
          <p:cNvPr id="8" name="TextBox 7"/>
          <p:cNvSpPr txBox="1"/>
          <p:nvPr/>
        </p:nvSpPr>
        <p:spPr>
          <a:xfrm>
            <a:off x="1476261" y="3558449"/>
            <a:ext cx="1024569" cy="307777"/>
          </a:xfrm>
          <a:prstGeom prst="rect">
            <a:avLst/>
          </a:prstGeom>
          <a:noFill/>
        </p:spPr>
        <p:txBody>
          <a:bodyPr wrap="square" rtlCol="0">
            <a:spAutoFit/>
          </a:bodyPr>
          <a:lstStyle/>
          <a:p>
            <a:r>
              <a:rPr lang="en-US" b="1" dirty="0"/>
              <a:t>  CAT-4j</a:t>
            </a:r>
          </a:p>
        </p:txBody>
      </p:sp>
      <p:sp>
        <p:nvSpPr>
          <p:cNvPr id="9" name="TextBox 8"/>
          <p:cNvSpPr txBox="1"/>
          <p:nvPr/>
        </p:nvSpPr>
        <p:spPr>
          <a:xfrm>
            <a:off x="5744502" y="3385579"/>
            <a:ext cx="1024569" cy="307777"/>
          </a:xfrm>
          <a:prstGeom prst="rect">
            <a:avLst/>
          </a:prstGeom>
          <a:noFill/>
        </p:spPr>
        <p:txBody>
          <a:bodyPr wrap="square" rtlCol="0">
            <a:spAutoFit/>
          </a:bodyPr>
          <a:lstStyle/>
          <a:p>
            <a:r>
              <a:rPr lang="en-US" b="1" dirty="0"/>
              <a:t>  CAT-4b</a:t>
            </a:r>
          </a:p>
        </p:txBody>
      </p:sp>
      <p:sp>
        <p:nvSpPr>
          <p:cNvPr id="2" name="Rectangle 1"/>
          <p:cNvSpPr/>
          <p:nvPr/>
        </p:nvSpPr>
        <p:spPr>
          <a:xfrm>
            <a:off x="7910111" y="473725"/>
            <a:ext cx="1036923" cy="627962"/>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7306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3763" y="315410"/>
            <a:ext cx="3983882" cy="192024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5642" y="2365709"/>
            <a:ext cx="3992003" cy="1920240"/>
          </a:xfrm>
          <a:prstGeom prst="rect">
            <a:avLst/>
          </a:prstGeom>
        </p:spPr>
      </p:pic>
      <p:sp>
        <p:nvSpPr>
          <p:cNvPr id="6" name="TextBox 5"/>
          <p:cNvSpPr txBox="1"/>
          <p:nvPr/>
        </p:nvSpPr>
        <p:spPr>
          <a:xfrm>
            <a:off x="685800" y="978226"/>
            <a:ext cx="1524000" cy="461665"/>
          </a:xfrm>
          <a:prstGeom prst="rect">
            <a:avLst/>
          </a:prstGeom>
          <a:noFill/>
        </p:spPr>
        <p:txBody>
          <a:bodyPr wrap="square" rtlCol="0">
            <a:spAutoFit/>
          </a:bodyPr>
          <a:lstStyle/>
          <a:p>
            <a:pPr>
              <a:buClrTx/>
              <a:buFontTx/>
              <a:buNone/>
            </a:pPr>
            <a:r>
              <a:rPr lang="el-GR" sz="2400" b="1" kern="1200" dirty="0">
                <a:solidFill>
                  <a:prstClr val="black"/>
                </a:solidFill>
                <a:latin typeface="Times New Roman" panose="02020603050405020304" pitchFamily="18" charset="0"/>
                <a:ea typeface="+mn-ea"/>
                <a:cs typeface="Times New Roman" panose="02020603050405020304" pitchFamily="18" charset="0"/>
              </a:rPr>
              <a:t>λ</a:t>
            </a:r>
            <a:r>
              <a:rPr lang="en-US" sz="2400" b="1" kern="1200" dirty="0">
                <a:solidFill>
                  <a:prstClr val="black"/>
                </a:solidFill>
                <a:latin typeface="Times New Roman" panose="02020603050405020304" pitchFamily="18" charset="0"/>
                <a:ea typeface="+mn-ea"/>
                <a:cs typeface="Times New Roman" panose="02020603050405020304" pitchFamily="18" charset="0"/>
              </a:rPr>
              <a:t>=0</a:t>
            </a:r>
          </a:p>
        </p:txBody>
      </p:sp>
      <p:sp>
        <p:nvSpPr>
          <p:cNvPr id="7" name="TextBox 6"/>
          <p:cNvSpPr txBox="1"/>
          <p:nvPr/>
        </p:nvSpPr>
        <p:spPr>
          <a:xfrm>
            <a:off x="685800" y="3003252"/>
            <a:ext cx="1524000" cy="461665"/>
          </a:xfrm>
          <a:prstGeom prst="rect">
            <a:avLst/>
          </a:prstGeom>
          <a:noFill/>
        </p:spPr>
        <p:txBody>
          <a:bodyPr wrap="square" rtlCol="0">
            <a:spAutoFit/>
          </a:bodyPr>
          <a:lstStyle/>
          <a:p>
            <a:pPr>
              <a:buClrTx/>
              <a:buFontTx/>
              <a:buNone/>
            </a:pPr>
            <a:r>
              <a:rPr lang="el-GR" sz="2400" b="1" kern="1200" dirty="0">
                <a:solidFill>
                  <a:prstClr val="black"/>
                </a:solidFill>
                <a:latin typeface="Times New Roman" panose="02020603050405020304" pitchFamily="18" charset="0"/>
                <a:ea typeface="+mn-ea"/>
                <a:cs typeface="Times New Roman" panose="02020603050405020304" pitchFamily="18" charset="0"/>
              </a:rPr>
              <a:t>λ</a:t>
            </a:r>
            <a:r>
              <a:rPr lang="en-US" sz="2400" b="1" kern="1200" dirty="0">
                <a:solidFill>
                  <a:prstClr val="black"/>
                </a:solidFill>
                <a:latin typeface="Times New Roman" panose="02020603050405020304" pitchFamily="18" charset="0"/>
                <a:ea typeface="+mn-ea"/>
                <a:cs typeface="Times New Roman" panose="02020603050405020304" pitchFamily="18" charset="0"/>
              </a:rPr>
              <a:t>=1</a:t>
            </a:r>
          </a:p>
        </p:txBody>
      </p:sp>
      <p:sp>
        <p:nvSpPr>
          <p:cNvPr id="8" name="Rectangle 7"/>
          <p:cNvSpPr/>
          <p:nvPr/>
        </p:nvSpPr>
        <p:spPr>
          <a:xfrm>
            <a:off x="28464" y="4189395"/>
            <a:ext cx="8934679" cy="954107"/>
          </a:xfrm>
          <a:prstGeom prst="rect">
            <a:avLst/>
          </a:prstGeom>
        </p:spPr>
        <p:txBody>
          <a:bodyPr wrap="square">
            <a:spAutoFit/>
          </a:bodyPr>
          <a:lstStyle/>
          <a:p>
            <a:pPr>
              <a:buClrTx/>
              <a:buFontTx/>
              <a:buNone/>
            </a:pPr>
            <a:r>
              <a:rPr lang="en-US" b="1" kern="1200" dirty="0">
                <a:solidFill>
                  <a:prstClr val="black"/>
                </a:solidFill>
                <a:latin typeface="Times New Roman" panose="02020603050405020304" pitchFamily="18" charset="0"/>
                <a:ea typeface="+mn-ea"/>
                <a:cs typeface="Times New Roman" panose="02020603050405020304" pitchFamily="18" charset="0"/>
              </a:rPr>
              <a:t>Supplementary Figure 14 B: </a:t>
            </a:r>
            <a:r>
              <a:rPr lang="en-US" b="1" kern="1200" dirty="0">
                <a:solidFill>
                  <a:prstClr val="black"/>
                </a:solidFill>
                <a:latin typeface="Times New Roman" panose="02020603050405020304" pitchFamily="18" charset="0"/>
                <a:cs typeface="Times New Roman" panose="02020603050405020304" pitchFamily="18" charset="0"/>
              </a:rPr>
              <a:t>Two Dimensional structure of  experimental control ligand 1(FEP2, table 3)  used in  free energy perturbation calculation. </a:t>
            </a:r>
            <a:r>
              <a:rPr lang="en-US" kern="1200" dirty="0">
                <a:solidFill>
                  <a:prstClr val="black"/>
                </a:solidFill>
                <a:latin typeface="Times New Roman" panose="02020603050405020304" pitchFamily="18" charset="0"/>
                <a:cs typeface="Times New Roman" panose="02020603050405020304" pitchFamily="18" charset="0"/>
              </a:rPr>
              <a:t>The ligand structure was same as of FEP1 whereas only the core perturbed by 0.790 Angstrom. </a:t>
            </a:r>
            <a:r>
              <a:rPr lang="en-US" kern="1200" dirty="0">
                <a:solidFill>
                  <a:prstClr val="black"/>
                </a:solidFill>
                <a:latin typeface="Times New Roman" panose="02020603050405020304" pitchFamily="18" charset="0"/>
                <a:ea typeface="+mn-ea"/>
                <a:cs typeface="Times New Roman" panose="02020603050405020304" pitchFamily="18" charset="0"/>
              </a:rPr>
              <a:t>The relative binding free energy difference between TG (</a:t>
            </a:r>
            <a:r>
              <a:rPr lang="en-US" kern="1200" dirty="0">
                <a:solidFill>
                  <a:prstClr val="black"/>
                </a:solidFill>
                <a:latin typeface="Times New Roman"/>
                <a:cs typeface="+mn-cs"/>
              </a:rPr>
              <a:t>λ=0</a:t>
            </a:r>
            <a:r>
              <a:rPr lang="en-US" kern="1200" dirty="0">
                <a:solidFill>
                  <a:prstClr val="black"/>
                </a:solidFill>
                <a:latin typeface="Times New Roman" panose="02020603050405020304" pitchFamily="18" charset="0"/>
                <a:ea typeface="+mn-ea"/>
                <a:cs typeface="Times New Roman" panose="02020603050405020304" pitchFamily="18" charset="0"/>
              </a:rPr>
              <a:t>) and TG’ (</a:t>
            </a:r>
            <a:r>
              <a:rPr lang="en-US" kern="1200" dirty="0">
                <a:solidFill>
                  <a:prstClr val="black"/>
                </a:solidFill>
                <a:latin typeface="Times New Roman"/>
                <a:cs typeface="+mn-cs"/>
              </a:rPr>
              <a:t>λ=1) was</a:t>
            </a:r>
            <a:r>
              <a:rPr lang="en-US" kern="1200" dirty="0">
                <a:solidFill>
                  <a:prstClr val="black"/>
                </a:solidFill>
                <a:latin typeface="Times New Roman" panose="02020603050405020304" pitchFamily="18" charset="0"/>
                <a:cs typeface="Times New Roman" panose="02020603050405020304" pitchFamily="18" charset="0"/>
              </a:rPr>
              <a:t> 5.63+-0.78 kcal/</a:t>
            </a:r>
            <a:r>
              <a:rPr lang="en-US" kern="1200" dirty="0" err="1">
                <a:solidFill>
                  <a:prstClr val="black"/>
                </a:solidFill>
                <a:latin typeface="Times New Roman" panose="02020603050405020304" pitchFamily="18" charset="0"/>
                <a:cs typeface="Times New Roman" panose="02020603050405020304" pitchFamily="18" charset="0"/>
              </a:rPr>
              <a:t>mol</a:t>
            </a:r>
            <a:r>
              <a:rPr lang="en-US" kern="1200" dirty="0">
                <a:solidFill>
                  <a:prstClr val="black"/>
                </a:solidFill>
                <a:latin typeface="Times New Roman" panose="02020603050405020304" pitchFamily="18" charset="0"/>
                <a:cs typeface="Times New Roman" panose="02020603050405020304" pitchFamily="18" charset="0"/>
              </a:rPr>
              <a:t> which reflect the higher affinity of TG as compared to mutated residue TG’ was not a calculation artifact.</a:t>
            </a:r>
            <a:endParaRPr lang="en-US" kern="1200" dirty="0">
              <a:solidFill>
                <a:prstClr val="black"/>
              </a:solidFill>
              <a:latin typeface="Times New Roman" panose="02020603050405020304" pitchFamily="18" charset="0"/>
              <a:ea typeface="+mn-ea"/>
              <a:cs typeface="Times New Roman" panose="02020603050405020304" pitchFamily="18" charset="0"/>
            </a:endParaRPr>
          </a:p>
        </p:txBody>
      </p:sp>
      <p:cxnSp>
        <p:nvCxnSpPr>
          <p:cNvPr id="9" name="Straight Arrow Connector 8"/>
          <p:cNvCxnSpPr/>
          <p:nvPr/>
        </p:nvCxnSpPr>
        <p:spPr>
          <a:xfrm>
            <a:off x="4495800" y="1817548"/>
            <a:ext cx="0" cy="57415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0" name="TextBox 9"/>
          <p:cNvSpPr txBox="1"/>
          <p:nvPr/>
        </p:nvSpPr>
        <p:spPr>
          <a:xfrm>
            <a:off x="5381743" y="1966124"/>
            <a:ext cx="3581400" cy="369332"/>
          </a:xfrm>
          <a:prstGeom prst="rect">
            <a:avLst/>
          </a:prstGeom>
          <a:noFill/>
        </p:spPr>
        <p:txBody>
          <a:bodyPr wrap="square" rtlCol="0">
            <a:spAutoFit/>
          </a:bodyPr>
          <a:lstStyle/>
          <a:p>
            <a:pPr>
              <a:buClrTx/>
              <a:buFontTx/>
              <a:buNone/>
            </a:pPr>
            <a:r>
              <a:rPr lang="en-US" sz="1800" kern="1200" dirty="0">
                <a:solidFill>
                  <a:prstClr val="black"/>
                </a:solidFill>
                <a:latin typeface="Calibri"/>
                <a:ea typeface="+mn-ea"/>
                <a:cs typeface="+mn-cs"/>
              </a:rPr>
              <a:t>Alchemical Transformation</a:t>
            </a:r>
          </a:p>
        </p:txBody>
      </p:sp>
      <p:sp>
        <p:nvSpPr>
          <p:cNvPr id="11" name="Rectangle 10"/>
          <p:cNvSpPr/>
          <p:nvPr/>
        </p:nvSpPr>
        <p:spPr>
          <a:xfrm>
            <a:off x="3646583" y="1522828"/>
            <a:ext cx="1735160" cy="627962"/>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646583" y="3614058"/>
            <a:ext cx="1619479" cy="495234"/>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0036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1160" y="77118"/>
            <a:ext cx="4551463" cy="4392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9317" y="1524294"/>
            <a:ext cx="316232" cy="2304000"/>
          </a:xfrm>
          <a:prstGeom prst="rect">
            <a:avLst/>
          </a:prstGeom>
        </p:spPr>
      </p:pic>
      <p:sp>
        <p:nvSpPr>
          <p:cNvPr id="6" name="Title 5"/>
          <p:cNvSpPr>
            <a:spLocks noGrp="1"/>
          </p:cNvSpPr>
          <p:nvPr>
            <p:ph type="title"/>
          </p:nvPr>
        </p:nvSpPr>
        <p:spPr>
          <a:xfrm>
            <a:off x="143219" y="4387243"/>
            <a:ext cx="8912646" cy="756257"/>
          </a:xfrm>
        </p:spPr>
        <p:txBody>
          <a:bodyPr/>
          <a:lstStyle/>
          <a:p>
            <a:r>
              <a:rPr lang="en-IN" sz="1200" b="1" dirty="0">
                <a:latin typeface="Times New Roman" panose="02020603050405020304" pitchFamily="18" charset="0"/>
                <a:cs typeface="Times New Roman" panose="02020603050405020304" pitchFamily="18" charset="0"/>
              </a:rPr>
              <a:t>Supplementary figure 1D:</a:t>
            </a:r>
            <a:r>
              <a:rPr lang="en-IN" sz="1200" dirty="0">
                <a:latin typeface="Times New Roman" panose="02020603050405020304" pitchFamily="18" charset="0"/>
                <a:cs typeface="Times New Roman" panose="02020603050405020304" pitchFamily="18" charset="0"/>
              </a:rPr>
              <a:t> </a:t>
            </a:r>
            <a:r>
              <a:rPr lang="en-IN" sz="1200" b="1" dirty="0">
                <a:latin typeface="Times New Roman" panose="02020603050405020304" pitchFamily="18" charset="0"/>
                <a:cs typeface="Times New Roman" panose="02020603050405020304" pitchFamily="18" charset="0"/>
              </a:rPr>
              <a:t>Number of hydrogen bond contacts observed during the simulation of 200 ns. </a:t>
            </a:r>
            <a:r>
              <a:rPr lang="en-IN" sz="1200" dirty="0">
                <a:latin typeface="Times New Roman" panose="02020603050405020304" pitchFamily="18" charset="0"/>
                <a:cs typeface="Times New Roman" panose="02020603050405020304" pitchFamily="18" charset="0"/>
              </a:rPr>
              <a:t>The X-axis represents the simulation time, whereas Y axis represents the interacting residue. Glutamate166 was the dominant interacting residue, followed by threonine190 and histidine164. </a:t>
            </a:r>
            <a:br>
              <a:rPr lang="en-IN" sz="1200" dirty="0">
                <a:latin typeface="Times New Roman" panose="02020603050405020304" pitchFamily="18" charset="0"/>
                <a:cs typeface="Times New Roman" panose="02020603050405020304" pitchFamily="18" charset="0"/>
              </a:rPr>
            </a:br>
            <a:endParaRPr lang="en-IN"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473039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0" y="978225"/>
            <a:ext cx="1524000" cy="461665"/>
          </a:xfrm>
          <a:prstGeom prst="rect">
            <a:avLst/>
          </a:prstGeom>
          <a:noFill/>
        </p:spPr>
        <p:txBody>
          <a:bodyPr wrap="square" rtlCol="0">
            <a:spAutoFit/>
          </a:bodyPr>
          <a:lstStyle/>
          <a:p>
            <a:r>
              <a:rPr lang="el-GR" sz="2400" b="1" dirty="0">
                <a:latin typeface="Times New Roman" panose="02020603050405020304" pitchFamily="18" charset="0"/>
                <a:cs typeface="Times New Roman" panose="02020603050405020304" pitchFamily="18" charset="0"/>
              </a:rPr>
              <a:t>λ</a:t>
            </a:r>
            <a:r>
              <a:rPr lang="en-US" sz="2400" b="1" dirty="0">
                <a:latin typeface="Times New Roman" panose="02020603050405020304" pitchFamily="18" charset="0"/>
                <a:cs typeface="Times New Roman" panose="02020603050405020304" pitchFamily="18" charset="0"/>
              </a:rPr>
              <a:t>=0</a:t>
            </a:r>
          </a:p>
        </p:txBody>
      </p:sp>
      <p:sp>
        <p:nvSpPr>
          <p:cNvPr id="7" name="TextBox 6"/>
          <p:cNvSpPr txBox="1"/>
          <p:nvPr/>
        </p:nvSpPr>
        <p:spPr>
          <a:xfrm>
            <a:off x="685800" y="3074672"/>
            <a:ext cx="1524000" cy="461665"/>
          </a:xfrm>
          <a:prstGeom prst="rect">
            <a:avLst/>
          </a:prstGeom>
          <a:noFill/>
        </p:spPr>
        <p:txBody>
          <a:bodyPr wrap="square" rtlCol="0">
            <a:spAutoFit/>
          </a:bodyPr>
          <a:lstStyle/>
          <a:p>
            <a:r>
              <a:rPr lang="el-GR" sz="2400" b="1" dirty="0">
                <a:latin typeface="Times New Roman" panose="02020603050405020304" pitchFamily="18" charset="0"/>
                <a:cs typeface="Times New Roman" panose="02020603050405020304" pitchFamily="18" charset="0"/>
              </a:rPr>
              <a:t>λ</a:t>
            </a:r>
            <a:r>
              <a:rPr lang="en-US" sz="2400" b="1" dirty="0">
                <a:latin typeface="Times New Roman" panose="02020603050405020304" pitchFamily="18" charset="0"/>
                <a:cs typeface="Times New Roman" panose="02020603050405020304" pitchFamily="18" charset="0"/>
              </a:rPr>
              <a:t>=1</a:t>
            </a:r>
          </a:p>
        </p:txBody>
      </p:sp>
      <p:sp>
        <p:nvSpPr>
          <p:cNvPr id="8" name="Rectangle 7"/>
          <p:cNvSpPr/>
          <p:nvPr/>
        </p:nvSpPr>
        <p:spPr>
          <a:xfrm>
            <a:off x="143223" y="3978496"/>
            <a:ext cx="8772181" cy="1169551"/>
          </a:xfrm>
          <a:prstGeom prst="rect">
            <a:avLst/>
          </a:prstGeom>
        </p:spPr>
        <p:txBody>
          <a:bodyPr wrap="square">
            <a:spAutoFit/>
          </a:bodyPr>
          <a:lstStyle/>
          <a:p>
            <a:pPr algn="just"/>
            <a:r>
              <a:rPr lang="en-US" b="1" kern="1200" dirty="0">
                <a:solidFill>
                  <a:prstClr val="black"/>
                </a:solidFill>
                <a:latin typeface="Times New Roman" panose="02020603050405020304" pitchFamily="18" charset="0"/>
                <a:ea typeface="+mn-ea"/>
                <a:cs typeface="Times New Roman" panose="02020603050405020304" pitchFamily="18" charset="0"/>
              </a:rPr>
              <a:t>Supplementary Figure 14 C: </a:t>
            </a:r>
            <a:r>
              <a:rPr lang="en-US" b="1" kern="1200" dirty="0">
                <a:solidFill>
                  <a:prstClr val="black"/>
                </a:solidFill>
                <a:latin typeface="Times New Roman" panose="02020603050405020304" pitchFamily="18" charset="0"/>
                <a:cs typeface="Times New Roman" panose="02020603050405020304" pitchFamily="18" charset="0"/>
              </a:rPr>
              <a:t>Two Dimensional structure of  experimental control ligand 2(FEP3, table 3)  used in  free energy perturbation calculation. </a:t>
            </a:r>
            <a:r>
              <a:rPr lang="en-US" kern="1200" dirty="0">
                <a:solidFill>
                  <a:prstClr val="black"/>
                </a:solidFill>
                <a:latin typeface="Times New Roman" panose="02020603050405020304" pitchFamily="18" charset="0"/>
                <a:cs typeface="Times New Roman" panose="02020603050405020304" pitchFamily="18" charset="0"/>
              </a:rPr>
              <a:t>The carbonyl oxygen atom was positively charged and hydroxyl oxygen was negatively charged in both native (TG) and mutated ligand (TG’). Hydroxyl group of O19 and O21 were deleted and replaced by methyl group in TG’. The relative binding free energy difference between TG (λ=0) and TG’ (λ=1) was 2.33+-1.11 kcal/mol. </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9323" y="194310"/>
            <a:ext cx="3983885" cy="1920240"/>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8318" y="2114550"/>
            <a:ext cx="3983882" cy="1920240"/>
          </a:xfrm>
          <a:prstGeom prst="rect">
            <a:avLst/>
          </a:prstGeom>
        </p:spPr>
      </p:pic>
      <p:cxnSp>
        <p:nvCxnSpPr>
          <p:cNvPr id="10" name="Straight Arrow Connector 9"/>
          <p:cNvCxnSpPr/>
          <p:nvPr/>
        </p:nvCxnSpPr>
        <p:spPr>
          <a:xfrm>
            <a:off x="5029200" y="1747465"/>
            <a:ext cx="0" cy="57415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1" name="TextBox 10"/>
          <p:cNvSpPr txBox="1"/>
          <p:nvPr/>
        </p:nvSpPr>
        <p:spPr>
          <a:xfrm>
            <a:off x="5334004" y="2093658"/>
            <a:ext cx="3581400" cy="307777"/>
          </a:xfrm>
          <a:prstGeom prst="rect">
            <a:avLst/>
          </a:prstGeom>
          <a:noFill/>
        </p:spPr>
        <p:txBody>
          <a:bodyPr wrap="square" rtlCol="0">
            <a:spAutoFit/>
          </a:bodyPr>
          <a:lstStyle/>
          <a:p>
            <a:r>
              <a:rPr lang="en-US" dirty="0"/>
              <a:t>Alchemical Transformation</a:t>
            </a:r>
          </a:p>
        </p:txBody>
      </p:sp>
      <p:sp>
        <p:nvSpPr>
          <p:cNvPr id="12" name="Rectangle 11"/>
          <p:cNvSpPr/>
          <p:nvPr/>
        </p:nvSpPr>
        <p:spPr>
          <a:xfrm>
            <a:off x="4588528" y="1448880"/>
            <a:ext cx="1036923" cy="627962"/>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297081" y="3406828"/>
            <a:ext cx="1036923" cy="627962"/>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467148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0" y="978225"/>
            <a:ext cx="1524000" cy="461665"/>
          </a:xfrm>
          <a:prstGeom prst="rect">
            <a:avLst/>
          </a:prstGeom>
          <a:noFill/>
        </p:spPr>
        <p:txBody>
          <a:bodyPr wrap="square" rtlCol="0">
            <a:spAutoFit/>
          </a:bodyPr>
          <a:lstStyle/>
          <a:p>
            <a:r>
              <a:rPr lang="el-GR" sz="2400" b="1" dirty="0">
                <a:latin typeface="Times New Roman" panose="02020603050405020304" pitchFamily="18" charset="0"/>
                <a:cs typeface="Times New Roman" panose="02020603050405020304" pitchFamily="18" charset="0"/>
              </a:rPr>
              <a:t>λ</a:t>
            </a:r>
            <a:r>
              <a:rPr lang="en-US" sz="2400" b="1" dirty="0">
                <a:latin typeface="Times New Roman" panose="02020603050405020304" pitchFamily="18" charset="0"/>
                <a:cs typeface="Times New Roman" panose="02020603050405020304" pitchFamily="18" charset="0"/>
              </a:rPr>
              <a:t>=0</a:t>
            </a:r>
          </a:p>
        </p:txBody>
      </p:sp>
      <p:sp>
        <p:nvSpPr>
          <p:cNvPr id="7" name="TextBox 6"/>
          <p:cNvSpPr txBox="1"/>
          <p:nvPr/>
        </p:nvSpPr>
        <p:spPr>
          <a:xfrm>
            <a:off x="623455" y="3246920"/>
            <a:ext cx="1524000" cy="461665"/>
          </a:xfrm>
          <a:prstGeom prst="rect">
            <a:avLst/>
          </a:prstGeom>
          <a:noFill/>
        </p:spPr>
        <p:txBody>
          <a:bodyPr wrap="square" rtlCol="0">
            <a:spAutoFit/>
          </a:bodyPr>
          <a:lstStyle/>
          <a:p>
            <a:r>
              <a:rPr lang="el-GR" sz="2400" b="1" dirty="0">
                <a:latin typeface="Times New Roman" panose="02020603050405020304" pitchFamily="18" charset="0"/>
                <a:cs typeface="Times New Roman" panose="02020603050405020304" pitchFamily="18" charset="0"/>
              </a:rPr>
              <a:t>λ</a:t>
            </a:r>
            <a:r>
              <a:rPr lang="en-US" sz="2400" b="1" dirty="0">
                <a:latin typeface="Times New Roman" panose="02020603050405020304" pitchFamily="18" charset="0"/>
                <a:cs typeface="Times New Roman" panose="02020603050405020304" pitchFamily="18" charset="0"/>
              </a:rPr>
              <a:t>=1</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8400" y="156602"/>
            <a:ext cx="3983882" cy="192024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8400" y="2260323"/>
            <a:ext cx="3983882" cy="1920240"/>
          </a:xfrm>
          <a:prstGeom prst="rect">
            <a:avLst/>
          </a:prstGeom>
        </p:spPr>
      </p:pic>
      <p:cxnSp>
        <p:nvCxnSpPr>
          <p:cNvPr id="9" name="Straight Arrow Connector 8"/>
          <p:cNvCxnSpPr/>
          <p:nvPr/>
        </p:nvCxnSpPr>
        <p:spPr>
          <a:xfrm>
            <a:off x="5029200" y="1747465"/>
            <a:ext cx="0" cy="57415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0" name="TextBox 9"/>
          <p:cNvSpPr txBox="1"/>
          <p:nvPr/>
        </p:nvSpPr>
        <p:spPr>
          <a:xfrm>
            <a:off x="5106989" y="2013842"/>
            <a:ext cx="3581400" cy="307777"/>
          </a:xfrm>
          <a:prstGeom prst="rect">
            <a:avLst/>
          </a:prstGeom>
          <a:noFill/>
        </p:spPr>
        <p:txBody>
          <a:bodyPr wrap="square" rtlCol="0">
            <a:spAutoFit/>
          </a:bodyPr>
          <a:lstStyle/>
          <a:p>
            <a:r>
              <a:rPr lang="en-US" dirty="0"/>
              <a:t>Alchemical Transformation</a:t>
            </a:r>
          </a:p>
        </p:txBody>
      </p:sp>
      <p:sp>
        <p:nvSpPr>
          <p:cNvPr id="2" name="Rectangle 1"/>
          <p:cNvSpPr/>
          <p:nvPr/>
        </p:nvSpPr>
        <p:spPr>
          <a:xfrm>
            <a:off x="110172" y="4212939"/>
            <a:ext cx="8956713" cy="830997"/>
          </a:xfrm>
          <a:prstGeom prst="rect">
            <a:avLst/>
          </a:prstGeom>
        </p:spPr>
        <p:txBody>
          <a:bodyPr wrap="square">
            <a:spAutoFit/>
          </a:bodyPr>
          <a:lstStyle/>
          <a:p>
            <a:pPr lvl="0" algn="just"/>
            <a:r>
              <a:rPr lang="en-US" sz="1200" b="1" kern="1200" dirty="0">
                <a:solidFill>
                  <a:prstClr val="black"/>
                </a:solidFill>
                <a:latin typeface="Times New Roman" panose="02020603050405020304" pitchFamily="18" charset="0"/>
                <a:ea typeface="+mn-ea"/>
                <a:cs typeface="Times New Roman" panose="02020603050405020304" pitchFamily="18" charset="0"/>
              </a:rPr>
              <a:t>Supplementary Figure 14 D: </a:t>
            </a:r>
            <a:r>
              <a:rPr lang="en-US" sz="1200" b="1" kern="1200" dirty="0">
                <a:solidFill>
                  <a:prstClr val="black"/>
                </a:solidFill>
                <a:latin typeface="Times New Roman" panose="02020603050405020304" pitchFamily="18" charset="0"/>
                <a:cs typeface="Times New Roman" panose="02020603050405020304" pitchFamily="18" charset="0"/>
              </a:rPr>
              <a:t>Two Dimensional structure of  experimental control ligand 3 (FEP4, table 3)  used in  free energy perturbation calculation. </a:t>
            </a:r>
            <a:r>
              <a:rPr lang="en-US" sz="1200" kern="1200" dirty="0">
                <a:solidFill>
                  <a:prstClr val="black"/>
                </a:solidFill>
                <a:latin typeface="Times New Roman" panose="02020603050405020304" pitchFamily="18" charset="0"/>
                <a:cs typeface="Times New Roman" panose="02020603050405020304" pitchFamily="18" charset="0"/>
              </a:rPr>
              <a:t>The carbonyl oxygen atom was positively charged and hydroxyl oxygen was negatively charged in both native (TG) and mutated ligand (TG’). Hydroxyl group of O19 and O21 were deleted and the valency of carbon was satisfied by hydrogen atoms. The relative binding free energy difference between TG (λ=0) and TG’ (λ=1) was -0.58+-1.08 kcal/mol.</a:t>
            </a:r>
            <a:endParaRPr lang="en-US" sz="1200" dirty="0"/>
          </a:p>
        </p:txBody>
      </p:sp>
      <p:sp>
        <p:nvSpPr>
          <p:cNvPr id="11" name="Rectangle 10"/>
          <p:cNvSpPr/>
          <p:nvPr/>
        </p:nvSpPr>
        <p:spPr>
          <a:xfrm>
            <a:off x="4588528" y="1448880"/>
            <a:ext cx="1036923" cy="627962"/>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588526" y="3477752"/>
            <a:ext cx="1036923" cy="627962"/>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172901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0" y="978224"/>
            <a:ext cx="1524000" cy="461665"/>
          </a:xfrm>
          <a:prstGeom prst="rect">
            <a:avLst/>
          </a:prstGeom>
          <a:noFill/>
        </p:spPr>
        <p:txBody>
          <a:bodyPr wrap="square" rtlCol="0">
            <a:spAutoFit/>
          </a:bodyPr>
          <a:lstStyle/>
          <a:p>
            <a:pPr>
              <a:buClrTx/>
              <a:buFontTx/>
              <a:buNone/>
            </a:pPr>
            <a:r>
              <a:rPr lang="el-GR" sz="2400" b="1" kern="1200" dirty="0">
                <a:solidFill>
                  <a:prstClr val="black"/>
                </a:solidFill>
                <a:latin typeface="Times New Roman" panose="02020603050405020304" pitchFamily="18" charset="0"/>
                <a:ea typeface="+mn-ea"/>
                <a:cs typeface="Times New Roman" panose="02020603050405020304" pitchFamily="18" charset="0"/>
              </a:rPr>
              <a:t>λ</a:t>
            </a:r>
            <a:r>
              <a:rPr lang="en-US" sz="2400" b="1" kern="1200" dirty="0">
                <a:solidFill>
                  <a:prstClr val="black"/>
                </a:solidFill>
                <a:latin typeface="Times New Roman" panose="02020603050405020304" pitchFamily="18" charset="0"/>
                <a:ea typeface="+mn-ea"/>
                <a:cs typeface="Times New Roman" panose="02020603050405020304" pitchFamily="18" charset="0"/>
              </a:rPr>
              <a:t>=0</a:t>
            </a:r>
          </a:p>
        </p:txBody>
      </p:sp>
      <p:sp>
        <p:nvSpPr>
          <p:cNvPr id="7" name="TextBox 6"/>
          <p:cNvSpPr txBox="1"/>
          <p:nvPr/>
        </p:nvSpPr>
        <p:spPr>
          <a:xfrm>
            <a:off x="678873" y="2924406"/>
            <a:ext cx="1524000" cy="461665"/>
          </a:xfrm>
          <a:prstGeom prst="rect">
            <a:avLst/>
          </a:prstGeom>
          <a:noFill/>
        </p:spPr>
        <p:txBody>
          <a:bodyPr wrap="square" rtlCol="0">
            <a:spAutoFit/>
          </a:bodyPr>
          <a:lstStyle/>
          <a:p>
            <a:pPr>
              <a:buClrTx/>
              <a:buFontTx/>
              <a:buNone/>
            </a:pPr>
            <a:r>
              <a:rPr lang="el-GR" sz="2400" b="1" kern="1200" dirty="0">
                <a:solidFill>
                  <a:prstClr val="black"/>
                </a:solidFill>
                <a:latin typeface="Times New Roman" panose="02020603050405020304" pitchFamily="18" charset="0"/>
                <a:ea typeface="+mn-ea"/>
                <a:cs typeface="Times New Roman" panose="02020603050405020304" pitchFamily="18" charset="0"/>
              </a:rPr>
              <a:t>λ</a:t>
            </a:r>
            <a:r>
              <a:rPr lang="en-US" sz="2400" b="1" kern="1200" dirty="0">
                <a:solidFill>
                  <a:prstClr val="black"/>
                </a:solidFill>
                <a:latin typeface="Times New Roman" panose="02020603050405020304" pitchFamily="18" charset="0"/>
                <a:ea typeface="+mn-ea"/>
                <a:cs typeface="Times New Roman" panose="02020603050405020304" pitchFamily="18" charset="0"/>
              </a:rPr>
              <a:t>=1</a:t>
            </a:r>
          </a:p>
        </p:txBody>
      </p:sp>
      <p:sp>
        <p:nvSpPr>
          <p:cNvPr id="8" name="Rectangle 7"/>
          <p:cNvSpPr/>
          <p:nvPr/>
        </p:nvSpPr>
        <p:spPr>
          <a:xfrm>
            <a:off x="11659" y="4057650"/>
            <a:ext cx="8989764" cy="1169551"/>
          </a:xfrm>
          <a:prstGeom prst="rect">
            <a:avLst/>
          </a:prstGeom>
        </p:spPr>
        <p:txBody>
          <a:bodyPr wrap="square">
            <a:spAutoFit/>
          </a:bodyPr>
          <a:lstStyle/>
          <a:p>
            <a:pPr lvl="0" algn="just"/>
            <a:r>
              <a:rPr lang="en-US" b="1" kern="1200" dirty="0">
                <a:solidFill>
                  <a:prstClr val="black"/>
                </a:solidFill>
                <a:latin typeface="Times New Roman" panose="02020603050405020304" pitchFamily="18" charset="0"/>
                <a:ea typeface="+mn-ea"/>
                <a:cs typeface="Times New Roman" panose="02020603050405020304" pitchFamily="18" charset="0"/>
              </a:rPr>
              <a:t>Supplementary Figure 14 E: </a:t>
            </a:r>
            <a:r>
              <a:rPr lang="en-US" b="1" kern="1200" dirty="0">
                <a:solidFill>
                  <a:prstClr val="black"/>
                </a:solidFill>
                <a:latin typeface="Times New Roman" panose="02020603050405020304" pitchFamily="18" charset="0"/>
                <a:cs typeface="Times New Roman" panose="02020603050405020304" pitchFamily="18" charset="0"/>
              </a:rPr>
              <a:t>Two Dimensional structure of  experimental control ligand 4 (FEP5, table 3)  used in  free energy perturbation calculation. </a:t>
            </a:r>
            <a:r>
              <a:rPr lang="en-US" kern="1200" dirty="0">
                <a:solidFill>
                  <a:prstClr val="black"/>
                </a:solidFill>
                <a:latin typeface="Times New Roman" panose="02020603050405020304" pitchFamily="18" charset="0"/>
                <a:cs typeface="Times New Roman" panose="02020603050405020304" pitchFamily="18" charset="0"/>
              </a:rPr>
              <a:t>The carbonyl oxygen atom was positively charged and hydroxyl oxygen was negatively charged in  native ligand (TG). Hydroxyl group of O19, O21, 052 and carbonyl group of O54 were deleted in mutated ligand (TG’). The relative binding free energy difference between TG (λ=0) and TG’ (λ=1) was 2.35+-1.02  kcal/mol.</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114300"/>
            <a:ext cx="3983882" cy="192024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7400" y="2137410"/>
            <a:ext cx="3992003" cy="1920240"/>
          </a:xfrm>
          <a:prstGeom prst="rect">
            <a:avLst/>
          </a:prstGeom>
        </p:spPr>
      </p:pic>
      <p:cxnSp>
        <p:nvCxnSpPr>
          <p:cNvPr id="9" name="Straight Arrow Connector 8"/>
          <p:cNvCxnSpPr/>
          <p:nvPr/>
        </p:nvCxnSpPr>
        <p:spPr>
          <a:xfrm>
            <a:off x="5454267" y="1747464"/>
            <a:ext cx="0" cy="57415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0" name="TextBox 9"/>
          <p:cNvSpPr txBox="1"/>
          <p:nvPr/>
        </p:nvSpPr>
        <p:spPr>
          <a:xfrm>
            <a:off x="5486400" y="1860411"/>
            <a:ext cx="3581400" cy="307777"/>
          </a:xfrm>
          <a:prstGeom prst="rect">
            <a:avLst/>
          </a:prstGeom>
          <a:noFill/>
        </p:spPr>
        <p:txBody>
          <a:bodyPr wrap="square" rtlCol="0">
            <a:spAutoFit/>
          </a:bodyPr>
          <a:lstStyle/>
          <a:p>
            <a:pPr>
              <a:buClrTx/>
              <a:buFontTx/>
              <a:buNone/>
            </a:pPr>
            <a:r>
              <a:rPr lang="en-US" kern="1200" dirty="0">
                <a:solidFill>
                  <a:prstClr val="black"/>
                </a:solidFill>
                <a:latin typeface="Times New Roman" panose="02020603050405020304" pitchFamily="18" charset="0"/>
                <a:ea typeface="+mn-ea"/>
                <a:cs typeface="Times New Roman" panose="02020603050405020304" pitchFamily="18" charset="0"/>
              </a:rPr>
              <a:t>Alchemical Transformation</a:t>
            </a:r>
          </a:p>
        </p:txBody>
      </p:sp>
      <p:sp>
        <p:nvSpPr>
          <p:cNvPr id="11" name="Rectangle 10"/>
          <p:cNvSpPr/>
          <p:nvPr/>
        </p:nvSpPr>
        <p:spPr>
          <a:xfrm>
            <a:off x="3789802" y="1355075"/>
            <a:ext cx="1620398" cy="659224"/>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942202" y="3398426"/>
            <a:ext cx="1620398" cy="479511"/>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94413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0" y="978223"/>
            <a:ext cx="1524000" cy="461665"/>
          </a:xfrm>
          <a:prstGeom prst="rect">
            <a:avLst/>
          </a:prstGeom>
          <a:noFill/>
        </p:spPr>
        <p:txBody>
          <a:bodyPr wrap="square" rtlCol="0">
            <a:spAutoFit/>
          </a:bodyPr>
          <a:lstStyle/>
          <a:p>
            <a:r>
              <a:rPr lang="el-GR" sz="2400" b="1" dirty="0">
                <a:latin typeface="Times New Roman" panose="02020603050405020304" pitchFamily="18" charset="0"/>
                <a:cs typeface="Times New Roman" panose="02020603050405020304" pitchFamily="18" charset="0"/>
              </a:rPr>
              <a:t>λ</a:t>
            </a:r>
            <a:r>
              <a:rPr lang="en-US" sz="2400" b="1" dirty="0">
                <a:latin typeface="Times New Roman" panose="02020603050405020304" pitchFamily="18" charset="0"/>
                <a:cs typeface="Times New Roman" panose="02020603050405020304" pitchFamily="18" charset="0"/>
              </a:rPr>
              <a:t>=0</a:t>
            </a:r>
          </a:p>
        </p:txBody>
      </p:sp>
      <p:sp>
        <p:nvSpPr>
          <p:cNvPr id="7" name="TextBox 6"/>
          <p:cNvSpPr txBox="1"/>
          <p:nvPr/>
        </p:nvSpPr>
        <p:spPr>
          <a:xfrm>
            <a:off x="533400" y="2969919"/>
            <a:ext cx="1524000" cy="461665"/>
          </a:xfrm>
          <a:prstGeom prst="rect">
            <a:avLst/>
          </a:prstGeom>
          <a:noFill/>
        </p:spPr>
        <p:txBody>
          <a:bodyPr wrap="square" rtlCol="0">
            <a:spAutoFit/>
          </a:bodyPr>
          <a:lstStyle/>
          <a:p>
            <a:r>
              <a:rPr lang="el-GR" sz="2400" b="1" dirty="0">
                <a:latin typeface="Times New Roman" panose="02020603050405020304" pitchFamily="18" charset="0"/>
                <a:cs typeface="Times New Roman" panose="02020603050405020304" pitchFamily="18" charset="0"/>
              </a:rPr>
              <a:t>λ</a:t>
            </a:r>
            <a:r>
              <a:rPr lang="en-US" sz="2400" b="1" dirty="0">
                <a:latin typeface="Times New Roman" panose="02020603050405020304" pitchFamily="18" charset="0"/>
                <a:cs typeface="Times New Roman" panose="02020603050405020304" pitchFamily="18" charset="0"/>
              </a:rPr>
              <a:t>=1</a:t>
            </a:r>
          </a:p>
        </p:txBody>
      </p:sp>
      <p:sp>
        <p:nvSpPr>
          <p:cNvPr id="8" name="Rectangle 7"/>
          <p:cNvSpPr/>
          <p:nvPr/>
        </p:nvSpPr>
        <p:spPr>
          <a:xfrm>
            <a:off x="110169" y="4008861"/>
            <a:ext cx="8890612" cy="1169551"/>
          </a:xfrm>
          <a:prstGeom prst="rect">
            <a:avLst/>
          </a:prstGeom>
        </p:spPr>
        <p:txBody>
          <a:bodyPr wrap="square">
            <a:spAutoFit/>
          </a:bodyPr>
          <a:lstStyle/>
          <a:p>
            <a:pPr lvl="0" algn="just"/>
            <a:r>
              <a:rPr lang="en-US" b="1" kern="1200" dirty="0">
                <a:solidFill>
                  <a:prstClr val="black"/>
                </a:solidFill>
                <a:latin typeface="Times New Roman" panose="02020603050405020304" pitchFamily="18" charset="0"/>
                <a:cs typeface="Times New Roman" panose="02020603050405020304" pitchFamily="18" charset="0"/>
              </a:rPr>
              <a:t>Supplementary Figure 14 F: Two Dimensional structure of  experimental control ligand 5 (FEP6, table 3)  used in  free energy perturbation calculation. </a:t>
            </a:r>
            <a:r>
              <a:rPr lang="en-US" kern="1200" dirty="0">
                <a:solidFill>
                  <a:prstClr val="black"/>
                </a:solidFill>
                <a:latin typeface="Times New Roman" panose="02020603050405020304" pitchFamily="18" charset="0"/>
                <a:cs typeface="Times New Roman" panose="02020603050405020304" pitchFamily="18" charset="0"/>
              </a:rPr>
              <a:t>The carbonyl oxygen atom was positively charged and hydroxyl oxygen was negatively charged in  native ligand (TG). Nine hydroxyl group and one carbonyl group were deleted in mutated ligand (TG’). The relative binding free energy difference between TG (λ=0) and TG’ (λ=1) was 3.89+-2.43</a:t>
            </a:r>
          </a:p>
          <a:p>
            <a:pPr lvl="0" algn="just"/>
            <a:r>
              <a:rPr lang="en-US" kern="1200" dirty="0">
                <a:solidFill>
                  <a:prstClr val="black"/>
                </a:solidFill>
                <a:latin typeface="Times New Roman" panose="02020603050405020304" pitchFamily="18" charset="0"/>
                <a:cs typeface="Times New Roman" panose="02020603050405020304" pitchFamily="18" charset="0"/>
              </a:rPr>
              <a:t>kcal/mol.</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8318" y="114300"/>
            <a:ext cx="3983882" cy="192024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201" y="2114550"/>
            <a:ext cx="3748441" cy="1920240"/>
          </a:xfrm>
          <a:prstGeom prst="rect">
            <a:avLst/>
          </a:prstGeom>
        </p:spPr>
      </p:pic>
      <p:cxnSp>
        <p:nvCxnSpPr>
          <p:cNvPr id="9" name="Straight Arrow Connector 8"/>
          <p:cNvCxnSpPr/>
          <p:nvPr/>
        </p:nvCxnSpPr>
        <p:spPr>
          <a:xfrm>
            <a:off x="5029200" y="1747463"/>
            <a:ext cx="0" cy="57415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0" name="TextBox 9"/>
          <p:cNvSpPr txBox="1"/>
          <p:nvPr/>
        </p:nvSpPr>
        <p:spPr>
          <a:xfrm>
            <a:off x="5181600" y="1860411"/>
            <a:ext cx="3581400" cy="307777"/>
          </a:xfrm>
          <a:prstGeom prst="rect">
            <a:avLst/>
          </a:prstGeom>
          <a:noFill/>
        </p:spPr>
        <p:txBody>
          <a:bodyPr wrap="square" rtlCol="0">
            <a:spAutoFit/>
          </a:bodyPr>
          <a:lstStyle/>
          <a:p>
            <a:r>
              <a:rPr lang="en-US" dirty="0"/>
              <a:t>Alchemical Transformation</a:t>
            </a:r>
          </a:p>
        </p:txBody>
      </p:sp>
      <p:sp>
        <p:nvSpPr>
          <p:cNvPr id="11" name="Rectangle 10"/>
          <p:cNvSpPr/>
          <p:nvPr/>
        </p:nvSpPr>
        <p:spPr>
          <a:xfrm>
            <a:off x="2188318" y="782198"/>
            <a:ext cx="4157398" cy="1332352"/>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157722" y="2765408"/>
            <a:ext cx="4157398" cy="1332352"/>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1775789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0" y="978223"/>
            <a:ext cx="1524000" cy="461665"/>
          </a:xfrm>
          <a:prstGeom prst="rect">
            <a:avLst/>
          </a:prstGeom>
          <a:noFill/>
        </p:spPr>
        <p:txBody>
          <a:bodyPr wrap="square" rtlCol="0">
            <a:spAutoFit/>
          </a:bodyPr>
          <a:lstStyle/>
          <a:p>
            <a:r>
              <a:rPr lang="el-GR" sz="2400" b="1" dirty="0">
                <a:latin typeface="Times New Roman" panose="02020603050405020304" pitchFamily="18" charset="0"/>
                <a:cs typeface="Times New Roman" panose="02020603050405020304" pitchFamily="18" charset="0"/>
              </a:rPr>
              <a:t>λ</a:t>
            </a:r>
            <a:r>
              <a:rPr lang="en-US" sz="2400" b="1" dirty="0">
                <a:latin typeface="Times New Roman" panose="02020603050405020304" pitchFamily="18" charset="0"/>
                <a:cs typeface="Times New Roman" panose="02020603050405020304" pitchFamily="18" charset="0"/>
              </a:rPr>
              <a:t>=0</a:t>
            </a:r>
          </a:p>
        </p:txBody>
      </p:sp>
      <p:sp>
        <p:nvSpPr>
          <p:cNvPr id="7" name="TextBox 6"/>
          <p:cNvSpPr txBox="1"/>
          <p:nvPr/>
        </p:nvSpPr>
        <p:spPr>
          <a:xfrm>
            <a:off x="685800" y="2996284"/>
            <a:ext cx="1524000" cy="461665"/>
          </a:xfrm>
          <a:prstGeom prst="rect">
            <a:avLst/>
          </a:prstGeom>
          <a:noFill/>
        </p:spPr>
        <p:txBody>
          <a:bodyPr wrap="square" rtlCol="0">
            <a:spAutoFit/>
          </a:bodyPr>
          <a:lstStyle/>
          <a:p>
            <a:r>
              <a:rPr lang="el-GR" sz="2400" b="1" dirty="0">
                <a:latin typeface="Times New Roman" panose="02020603050405020304" pitchFamily="18" charset="0"/>
                <a:cs typeface="Times New Roman" panose="02020603050405020304" pitchFamily="18" charset="0"/>
              </a:rPr>
              <a:t>λ</a:t>
            </a:r>
            <a:r>
              <a:rPr lang="en-US" sz="2400" b="1" dirty="0">
                <a:latin typeface="Times New Roman" panose="02020603050405020304" pitchFamily="18" charset="0"/>
                <a:cs typeface="Times New Roman" panose="02020603050405020304" pitchFamily="18" charset="0"/>
              </a:rPr>
              <a:t>=1</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0294" y="57150"/>
            <a:ext cx="3972906" cy="1920240"/>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2034" y="2023110"/>
            <a:ext cx="3761166" cy="1920240"/>
          </a:xfrm>
          <a:prstGeom prst="rect">
            <a:avLst/>
          </a:prstGeom>
        </p:spPr>
      </p:pic>
      <p:sp>
        <p:nvSpPr>
          <p:cNvPr id="11" name="Rectangle 10"/>
          <p:cNvSpPr/>
          <p:nvPr/>
        </p:nvSpPr>
        <p:spPr>
          <a:xfrm>
            <a:off x="152400" y="4171951"/>
            <a:ext cx="8839200" cy="954107"/>
          </a:xfrm>
          <a:prstGeom prst="rect">
            <a:avLst/>
          </a:prstGeom>
        </p:spPr>
        <p:txBody>
          <a:bodyPr wrap="square">
            <a:spAutoFit/>
          </a:bodyPr>
          <a:lstStyle/>
          <a:p>
            <a:pPr lvl="0" algn="just"/>
            <a:r>
              <a:rPr lang="en-US" b="1" kern="1200" dirty="0">
                <a:solidFill>
                  <a:prstClr val="black"/>
                </a:solidFill>
                <a:latin typeface="Times New Roman" panose="02020603050405020304" pitchFamily="18" charset="0"/>
                <a:cs typeface="Times New Roman" panose="02020603050405020304" pitchFamily="18" charset="0"/>
              </a:rPr>
              <a:t>Supplementary Figure 14 G: Two Dimensional structure of  experimental control ligand 6 (FEP7, table 3)  used in  free energy perturbation calculation. </a:t>
            </a:r>
            <a:r>
              <a:rPr lang="en-US" kern="1200" dirty="0">
                <a:solidFill>
                  <a:prstClr val="black"/>
                </a:solidFill>
                <a:latin typeface="Times New Roman" panose="02020603050405020304" pitchFamily="18" charset="0"/>
                <a:cs typeface="Times New Roman" panose="02020603050405020304" pitchFamily="18" charset="0"/>
              </a:rPr>
              <a:t>Native ligand (TG) was in non-ionized state as of FEP 1-2. In mutated ligand (TG’), the a hydroxyl oxygen atom not present in benzo (7) annulen-6-one was negative charged. The relative binding free energy difference between TG (λ=0) and TG’ (λ=1) was </a:t>
            </a:r>
            <a:r>
              <a:rPr lang="en-US" dirty="0">
                <a:latin typeface="Times New Roman" panose="02020603050405020304" pitchFamily="18" charset="0"/>
                <a:cs typeface="Times New Roman" panose="02020603050405020304" pitchFamily="18" charset="0"/>
              </a:rPr>
              <a:t>4.22+-8.94 </a:t>
            </a:r>
            <a:r>
              <a:rPr lang="en-US" kern="1200" dirty="0">
                <a:solidFill>
                  <a:prstClr val="black"/>
                </a:solidFill>
                <a:latin typeface="Times New Roman" panose="02020603050405020304" pitchFamily="18" charset="0"/>
                <a:cs typeface="Times New Roman" panose="02020603050405020304" pitchFamily="18" charset="0"/>
              </a:rPr>
              <a:t>kcal/mol.</a:t>
            </a:r>
            <a:endParaRPr lang="en-US" dirty="0"/>
          </a:p>
        </p:txBody>
      </p:sp>
      <p:cxnSp>
        <p:nvCxnSpPr>
          <p:cNvPr id="8" name="Straight Arrow Connector 7"/>
          <p:cNvCxnSpPr/>
          <p:nvPr/>
        </p:nvCxnSpPr>
        <p:spPr>
          <a:xfrm>
            <a:off x="5410200" y="1690313"/>
            <a:ext cx="0" cy="57415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9" name="TextBox 8"/>
          <p:cNvSpPr txBox="1"/>
          <p:nvPr/>
        </p:nvSpPr>
        <p:spPr>
          <a:xfrm>
            <a:off x="5562600" y="1838891"/>
            <a:ext cx="3581400" cy="307777"/>
          </a:xfrm>
          <a:prstGeom prst="rect">
            <a:avLst/>
          </a:prstGeom>
          <a:noFill/>
        </p:spPr>
        <p:txBody>
          <a:bodyPr wrap="square" rtlCol="0">
            <a:spAutoFit/>
          </a:bodyPr>
          <a:lstStyle/>
          <a:p>
            <a:r>
              <a:rPr lang="en-US" dirty="0"/>
              <a:t>Alchemical Transformation</a:t>
            </a:r>
          </a:p>
        </p:txBody>
      </p:sp>
      <p:sp>
        <p:nvSpPr>
          <p:cNvPr id="12" name="Rectangle 11"/>
          <p:cNvSpPr/>
          <p:nvPr/>
        </p:nvSpPr>
        <p:spPr>
          <a:xfrm>
            <a:off x="2456761" y="1439888"/>
            <a:ext cx="771181" cy="399003"/>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256621" y="3366003"/>
            <a:ext cx="771181" cy="399003"/>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272728" y="1559237"/>
            <a:ext cx="771181" cy="399003"/>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414115" y="3518403"/>
            <a:ext cx="771181" cy="399003"/>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67644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0" y="978223"/>
            <a:ext cx="1524000" cy="461665"/>
          </a:xfrm>
          <a:prstGeom prst="rect">
            <a:avLst/>
          </a:prstGeom>
          <a:noFill/>
        </p:spPr>
        <p:txBody>
          <a:bodyPr wrap="square" rtlCol="0">
            <a:spAutoFit/>
          </a:bodyPr>
          <a:lstStyle/>
          <a:p>
            <a:r>
              <a:rPr lang="el-GR" sz="2400" b="1" dirty="0">
                <a:latin typeface="Times New Roman" panose="02020603050405020304" pitchFamily="18" charset="0"/>
                <a:cs typeface="Times New Roman" panose="02020603050405020304" pitchFamily="18" charset="0"/>
              </a:rPr>
              <a:t>λ</a:t>
            </a:r>
            <a:r>
              <a:rPr lang="en-US" sz="2400" b="1" dirty="0">
                <a:latin typeface="Times New Roman" panose="02020603050405020304" pitchFamily="18" charset="0"/>
                <a:cs typeface="Times New Roman" panose="02020603050405020304" pitchFamily="18" charset="0"/>
              </a:rPr>
              <a:t>=0</a:t>
            </a:r>
          </a:p>
        </p:txBody>
      </p:sp>
      <p:sp>
        <p:nvSpPr>
          <p:cNvPr id="7" name="TextBox 6"/>
          <p:cNvSpPr txBox="1"/>
          <p:nvPr/>
        </p:nvSpPr>
        <p:spPr>
          <a:xfrm>
            <a:off x="685800" y="2728421"/>
            <a:ext cx="1524000" cy="461665"/>
          </a:xfrm>
          <a:prstGeom prst="rect">
            <a:avLst/>
          </a:prstGeom>
          <a:noFill/>
        </p:spPr>
        <p:txBody>
          <a:bodyPr wrap="square" rtlCol="0">
            <a:spAutoFit/>
          </a:bodyPr>
          <a:lstStyle/>
          <a:p>
            <a:r>
              <a:rPr lang="el-GR" sz="2400" b="1" dirty="0">
                <a:latin typeface="Times New Roman" panose="02020603050405020304" pitchFamily="18" charset="0"/>
                <a:cs typeface="Times New Roman" panose="02020603050405020304" pitchFamily="18" charset="0"/>
              </a:rPr>
              <a:t>λ</a:t>
            </a:r>
            <a:r>
              <a:rPr lang="en-US" sz="2400" b="1" dirty="0">
                <a:latin typeface="Times New Roman" panose="02020603050405020304" pitchFamily="18" charset="0"/>
                <a:cs typeface="Times New Roman" panose="02020603050405020304" pitchFamily="18" charset="0"/>
              </a:rPr>
              <a:t>=1</a:t>
            </a:r>
          </a:p>
        </p:txBody>
      </p:sp>
      <p:sp>
        <p:nvSpPr>
          <p:cNvPr id="11" name="Rectangle 10"/>
          <p:cNvSpPr/>
          <p:nvPr/>
        </p:nvSpPr>
        <p:spPr>
          <a:xfrm>
            <a:off x="0" y="4120308"/>
            <a:ext cx="9144000" cy="954107"/>
          </a:xfrm>
          <a:prstGeom prst="rect">
            <a:avLst/>
          </a:prstGeom>
        </p:spPr>
        <p:txBody>
          <a:bodyPr wrap="square">
            <a:spAutoFit/>
          </a:bodyPr>
          <a:lstStyle/>
          <a:p>
            <a:r>
              <a:rPr lang="en-US" b="1" kern="1200" dirty="0">
                <a:solidFill>
                  <a:prstClr val="black"/>
                </a:solidFill>
                <a:latin typeface="Times New Roman" panose="02020603050405020304" pitchFamily="18" charset="0"/>
                <a:cs typeface="Times New Roman" panose="02020603050405020304" pitchFamily="18" charset="0"/>
              </a:rPr>
              <a:t>Supplementary Figure 14 H: Two Dimensional structure of  experimental control ligand 7 (FEP8, table 3)  used in  free energy perturbation calculation. </a:t>
            </a:r>
            <a:r>
              <a:rPr lang="en-US" kern="1200" dirty="0">
                <a:solidFill>
                  <a:prstClr val="black"/>
                </a:solidFill>
                <a:latin typeface="Times New Roman" panose="02020603050405020304" pitchFamily="18" charset="0"/>
                <a:cs typeface="Times New Roman" panose="02020603050405020304" pitchFamily="18" charset="0"/>
              </a:rPr>
              <a:t>Native ligand (TG) was in non-ionized state as of FEP 1-2. In mutated ligand (TG’), the a hydroxyl oxygen atom not present in benzo (7) annulen-6-one was negative charged. The relative binding free energy difference between TG (λ=0) and TG’ (λ=1) was </a:t>
            </a:r>
            <a:r>
              <a:rPr lang="en-US" dirty="0">
                <a:latin typeface="Times New Roman" panose="02020603050405020304" pitchFamily="18" charset="0"/>
                <a:cs typeface="Times New Roman" panose="02020603050405020304" pitchFamily="18" charset="0"/>
              </a:rPr>
              <a:t>-2.05+-30.05 kcal/mol.</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1" y="80010"/>
            <a:ext cx="3972907" cy="192024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1926" y="2114550"/>
            <a:ext cx="3910588" cy="1920240"/>
          </a:xfrm>
          <a:prstGeom prst="rect">
            <a:avLst/>
          </a:prstGeom>
        </p:spPr>
      </p:pic>
      <p:cxnSp>
        <p:nvCxnSpPr>
          <p:cNvPr id="8" name="Straight Arrow Connector 7"/>
          <p:cNvCxnSpPr/>
          <p:nvPr/>
        </p:nvCxnSpPr>
        <p:spPr>
          <a:xfrm>
            <a:off x="4876800" y="1747463"/>
            <a:ext cx="0" cy="57415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9" name="TextBox 8"/>
          <p:cNvSpPr txBox="1"/>
          <p:nvPr/>
        </p:nvSpPr>
        <p:spPr>
          <a:xfrm>
            <a:off x="5029200" y="1896041"/>
            <a:ext cx="3581400" cy="307777"/>
          </a:xfrm>
          <a:prstGeom prst="rect">
            <a:avLst/>
          </a:prstGeom>
          <a:noFill/>
        </p:spPr>
        <p:txBody>
          <a:bodyPr wrap="square" rtlCol="0">
            <a:spAutoFit/>
          </a:bodyPr>
          <a:lstStyle/>
          <a:p>
            <a:r>
              <a:rPr lang="en-US" dirty="0"/>
              <a:t>Alchemical Transformation</a:t>
            </a:r>
          </a:p>
        </p:txBody>
      </p:sp>
      <p:sp>
        <p:nvSpPr>
          <p:cNvPr id="10" name="Rectangle 9"/>
          <p:cNvSpPr/>
          <p:nvPr/>
        </p:nvSpPr>
        <p:spPr>
          <a:xfrm>
            <a:off x="2005070" y="1497038"/>
            <a:ext cx="666521" cy="399003"/>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793909" y="3456226"/>
            <a:ext cx="666521" cy="399003"/>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019343" y="1408903"/>
            <a:ext cx="1158585" cy="496318"/>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764114" y="3379108"/>
            <a:ext cx="1158585" cy="496318"/>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261301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0" y="978223"/>
            <a:ext cx="1524000" cy="461665"/>
          </a:xfrm>
          <a:prstGeom prst="rect">
            <a:avLst/>
          </a:prstGeom>
          <a:noFill/>
        </p:spPr>
        <p:txBody>
          <a:bodyPr wrap="square" rtlCol="0">
            <a:spAutoFit/>
          </a:bodyPr>
          <a:lstStyle/>
          <a:p>
            <a:r>
              <a:rPr lang="el-GR" sz="2400" b="1" dirty="0">
                <a:latin typeface="Times New Roman" panose="02020603050405020304" pitchFamily="18" charset="0"/>
                <a:cs typeface="Times New Roman" panose="02020603050405020304" pitchFamily="18" charset="0"/>
              </a:rPr>
              <a:t>λ</a:t>
            </a:r>
            <a:r>
              <a:rPr lang="en-US" sz="2400" b="1" dirty="0">
                <a:latin typeface="Times New Roman" panose="02020603050405020304" pitchFamily="18" charset="0"/>
                <a:cs typeface="Times New Roman" panose="02020603050405020304" pitchFamily="18" charset="0"/>
              </a:rPr>
              <a:t>=0</a:t>
            </a:r>
          </a:p>
        </p:txBody>
      </p:sp>
      <p:sp>
        <p:nvSpPr>
          <p:cNvPr id="7" name="TextBox 6"/>
          <p:cNvSpPr txBox="1"/>
          <p:nvPr/>
        </p:nvSpPr>
        <p:spPr>
          <a:xfrm>
            <a:off x="557532" y="2863838"/>
            <a:ext cx="1524000" cy="461665"/>
          </a:xfrm>
          <a:prstGeom prst="rect">
            <a:avLst/>
          </a:prstGeom>
          <a:noFill/>
        </p:spPr>
        <p:txBody>
          <a:bodyPr wrap="square" rtlCol="0">
            <a:spAutoFit/>
          </a:bodyPr>
          <a:lstStyle/>
          <a:p>
            <a:r>
              <a:rPr lang="el-GR" sz="2400" b="1" dirty="0">
                <a:latin typeface="Times New Roman" panose="02020603050405020304" pitchFamily="18" charset="0"/>
                <a:cs typeface="Times New Roman" panose="02020603050405020304" pitchFamily="18" charset="0"/>
              </a:rPr>
              <a:t>λ</a:t>
            </a:r>
            <a:r>
              <a:rPr lang="en-US" sz="2400" b="1" dirty="0">
                <a:latin typeface="Times New Roman" panose="02020603050405020304" pitchFamily="18" charset="0"/>
                <a:cs typeface="Times New Roman" panose="02020603050405020304" pitchFamily="18" charset="0"/>
              </a:rPr>
              <a:t>=1</a:t>
            </a:r>
          </a:p>
        </p:txBody>
      </p:sp>
      <p:sp>
        <p:nvSpPr>
          <p:cNvPr id="11" name="Rectangle 10"/>
          <p:cNvSpPr/>
          <p:nvPr/>
        </p:nvSpPr>
        <p:spPr>
          <a:xfrm>
            <a:off x="99151" y="4139275"/>
            <a:ext cx="8956713" cy="738664"/>
          </a:xfrm>
          <a:prstGeom prst="rect">
            <a:avLst/>
          </a:prstGeom>
        </p:spPr>
        <p:txBody>
          <a:bodyPr wrap="square">
            <a:spAutoFit/>
          </a:bodyPr>
          <a:lstStyle/>
          <a:p>
            <a:pPr lvl="1"/>
            <a:r>
              <a:rPr lang="en-US" b="1" kern="1200" dirty="0">
                <a:solidFill>
                  <a:prstClr val="black"/>
                </a:solidFill>
                <a:latin typeface="Times New Roman" panose="02020603050405020304" pitchFamily="18" charset="0"/>
                <a:cs typeface="Times New Roman" panose="02020603050405020304" pitchFamily="18" charset="0"/>
              </a:rPr>
              <a:t>Supplementary Figure 14 I: Two Dimensional structure of  experimental control ligand 8 (FEP9, table 3)  used in  free energy perturbation calculation. </a:t>
            </a:r>
            <a:r>
              <a:rPr lang="en-US" kern="1200" dirty="0">
                <a:solidFill>
                  <a:prstClr val="black"/>
                </a:solidFill>
                <a:latin typeface="Times New Roman" panose="02020603050405020304" pitchFamily="18" charset="0"/>
                <a:cs typeface="Times New Roman" panose="02020603050405020304" pitchFamily="18" charset="0"/>
              </a:rPr>
              <a:t>Native ligand (TG) was in ionized state. The native and mutated ligand was not aligned. The relative binding free energy difference between TG (λ=0) and TG’ (λ=1) was -2.11+-7.63</a:t>
            </a:r>
            <a:r>
              <a:rPr lang="en-US" dirty="0">
                <a:latin typeface="Times New Roman" panose="02020603050405020304" pitchFamily="18" charset="0"/>
                <a:cs typeface="Times New Roman" panose="02020603050405020304" pitchFamily="18" charset="0"/>
              </a:rPr>
              <a:t>.  kcal/</a:t>
            </a:r>
            <a:r>
              <a:rPr lang="en-US" dirty="0" err="1">
                <a:latin typeface="Times New Roman" panose="02020603050405020304" pitchFamily="18" charset="0"/>
                <a:cs typeface="Times New Roman" panose="02020603050405020304" pitchFamily="18" charset="0"/>
              </a:rPr>
              <a:t>mol</a:t>
            </a:r>
            <a:endParaRPr lang="en-US" dirty="0">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44436" y="156602"/>
            <a:ext cx="3972908" cy="1920240"/>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1532" y="2076842"/>
            <a:ext cx="3972904" cy="1920240"/>
          </a:xfrm>
          <a:prstGeom prst="rect">
            <a:avLst/>
          </a:prstGeom>
        </p:spPr>
      </p:pic>
      <p:cxnSp>
        <p:nvCxnSpPr>
          <p:cNvPr id="10" name="Straight Arrow Connector 9"/>
          <p:cNvCxnSpPr/>
          <p:nvPr/>
        </p:nvCxnSpPr>
        <p:spPr>
          <a:xfrm>
            <a:off x="4876800" y="1747463"/>
            <a:ext cx="0" cy="57415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 name="Rectangle 2"/>
          <p:cNvSpPr/>
          <p:nvPr/>
        </p:nvSpPr>
        <p:spPr>
          <a:xfrm>
            <a:off x="5029201" y="1896041"/>
            <a:ext cx="2303836" cy="307777"/>
          </a:xfrm>
          <a:prstGeom prst="rect">
            <a:avLst/>
          </a:prstGeom>
        </p:spPr>
        <p:txBody>
          <a:bodyPr wrap="none">
            <a:spAutoFit/>
          </a:bodyPr>
          <a:lstStyle/>
          <a:p>
            <a:r>
              <a:rPr lang="en-US" dirty="0"/>
              <a:t>Alchemical Transformation</a:t>
            </a:r>
          </a:p>
        </p:txBody>
      </p:sp>
      <p:sp>
        <p:nvSpPr>
          <p:cNvPr id="12" name="Rectangle 11"/>
          <p:cNvSpPr/>
          <p:nvPr/>
        </p:nvSpPr>
        <p:spPr>
          <a:xfrm>
            <a:off x="4275471" y="1650926"/>
            <a:ext cx="604072" cy="399003"/>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152446" y="3621131"/>
            <a:ext cx="604072" cy="399003"/>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0655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4878" r="8171" b="2634"/>
          <a:stretch/>
        </p:blipFill>
        <p:spPr>
          <a:xfrm>
            <a:off x="979993" y="160964"/>
            <a:ext cx="6900923" cy="3672000"/>
          </a:xfrm>
          <a:prstGeom prst="rect">
            <a:avLst/>
          </a:prstGeom>
        </p:spPr>
      </p:pic>
      <p:sp>
        <p:nvSpPr>
          <p:cNvPr id="3" name="TextBox 2"/>
          <p:cNvSpPr txBox="1"/>
          <p:nvPr/>
        </p:nvSpPr>
        <p:spPr>
          <a:xfrm rot="16200000">
            <a:off x="33401" y="1956977"/>
            <a:ext cx="1696597" cy="338554"/>
          </a:xfrm>
          <a:prstGeom prst="rect">
            <a:avLst/>
          </a:prstGeom>
          <a:noFill/>
        </p:spPr>
        <p:txBody>
          <a:bodyPr wrap="square" rtlCol="0">
            <a:spAutoFit/>
          </a:bodyPr>
          <a:lstStyle/>
          <a:p>
            <a:r>
              <a:rPr lang="en-IN" sz="1600" b="1" dirty="0">
                <a:latin typeface="Times New Roman" panose="02020603050405020304" pitchFamily="18" charset="0"/>
                <a:cs typeface="Times New Roman" panose="02020603050405020304" pitchFamily="18" charset="0"/>
              </a:rPr>
              <a:t>ΔG4 in kcal/</a:t>
            </a:r>
            <a:r>
              <a:rPr lang="en-IN" sz="1600" b="1" dirty="0" err="1">
                <a:latin typeface="Times New Roman" panose="02020603050405020304" pitchFamily="18" charset="0"/>
                <a:cs typeface="Times New Roman" panose="02020603050405020304" pitchFamily="18" charset="0"/>
              </a:rPr>
              <a:t>mol</a:t>
            </a:r>
            <a:endParaRPr lang="en-IN" sz="1600"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2990104" y="3832964"/>
            <a:ext cx="3289346" cy="338554"/>
          </a:xfrm>
          <a:prstGeom prst="rect">
            <a:avLst/>
          </a:prstGeom>
          <a:noFill/>
        </p:spPr>
        <p:txBody>
          <a:bodyPr wrap="square" rtlCol="0">
            <a:spAutoFit/>
          </a:bodyPr>
          <a:lstStyle/>
          <a:p>
            <a:r>
              <a:rPr lang="en-IN" dirty="0"/>
              <a:t> </a:t>
            </a:r>
            <a:r>
              <a:rPr lang="en-IN" b="1" dirty="0"/>
              <a:t>alchemical stepwise window(</a:t>
            </a:r>
            <a:r>
              <a:rPr lang="en-IN" sz="1600" b="1" dirty="0"/>
              <a:t>λ) </a:t>
            </a:r>
          </a:p>
        </p:txBody>
      </p:sp>
      <p:sp>
        <p:nvSpPr>
          <p:cNvPr id="7" name="TextBox 6"/>
          <p:cNvSpPr txBox="1"/>
          <p:nvPr/>
        </p:nvSpPr>
        <p:spPr>
          <a:xfrm>
            <a:off x="189128" y="4277321"/>
            <a:ext cx="8877754" cy="738664"/>
          </a:xfrm>
          <a:prstGeom prst="rect">
            <a:avLst/>
          </a:prstGeom>
          <a:noFill/>
        </p:spPr>
        <p:txBody>
          <a:bodyPr wrap="square" rtlCol="0">
            <a:spAutoFit/>
          </a:bodyPr>
          <a:lstStyle/>
          <a:p>
            <a:r>
              <a:rPr lang="en-IN" b="1" dirty="0">
                <a:latin typeface="Times New Roman" panose="02020603050405020304" pitchFamily="18" charset="0"/>
                <a:cs typeface="Times New Roman" panose="02020603050405020304" pitchFamily="18" charset="0"/>
              </a:rPr>
              <a:t>Supplementary Figure 15 A: Free energy difference in complex (bound) calculation for test set.  </a:t>
            </a:r>
            <a:r>
              <a:rPr lang="en-IN" dirty="0">
                <a:latin typeface="Times New Roman" panose="02020603050405020304" pitchFamily="18" charset="0"/>
                <a:cs typeface="Times New Roman" panose="02020603050405020304" pitchFamily="18" charset="0"/>
              </a:rPr>
              <a:t>Neutral TG molecule kept at λ=0, whereas the 3 hydroxyl and one carbonyl group of benzo(7) annulen-6-one of theaflavin digallate has been mutated for λ=1. </a:t>
            </a:r>
          </a:p>
        </p:txBody>
      </p:sp>
    </p:spTree>
    <p:extLst>
      <p:ext uri="{BB962C8B-B14F-4D97-AF65-F5344CB8AC3E}">
        <p14:creationId xmlns:p14="http://schemas.microsoft.com/office/powerpoint/2010/main" val="14373699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rot="16200000">
            <a:off x="33401" y="1956977"/>
            <a:ext cx="1696597" cy="338554"/>
          </a:xfrm>
          <a:prstGeom prst="rect">
            <a:avLst/>
          </a:prstGeom>
          <a:noFill/>
        </p:spPr>
        <p:txBody>
          <a:bodyPr wrap="square" rtlCol="0">
            <a:spAutoFit/>
          </a:bodyPr>
          <a:lstStyle/>
          <a:p>
            <a:r>
              <a:rPr lang="en-IN" sz="1600" b="1" dirty="0">
                <a:latin typeface="Times New Roman" panose="02020603050405020304" pitchFamily="18" charset="0"/>
                <a:cs typeface="Times New Roman" panose="02020603050405020304" pitchFamily="18" charset="0"/>
              </a:rPr>
              <a:t>ΔG3 in kcal/</a:t>
            </a:r>
            <a:r>
              <a:rPr lang="en-IN" sz="1600" b="1" dirty="0" err="1">
                <a:latin typeface="Times New Roman" panose="02020603050405020304" pitchFamily="18" charset="0"/>
                <a:cs typeface="Times New Roman" panose="02020603050405020304" pitchFamily="18" charset="0"/>
              </a:rPr>
              <a:t>mol</a:t>
            </a:r>
            <a:endParaRPr lang="en-IN" sz="1600"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2990104" y="3832964"/>
            <a:ext cx="3289346" cy="338554"/>
          </a:xfrm>
          <a:prstGeom prst="rect">
            <a:avLst/>
          </a:prstGeom>
          <a:noFill/>
        </p:spPr>
        <p:txBody>
          <a:bodyPr wrap="square" rtlCol="0">
            <a:spAutoFit/>
          </a:bodyPr>
          <a:lstStyle/>
          <a:p>
            <a:r>
              <a:rPr lang="en-IN" dirty="0"/>
              <a:t> </a:t>
            </a:r>
            <a:r>
              <a:rPr lang="en-IN" b="1" dirty="0"/>
              <a:t>alchemical stepwise window(</a:t>
            </a:r>
            <a:r>
              <a:rPr lang="en-IN" sz="1600" b="1" dirty="0"/>
              <a:t>λ) </a:t>
            </a:r>
          </a:p>
        </p:txBody>
      </p:sp>
      <p:sp>
        <p:nvSpPr>
          <p:cNvPr id="7" name="TextBox 6"/>
          <p:cNvSpPr txBox="1"/>
          <p:nvPr/>
        </p:nvSpPr>
        <p:spPr>
          <a:xfrm>
            <a:off x="189128" y="4277321"/>
            <a:ext cx="8877754" cy="738664"/>
          </a:xfrm>
          <a:prstGeom prst="rect">
            <a:avLst/>
          </a:prstGeom>
          <a:noFill/>
        </p:spPr>
        <p:txBody>
          <a:bodyPr wrap="square" rtlCol="0">
            <a:spAutoFit/>
          </a:bodyPr>
          <a:lstStyle/>
          <a:p>
            <a:r>
              <a:rPr lang="en-IN" b="1" dirty="0">
                <a:latin typeface="Times New Roman" panose="02020603050405020304" pitchFamily="18" charset="0"/>
                <a:cs typeface="Times New Roman" panose="02020603050405020304" pitchFamily="18" charset="0"/>
              </a:rPr>
              <a:t>Supplementary Figure 15 B: Free energy difference in solution (free) calculation for test set.  </a:t>
            </a:r>
            <a:r>
              <a:rPr lang="en-IN" dirty="0">
                <a:latin typeface="Times New Roman" panose="02020603050405020304" pitchFamily="18" charset="0"/>
                <a:cs typeface="Times New Roman" panose="02020603050405020304" pitchFamily="18" charset="0"/>
              </a:rPr>
              <a:t>Neutral TG molecule kept at λ=0, whereas the 3 hydroxyl and one carbonyl group of benzo(7) annulen-6-one of theaflavin digallate has been mutated for λ=1. </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5663" t="10365" r="5783" b="1665"/>
          <a:stretch/>
        </p:blipFill>
        <p:spPr>
          <a:xfrm>
            <a:off x="1227143" y="160964"/>
            <a:ext cx="7873710" cy="3672000"/>
          </a:xfrm>
          <a:prstGeom prst="rect">
            <a:avLst/>
          </a:prstGeom>
        </p:spPr>
      </p:pic>
    </p:spTree>
    <p:extLst>
      <p:ext uri="{BB962C8B-B14F-4D97-AF65-F5344CB8AC3E}">
        <p14:creationId xmlns:p14="http://schemas.microsoft.com/office/powerpoint/2010/main" val="4013881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4323"/>
          <a:stretch/>
        </p:blipFill>
        <p:spPr>
          <a:xfrm>
            <a:off x="409256" y="1178905"/>
            <a:ext cx="8734744" cy="212400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1646" y="1413587"/>
            <a:ext cx="5629835" cy="288000"/>
          </a:xfrm>
          <a:prstGeom prst="rect">
            <a:avLst/>
          </a:prstGeom>
        </p:spPr>
      </p:pic>
      <p:sp>
        <p:nvSpPr>
          <p:cNvPr id="6" name="TextBox 5"/>
          <p:cNvSpPr txBox="1"/>
          <p:nvPr/>
        </p:nvSpPr>
        <p:spPr>
          <a:xfrm>
            <a:off x="110169" y="3611221"/>
            <a:ext cx="8827643" cy="1969770"/>
          </a:xfrm>
          <a:prstGeom prst="rect">
            <a:avLst/>
          </a:prstGeom>
          <a:noFill/>
        </p:spPr>
        <p:txBody>
          <a:bodyPr wrap="square" rtlCol="0">
            <a:spAutoFit/>
          </a:bodyPr>
          <a:lstStyle/>
          <a:p>
            <a:pPr algn="just"/>
            <a:r>
              <a:rPr lang="en-IN" b="1" dirty="0">
                <a:latin typeface="Times New Roman" panose="02020603050405020304" pitchFamily="18" charset="0"/>
                <a:cs typeface="Times New Roman" panose="02020603050405020304" pitchFamily="18" charset="0"/>
              </a:rPr>
              <a:t>Supplementary figure 1E: Interaction fraction (occupancy) of H-bond between main protease and theaflavin digallate. </a:t>
            </a:r>
            <a:r>
              <a:rPr lang="en-IN" dirty="0">
                <a:latin typeface="Times New Roman" panose="02020603050405020304" pitchFamily="18" charset="0"/>
                <a:cs typeface="Times New Roman" panose="02020603050405020304" pitchFamily="18" charset="0"/>
              </a:rPr>
              <a:t>An interaction fraction of 0.5 indicates that the H bond was maintained (occupied ) for 50 percent of simulation time. The H bonds are depicted based on four subtypes, i.e.,  backbone donor, backbone acceptor, side chain donor, and side chain acceptor. The H bond between Glu166 and theaflavin digallate is maintained approximately for 200 percent of simulation time. As the residues can make more than 1 hydrogen bond during the simulation time, occupancy can be more than 100 percent. </a:t>
            </a:r>
          </a:p>
          <a:p>
            <a:endParaRPr lang="en-IN" sz="1200" dirty="0">
              <a:latin typeface="Times New Roman" panose="02020603050405020304" pitchFamily="18" charset="0"/>
              <a:cs typeface="Times New Roman" panose="02020603050405020304" pitchFamily="18" charset="0"/>
            </a:endParaRPr>
          </a:p>
          <a:p>
            <a:endParaRPr lang="en-IN" sz="1200" dirty="0">
              <a:latin typeface="Times New Roman" panose="02020603050405020304" pitchFamily="18" charset="0"/>
              <a:cs typeface="Times New Roman" panose="02020603050405020304" pitchFamily="18" charset="0"/>
            </a:endParaRPr>
          </a:p>
          <a:p>
            <a:r>
              <a:rPr lang="en-IN" sz="1200" dirty="0">
                <a:latin typeface="Times New Roman" panose="02020603050405020304" pitchFamily="18" charset="0"/>
                <a:cs typeface="Times New Roman" panose="02020603050405020304" pitchFamily="18" charset="0"/>
              </a:rPr>
              <a:t> </a:t>
            </a:r>
            <a:r>
              <a:rPr lang="en-IN" dirty="0"/>
              <a:t> </a:t>
            </a:r>
          </a:p>
        </p:txBody>
      </p:sp>
      <p:sp>
        <p:nvSpPr>
          <p:cNvPr id="2" name="TextBox 1"/>
          <p:cNvSpPr txBox="1"/>
          <p:nvPr/>
        </p:nvSpPr>
        <p:spPr>
          <a:xfrm rot="16200000">
            <a:off x="-869802" y="2128203"/>
            <a:ext cx="2315057" cy="276999"/>
          </a:xfrm>
          <a:prstGeom prst="rect">
            <a:avLst/>
          </a:prstGeom>
          <a:noFill/>
        </p:spPr>
        <p:txBody>
          <a:bodyPr wrap="none" rtlCol="0">
            <a:spAutoFit/>
          </a:bodyPr>
          <a:lstStyle/>
          <a:p>
            <a:r>
              <a:rPr lang="en-US" sz="1200" b="1" dirty="0">
                <a:latin typeface="Times New Roman" panose="02020603050405020304" pitchFamily="18" charset="0"/>
                <a:cs typeface="Times New Roman" panose="02020603050405020304" pitchFamily="18" charset="0"/>
              </a:rPr>
              <a:t>Interaction fraction (occupancy)</a:t>
            </a:r>
            <a:endParaRPr lang="en-IN" sz="1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7110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4998" y="284908"/>
            <a:ext cx="6911975" cy="3671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20336" y="3846032"/>
            <a:ext cx="8769427" cy="738664"/>
          </a:xfrm>
          <a:prstGeom prst="rect">
            <a:avLst/>
          </a:prstGeom>
        </p:spPr>
        <p:txBody>
          <a:bodyPr wrap="square">
            <a:spAutoFit/>
          </a:bodyPr>
          <a:lstStyle/>
          <a:p>
            <a:r>
              <a:rPr lang="en-US" b="1" dirty="0">
                <a:latin typeface="Times New Roman" panose="02020603050405020304" pitchFamily="18" charset="0"/>
                <a:cs typeface="Times New Roman" panose="02020603050405020304" pitchFamily="18" charset="0"/>
              </a:rPr>
              <a:t>Supplementary figure 2A</a:t>
            </a:r>
            <a:r>
              <a:rPr lang="en-US" dirty="0">
                <a:latin typeface="Times New Roman" panose="02020603050405020304" pitchFamily="18" charset="0"/>
                <a:cs typeface="Times New Roman" panose="02020603050405020304" pitchFamily="18" charset="0"/>
              </a:rPr>
              <a:t>: Root mean square deviation plot of C- alpha atoms of main protease in the presence of theaflavin digallate. The simulation was carried out for 100 ns on GTX 1070 GPU with Amber18  and Amber ff99SB force field. X-axis represents the simulation time in nanoseconds.</a:t>
            </a:r>
          </a:p>
        </p:txBody>
      </p:sp>
    </p:spTree>
    <p:extLst>
      <p:ext uri="{BB962C8B-B14F-4D97-AF65-F5344CB8AC3E}">
        <p14:creationId xmlns:p14="http://schemas.microsoft.com/office/powerpoint/2010/main" val="144979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4818" y="113272"/>
            <a:ext cx="4988597" cy="384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10173" y="3953753"/>
            <a:ext cx="8835527" cy="738664"/>
          </a:xfrm>
          <a:prstGeom prst="rect">
            <a:avLst/>
          </a:prstGeom>
        </p:spPr>
        <p:txBody>
          <a:bodyPr wrap="square">
            <a:spAutoFit/>
          </a:bodyPr>
          <a:lstStyle/>
          <a:p>
            <a:pPr algn="just"/>
            <a:r>
              <a:rPr lang="en-US" b="1" dirty="0">
                <a:latin typeface="Times New Roman" panose="02020603050405020304" pitchFamily="18" charset="0"/>
                <a:cs typeface="Times New Roman" panose="02020603050405020304" pitchFamily="18" charset="0"/>
              </a:rPr>
              <a:t>Supplementary figure 2B: </a:t>
            </a:r>
            <a:r>
              <a:rPr lang="en-US" dirty="0">
                <a:latin typeface="Times New Roman" panose="02020603050405020304" pitchFamily="18" charset="0"/>
                <a:cs typeface="Times New Roman" panose="02020603050405020304" pitchFamily="18" charset="0"/>
              </a:rPr>
              <a:t>Root mean square fluctuation plot of main protease and in the presence of theaflavin digallate. The simulation was carried out for 100 ns on GTX 1070 GPU with Amber 18 and  Amber ff99SB force field. Left Y-axis represents the RMSF of main protease and X-axis represents the residue number of main protease.</a:t>
            </a:r>
          </a:p>
        </p:txBody>
      </p:sp>
    </p:spTree>
    <p:extLst>
      <p:ext uri="{BB962C8B-B14F-4D97-AF65-F5344CB8AC3E}">
        <p14:creationId xmlns:p14="http://schemas.microsoft.com/office/powerpoint/2010/main" val="37795791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7119" y="4027545"/>
            <a:ext cx="8945694" cy="954107"/>
          </a:xfrm>
          <a:prstGeom prst="rect">
            <a:avLst/>
          </a:prstGeom>
        </p:spPr>
        <p:txBody>
          <a:bodyPr wrap="square">
            <a:spAutoFit/>
          </a:bodyPr>
          <a:lstStyle/>
          <a:p>
            <a:pPr algn="just"/>
            <a:r>
              <a:rPr lang="en-US" b="1" dirty="0">
                <a:latin typeface="Times New Roman" panose="02020603050405020304" pitchFamily="18" charset="0"/>
                <a:cs typeface="Times New Roman" panose="02020603050405020304" pitchFamily="18" charset="0"/>
              </a:rPr>
              <a:t>Supplementary figure 2C: </a:t>
            </a:r>
            <a:r>
              <a:rPr lang="en-US" dirty="0">
                <a:latin typeface="Times New Roman" panose="02020603050405020304" pitchFamily="18" charset="0"/>
                <a:cs typeface="Times New Roman" panose="02020603050405020304" pitchFamily="18" charset="0"/>
              </a:rPr>
              <a:t>MMGBSA delta G gas scores of theaflavin digallate with main protease during molecular dynamics simulation using Amber18 molecular dynamics package. The X-axis represents the 1000 consecutive snapshots of molecular dynamics trajectories in 100 ns simulation. Y-axis represents MMGBSA delta G gas scores of theaflavin-digallate complex.</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865"/>
          <a:stretch/>
        </p:blipFill>
        <p:spPr bwMode="auto">
          <a:xfrm>
            <a:off x="2595400" y="154236"/>
            <a:ext cx="3840480" cy="37308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4183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0170" y="4206796"/>
            <a:ext cx="8945696" cy="954107"/>
          </a:xfrm>
          <a:prstGeom prst="rect">
            <a:avLst/>
          </a:prstGeom>
        </p:spPr>
        <p:txBody>
          <a:bodyPr wrap="square">
            <a:spAutoFit/>
          </a:bodyPr>
          <a:lstStyle/>
          <a:p>
            <a:pPr algn="just"/>
            <a:r>
              <a:rPr lang="en-US" b="1" dirty="0">
                <a:latin typeface="Times New Roman" panose="02020603050405020304" pitchFamily="18" charset="0"/>
                <a:cs typeface="Times New Roman" panose="02020603050405020304" pitchFamily="18" charset="0"/>
              </a:rPr>
              <a:t>Supplementary Figure 2D: </a:t>
            </a:r>
            <a:r>
              <a:rPr lang="en-US" dirty="0">
                <a:latin typeface="Times New Roman" panose="02020603050405020304" pitchFamily="18" charset="0"/>
                <a:cs typeface="Times New Roman" panose="02020603050405020304" pitchFamily="18" charset="0"/>
              </a:rPr>
              <a:t>MMGBSA delta G solvation scores of theaflavin digallate with main protease during molecular dynamics simulation using Amber18 molecular dynamics package. X axis represents the 1000 consecutive snapshots of molecular dynamics trajectories in 100 ns simulation. Y-axis represent MMGBSA delta G solvation scores of theaflavin-digallate complex.</a:t>
            </a: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8471"/>
          <a:stretch/>
        </p:blipFill>
        <p:spPr bwMode="auto">
          <a:xfrm>
            <a:off x="2493504" y="224520"/>
            <a:ext cx="4179035" cy="4023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085224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30737</TotalTime>
  <Words>4080</Words>
  <Application>Microsoft Office PowerPoint</Application>
  <PresentationFormat>On-screen Show (16:9)</PresentationFormat>
  <Paragraphs>90</Paragraphs>
  <Slides>48</Slides>
  <Notes>22</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48</vt:i4>
      </vt:variant>
    </vt:vector>
  </HeadingPairs>
  <TitlesOfParts>
    <vt:vector size="54" baseType="lpstr">
      <vt:lpstr>Arial</vt:lpstr>
      <vt:lpstr>Calibri</vt:lpstr>
      <vt:lpstr>Times New Roman</vt:lpstr>
      <vt:lpstr>Simple Light</vt:lpstr>
      <vt:lpstr>Office Theme</vt:lpstr>
      <vt:lpstr>1_Office Theme</vt:lpstr>
      <vt:lpstr>PowerPoint Presentation</vt:lpstr>
      <vt:lpstr>PowerPoint Presentation</vt:lpstr>
      <vt:lpstr>PowerPoint Presentation</vt:lpstr>
      <vt:lpstr>Supplementary figure 1D: Number of hydrogen bond contacts observed during the simulation of 200 ns. The X-axis represents the simulation time, whereas Y axis represents the interacting residue. Glutamate166 was the dominant interacting residue, followed by threonine190 and histidine164.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Supplementary Figure 6A: Root mean square deviation plot of C- alpha atoms of main protease and theaflavin digallate. The simulation was carried out for 100 ns on Tesla K40 GPU with Desmond 2019 and OPLS 2005 force field. The used input structure was after the simulation of 100 ns. The main protease RMSD is represented in pink line whereas theaflavin digallate in dark line. Left Y-axis represent the RMSD of main protease and Right Y-axis represent the RMSD of  theaflavin digallate aligned on protein. X axis represent the simulation time in nano second. </vt:lpstr>
      <vt:lpstr>PowerPoint Presentation</vt:lpstr>
      <vt:lpstr>Supplementary Figure 6C: Interaction plot of main protease with theaflavin digallate. The simulation was carried out for 100 ns on Tesla K40 GPU with Desmond 2019 and OPLS 2005 force field. The used input structure was after the simulation of 100 ns. Y axis represent the total number of contact fraction per residue per simulation time i.e. if the residue (presented on X-axis) has one contact during the whole simulation of 100 ns, it will have interaction fraction score of 1. Figure shows the prominent interaction of theaflavin digallate with Glu 166 of main protease.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Manish Manish</dc:creator>
  <cp:lastModifiedBy>Manish Manish</cp:lastModifiedBy>
  <cp:revision>191</cp:revision>
  <dcterms:modified xsi:type="dcterms:W3CDTF">2022-09-10T17:23:55Z</dcterms:modified>
</cp:coreProperties>
</file>