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786" r:id="rId3"/>
    <p:sldId id="792" r:id="rId4"/>
    <p:sldId id="793" r:id="rId5"/>
    <p:sldId id="797" r:id="rId6"/>
    <p:sldId id="79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2DC9B-8B64-4092-BC79-F32ACE167423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65945-AD28-4216-8052-8F6CF1726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94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46350" y="876300"/>
            <a:ext cx="4203700" cy="2365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1E6B58-FC94-4B4E-878E-08D1888BC77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0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1E6B58-FC94-4B4E-878E-08D1888BC77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054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A67AC-8DE8-4292-BA15-A2CB936A18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4A417F-870A-40FD-B50D-ACD5774BC1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193577-0E38-4489-831E-C4E3F3EE8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30FF-8828-4BA7-9243-D47E55A61D5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5FF714-BCF4-4294-8C10-43855DADE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82D1CC-755C-4917-BF53-DDB2C6465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114-2B8D-4B75-9A73-F31BB6A78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591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7EADB-AC4C-4144-9D46-BBFFF3856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B375A4-3087-43C4-AB33-78E801402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1A29D3-B155-406A-84FB-A694DB330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30FF-8828-4BA7-9243-D47E55A61D5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B16FE-59E4-4F76-BC5F-3C19769B6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89619-60C5-486B-B3D0-14448198D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114-2B8D-4B75-9A73-F31BB6A78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85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346ADE-8F12-4F4C-BBE4-BF5E1CE829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B6E589-BB73-4168-B7B7-689E824D35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4BC1E-E9FB-4689-88AE-DA3297D4A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30FF-8828-4BA7-9243-D47E55A61D5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BFE6D-D23B-498D-9D3A-219A9352B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033E4-08CC-4608-89A8-28493114E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114-2B8D-4B75-9A73-F31BB6A78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245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F3B82-2BFE-4728-9DCD-9D950852D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23C1C-8B03-40EE-BE7B-2E912F9666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6D304-6EBE-4C30-87DD-40CD2D01A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30FF-8828-4BA7-9243-D47E55A61D5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D8084E-005A-4837-B214-2CDC288EE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C31639-2039-4D63-B935-5A2B92E6F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114-2B8D-4B75-9A73-F31BB6A78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11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206F3-E216-4C5C-AFDE-90B1B1CE0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4A57EC-6CF7-4A4A-973D-1C882BCAA1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495017-3F3F-4459-A68A-023A59133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30FF-8828-4BA7-9243-D47E55A61D5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5B6102-17F3-494E-B6A3-2D00F9C4E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7476A-674A-4190-9CCE-11CF3E658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114-2B8D-4B75-9A73-F31BB6A78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144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BFF1B-A337-4CCF-A019-9A2C2B8A2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BD5DCF-8503-4FBD-9D98-BB978B8E0C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C4C01E-81E8-4D15-94EC-82D5141953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76FC7D-F0FD-4C41-AC15-64F92FC0D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30FF-8828-4BA7-9243-D47E55A61D5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A4CC52-6A8C-49CC-A22A-14EEC1AD7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85B595-DF60-4F0C-B6CC-842E232FB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114-2B8D-4B75-9A73-F31BB6A78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15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2F22E-4FE4-496E-A89C-6F2840DA6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37E968-69C9-45A2-A438-41062D215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242CFF-DE32-448B-ACAC-F9FF6A2669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CB1F06-7C7D-457C-A097-C068A31020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C39CC7-E609-42BD-9D77-DC9ADDBCE3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FC9456-1DB4-4AED-88A7-53F675629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30FF-8828-4BA7-9243-D47E55A61D5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D15F2C-21AC-4641-95D8-2AA45E7D1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FE5177-9CA6-459B-A737-BFD7B989C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114-2B8D-4B75-9A73-F31BB6A78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999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3FBDA-A532-417A-ABEC-A7E701759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F3AE15-E6CC-47DD-B6DE-6AC64DFB7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30FF-8828-4BA7-9243-D47E55A61D5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AD6C8E-A84D-415E-9768-185F77696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7EF38-F3D2-4208-A795-AC0B69706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114-2B8D-4B75-9A73-F31BB6A78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051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96D74A-7301-4BFF-BFA9-0F77254E0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30FF-8828-4BA7-9243-D47E55A61D5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56BB7F-9ACE-454F-BC75-9FE891723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AC6793-E826-4AF0-AAF5-8C6467356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114-2B8D-4B75-9A73-F31BB6A78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913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0339E-7314-4751-A9E7-875249C38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2EB97-9E93-4F5D-B43A-971EE49D7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715872-4617-44F7-8BA5-A19EBDD3C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96E36-34A3-4DAE-BBC4-4FF9DFCD7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30FF-8828-4BA7-9243-D47E55A61D5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6B7C4C-976A-4B9A-B5B5-0C4E314DC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2527EE-C61C-4352-A15E-D7A143B1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114-2B8D-4B75-9A73-F31BB6A78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077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D36F0-61ED-4BA2-8D26-28BD52E85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39447D-8C32-4053-BFEE-49B4E0F991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ED7E62-493B-4D95-B05B-0D9B5C831A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3AD23C-208F-4368-B0EC-3AF992677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30FF-8828-4BA7-9243-D47E55A61D5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5B04D-7EC4-4C0A-A0C4-4CBEA0793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98B8A9-D448-4AD7-AC1E-ACE12C927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114-2B8D-4B75-9A73-F31BB6A78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08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940DF1-4044-467A-B326-E4B109D5F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10402-71B0-4578-A0B6-DB26AC2918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28CCE-C29E-4BF0-93A1-4FE24E29CF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030FF-8828-4BA7-9243-D47E55A61D59}" type="datetimeFigureOut">
              <a:rPr lang="en-US" smtClean="0"/>
              <a:t>8/16/2022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10084-5C01-4AC0-9536-531D2960FD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86D31-133A-456B-AE8B-78850F2D00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B0114-2B8D-4B75-9A73-F31BB6A78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9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079530B-520F-403B-886D-2496ADB2E3AA}"/>
              </a:ext>
            </a:extLst>
          </p:cNvPr>
          <p:cNvSpPr txBox="1"/>
          <p:nvPr/>
        </p:nvSpPr>
        <p:spPr>
          <a:xfrm>
            <a:off x="1362075" y="817096"/>
            <a:ext cx="10733671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Obesity induced changes in gut microbiota contribute to disease severity in animal model of multiple sclerosis </a:t>
            </a:r>
          </a:p>
          <a:p>
            <a:endParaRPr lang="en-US" sz="14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Shailesh K. Shahi</a:t>
            </a:r>
            <a:r>
              <a:rPr lang="en-US" sz="1200" b="0" i="0" u="none" strike="noStrike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*, Sudeep Ghimire</a:t>
            </a:r>
            <a:r>
              <a:rPr lang="en-US" sz="1200" b="0" i="0" u="none" strike="noStrike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Peter Lehman</a:t>
            </a:r>
            <a:r>
              <a:rPr lang="en-US" sz="1200" b="0" i="0" u="none" strike="noStrike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Ashutosh K. Mangalam</a:t>
            </a:r>
            <a:r>
              <a:rPr lang="en-US" sz="1200" b="0" i="0" u="none" strike="noStrike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1,2,3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</a:p>
          <a:p>
            <a:endParaRPr lang="en-US" sz="12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0" i="0" u="none" strike="noStrike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Pathology, </a:t>
            </a:r>
            <a:r>
              <a:rPr lang="en-US" sz="1200" b="0" i="0" u="none" strike="noStrike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Graduate Program in Immunology, and </a:t>
            </a:r>
            <a:r>
              <a:rPr lang="en-US" sz="1200" b="0" i="0" u="none" strike="noStrike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Graduate Program in Molecular Medicine, University of Iowa, Iowa City, IA-52242, </a:t>
            </a:r>
          </a:p>
          <a:p>
            <a:endParaRPr lang="en-US" sz="12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1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Corresponding Authors </a:t>
            </a:r>
            <a:endParaRPr lang="en-US" sz="12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Ashutosh K. Mangalam, Ph.D. 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Pathology, 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Iowa Carver College of Medicine, 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S. Grand Avenue, 1080A ML 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Iowa City, IA 52242 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Phone: 1-319-335-8558 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Fax: 1-319-384-0848 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Email. </a:t>
            </a:r>
            <a:r>
              <a:rPr lang="en-US" sz="1200" b="0" i="0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ashutosh-mangalam@uiowa.edu 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ORCID 0000-0002-9926-2531 </a:t>
            </a:r>
          </a:p>
          <a:p>
            <a:endParaRPr lang="en-US" sz="12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Shailesh K. Shahi, Ph.D. 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Pathology, 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Iowa Carver College of Medicine, 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S. Grand Avenue, 1080A ML 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Iowa City, IA 52242 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Phone: 1-319-335-2250 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Fax: 1-319-384-0848 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Email. </a:t>
            </a:r>
            <a:r>
              <a:rPr lang="en-US" sz="1200" b="0" i="0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shailesh-shahi@uiowa.edu 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ORCID 0000-0002-8506-7655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3FB426-0915-4A6A-92C4-F92315312194}"/>
              </a:ext>
            </a:extLst>
          </p:cNvPr>
          <p:cNvSpPr txBox="1"/>
          <p:nvPr/>
        </p:nvSpPr>
        <p:spPr>
          <a:xfrm>
            <a:off x="3048000" y="253484"/>
            <a:ext cx="60960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5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Figures </a:t>
            </a:r>
          </a:p>
        </p:txBody>
      </p:sp>
    </p:spTree>
    <p:extLst>
      <p:ext uri="{BB962C8B-B14F-4D97-AF65-F5344CB8AC3E}">
        <p14:creationId xmlns:p14="http://schemas.microsoft.com/office/powerpoint/2010/main" val="1050793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0B2A4176-9EE9-4B23-843D-968E538C7DD4}"/>
              </a:ext>
            </a:extLst>
          </p:cNvPr>
          <p:cNvSpPr txBox="1"/>
          <p:nvPr/>
        </p:nvSpPr>
        <p:spPr>
          <a:xfrm>
            <a:off x="1906396" y="5397968"/>
            <a:ext cx="892352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1: High fat diet (HFD) induced obesity in HLA-DR3 mice.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Schematic of experimental design. 6-8-week-old male mice were placed on the indicated diet for 8 weeks and weight gain were measured.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 of mice before and after feeding indicated diet. Error bars represent the standard error of the mean for each experimental group. p-value was determined by 2way ANOVA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Sidak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multiple comparisons test (B)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98C9A0-D1D5-4096-8586-BFB1BFF93A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8172" y="625328"/>
            <a:ext cx="3540107" cy="449754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26D8AD2-CE83-43DF-8071-CE7D52CF284E}"/>
              </a:ext>
            </a:extLst>
          </p:cNvPr>
          <p:cNvSpPr txBox="1"/>
          <p:nvPr/>
        </p:nvSpPr>
        <p:spPr>
          <a:xfrm>
            <a:off x="707371" y="362879"/>
            <a:ext cx="1919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09646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AF7756F-EDC4-4BD7-A2AA-2B1B40F12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858" y="661143"/>
            <a:ext cx="4020818" cy="60944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F389580-3BCB-443A-8F47-0610D557F5E0}"/>
              </a:ext>
            </a:extLst>
          </p:cNvPr>
          <p:cNvSpPr txBox="1"/>
          <p:nvPr/>
        </p:nvSpPr>
        <p:spPr>
          <a:xfrm>
            <a:off x="707370" y="181904"/>
            <a:ext cx="1919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055DA5-05FE-47C0-BB2F-5AE3031ECF36}"/>
              </a:ext>
            </a:extLst>
          </p:cNvPr>
          <p:cNvSpPr txBox="1"/>
          <p:nvPr/>
        </p:nvSpPr>
        <p:spPr>
          <a:xfrm>
            <a:off x="4898649" y="4855977"/>
            <a:ext cx="720762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4291" algn="just"/>
            <a:r>
              <a:rPr lang="en-US" sz="1200" b="1" dirty="0">
                <a:latin typeface="Times New Roman" panose="02020603050405020304" pitchFamily="18" charset="0"/>
                <a:ea typeface="Malgun Gothic" panose="020B0503020000020004" pitchFamily="34" charset="-127"/>
              </a:rPr>
              <a:t>Supplementary Figure 2: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ea typeface="Malgun Gothic" panose="020B0503020000020004" pitchFamily="34" charset="-127"/>
              </a:rPr>
              <a:t>High fat diet increases EAE severity in  C57BL/6J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mice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A) Schematic of experimental design. 4-6-week-old male mice were placed on the High fat diet (n=4) or normal chow diet (n=5) for 8 weeks prior to immunization with MOG</a:t>
            </a:r>
            <a:r>
              <a:rPr lang="en-US" sz="1200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35-55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/CFA to induce EAE. (B) Comparison of mean clinical scores in C57BL/6 mice fed a High fat diet or normal chow diet. (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Cumulative EAE scores from mice fed a High fat diet or normal chow diet</a:t>
            </a:r>
            <a:r>
              <a:rPr lang="en-US" sz="12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. </a:t>
            </a:r>
            <a:r>
              <a:rPr lang="en-US" sz="1200" b="1" dirty="0">
                <a:latin typeface="Times New Roman" panose="02020603050405020304" pitchFamily="18" charset="0"/>
                <a:ea typeface="Malgun Gothic" panose="020B0503020000020004" pitchFamily="34" charset="-127"/>
              </a:rPr>
              <a:t>D</a:t>
            </a:r>
            <a:r>
              <a:rPr lang="en-US" sz="12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) Percent survival of mice in A.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Data are representative of 3 independent experiments with 4-5 mice per group. Error bars represent the standard error of the mean for each experimental group.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-value was determined by 2way ANOVA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Sidak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multiple comparisons test (B), and Mann-Whitney test between the experimental groups (C).</a:t>
            </a:r>
            <a:endParaRPr lang="en-US" sz="1200" dirty="0">
              <a:latin typeface="Times New Roman" panose="02020603050405020304" pitchFamily="18" charset="0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2120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8CCA1C1-767C-4717-9431-A1ECAD5B0213}"/>
              </a:ext>
            </a:extLst>
          </p:cNvPr>
          <p:cNvSpPr txBox="1"/>
          <p:nvPr/>
        </p:nvSpPr>
        <p:spPr>
          <a:xfrm>
            <a:off x="707370" y="362879"/>
            <a:ext cx="1919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A297A4B-95B3-4B5D-8388-CDFDC4796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431" y="709556"/>
            <a:ext cx="7085400" cy="50738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3F5A8E-42BA-4F42-A342-B411B3F82AA5}"/>
              </a:ext>
            </a:extLst>
          </p:cNvPr>
          <p:cNvSpPr txBox="1"/>
          <p:nvPr/>
        </p:nvSpPr>
        <p:spPr>
          <a:xfrm>
            <a:off x="1285875" y="5780017"/>
            <a:ext cx="1029652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</a:rPr>
              <a:t>Supplementary Figure 3</a:t>
            </a:r>
            <a:r>
              <a:rPr lang="en-US" sz="1200" dirty="0">
                <a:latin typeface="Times New Roman" panose="02020603050405020304" pitchFamily="18" charset="0"/>
              </a:rPr>
              <a:t>: </a:t>
            </a:r>
            <a:r>
              <a:rPr lang="en-US" sz="1200" b="1" dirty="0">
                <a:latin typeface="Times New Roman" panose="02020603050405020304" pitchFamily="18" charset="0"/>
              </a:rPr>
              <a:t>Gut bacteria depletion in C57BL/6 mice ameliorate EAE. </a:t>
            </a:r>
            <a:r>
              <a:rPr lang="en-US" sz="1200" dirty="0">
                <a:latin typeface="Times New Roman" panose="02020603050405020304" pitchFamily="18" charset="0"/>
              </a:rPr>
              <a:t>(A) Schematic of experimental design. 6-8-week-old male C57BL/6 mice were placed on a HFD or a normal chow diet for 4 weeks while receiving broad spectrum antibiotics in the drinking water followed by immunization with MOG</a:t>
            </a:r>
            <a:r>
              <a:rPr lang="en-US" sz="1200" baseline="-25000" dirty="0">
                <a:latin typeface="Times New Roman" panose="02020603050405020304" pitchFamily="18" charset="0"/>
              </a:rPr>
              <a:t>35-55</a:t>
            </a:r>
            <a:r>
              <a:rPr lang="en-US" sz="1200" dirty="0">
                <a:latin typeface="Times New Roman" panose="02020603050405020304" pitchFamily="18" charset="0"/>
              </a:rPr>
              <a:t>/CFA to induce EAE. B) Comparison of mean clinical scores in mice fed a HFD or normal chow diet and while receiving broad spectrum antibiotics in the drinking water. (C) Cumulative EAE scores from mice as in A. Data are representative of 4 mice per group. Error bars represent the standard error of the mean for each experimental group. p-value was determined by 2way ANOVA test (B,C).</a:t>
            </a:r>
          </a:p>
        </p:txBody>
      </p:sp>
    </p:spTree>
    <p:extLst>
      <p:ext uri="{BB962C8B-B14F-4D97-AF65-F5344CB8AC3E}">
        <p14:creationId xmlns:p14="http://schemas.microsoft.com/office/powerpoint/2010/main" val="331355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419B9351-A9EB-4DF2-BF12-C3AB282237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178" y="1370876"/>
            <a:ext cx="8237645" cy="41162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056589-DC36-4009-9AC1-03872ECAEC2D}"/>
              </a:ext>
            </a:extLst>
          </p:cNvPr>
          <p:cNvSpPr txBox="1"/>
          <p:nvPr/>
        </p:nvSpPr>
        <p:spPr>
          <a:xfrm>
            <a:off x="707371" y="362879"/>
            <a:ext cx="1919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F46E4C-8B99-46B0-B592-97647B2BDB2A}"/>
              </a:ext>
            </a:extLst>
          </p:cNvPr>
          <p:cNvSpPr txBox="1"/>
          <p:nvPr/>
        </p:nvSpPr>
        <p:spPr>
          <a:xfrm>
            <a:off x="1860920" y="5652879"/>
            <a:ext cx="8942907" cy="503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4: Taxonomic investigation of obtained ASVs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 A) phylum level and B) family level for the HFD, NC and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prediet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conditions. At family level, only top twenty taxa are shown. 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198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820D1DC-C2E6-48FB-952F-587B80857F27}"/>
              </a:ext>
            </a:extLst>
          </p:cNvPr>
          <p:cNvSpPr txBox="1"/>
          <p:nvPr/>
        </p:nvSpPr>
        <p:spPr>
          <a:xfrm>
            <a:off x="707371" y="362879"/>
            <a:ext cx="1919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5</a:t>
            </a:r>
            <a:endParaRPr lang="en-US" sz="1400" dirty="0"/>
          </a:p>
        </p:txBody>
      </p:sp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E4C21825-1F94-4B98-BE12-E98BA08FFE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835" y="450867"/>
            <a:ext cx="5078527" cy="48952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54FFD4-370C-4353-8965-896D5295F329}"/>
              </a:ext>
            </a:extLst>
          </p:cNvPr>
          <p:cNvSpPr txBox="1"/>
          <p:nvPr/>
        </p:nvSpPr>
        <p:spPr>
          <a:xfrm>
            <a:off x="1337180" y="5341374"/>
            <a:ext cx="8521195" cy="91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5: Individual abundance of the pathways related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A) sulfur metabolism, B) long chain fatty acid synthesis, C) lipopolysaccharides and D) Vitamin K which were identified as significantly altering between the HFD and NC/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prediet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conditions using lefse analysis. </a:t>
            </a:r>
          </a:p>
          <a:p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26680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645</Words>
  <Application>Microsoft Office PowerPoint</Application>
  <PresentationFormat>Widescreen</PresentationFormat>
  <Paragraphs>43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Shahi, Shailesh K</dc:creator>
  <cp:lastModifiedBy>Shahi, Shailesh K</cp:lastModifiedBy>
  <cp:revision>3</cp:revision>
  <dcterms:created xsi:type="dcterms:W3CDTF">2022-08-03T22:09:44Z</dcterms:created>
  <dcterms:modified xsi:type="dcterms:W3CDTF">2022-08-16T22:46:43Z</dcterms:modified>
</cp:coreProperties>
</file>