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6DC0"/>
    <a:srgbClr val="0000FF"/>
    <a:srgbClr val="004277"/>
    <a:srgbClr val="AA0065"/>
    <a:srgbClr val="0092F7"/>
    <a:srgbClr val="65AA00"/>
    <a:srgbClr val="00437A"/>
    <a:srgbClr val="0066B5"/>
    <a:srgbClr val="00447B"/>
    <a:srgbClr val="0044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7" d="100"/>
          <a:sy n="57" d="100"/>
        </p:scale>
        <p:origin x="236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085675"/>
            <a:ext cx="12192000" cy="530689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Triangle 7"/>
          <p:cNvSpPr/>
          <p:nvPr userDrawn="1"/>
        </p:nvSpPr>
        <p:spPr>
          <a:xfrm rot="18900000">
            <a:off x="141777" y="753445"/>
            <a:ext cx="405236" cy="385056"/>
          </a:xfrm>
          <a:prstGeom prst="rtTriangle">
            <a:avLst/>
          </a:prstGeom>
          <a:solidFill>
            <a:srgbClr val="006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9" name="Right Triangle 8"/>
          <p:cNvSpPr/>
          <p:nvPr userDrawn="1"/>
        </p:nvSpPr>
        <p:spPr>
          <a:xfrm rot="18900000">
            <a:off x="140123" y="1281465"/>
            <a:ext cx="394279" cy="394278"/>
          </a:xfrm>
          <a:prstGeom prst="rtTriangle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0" y="0"/>
            <a:ext cx="12192000" cy="1085673"/>
          </a:xfrm>
          <a:prstGeom prst="rect">
            <a:avLst/>
          </a:prstGeom>
          <a:gradFill flip="none" rotWithShape="1">
            <a:gsLst>
              <a:gs pos="0">
                <a:srgbClr val="0065AA">
                  <a:shade val="30000"/>
                  <a:satMod val="115000"/>
                </a:srgbClr>
              </a:gs>
              <a:gs pos="50000">
                <a:srgbClr val="0065AA">
                  <a:shade val="67500"/>
                  <a:satMod val="115000"/>
                </a:srgbClr>
              </a:gs>
              <a:gs pos="100000">
                <a:srgbClr val="0065AA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5576842"/>
            <a:ext cx="7490690" cy="1285854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576843"/>
            <a:ext cx="4702823" cy="421061"/>
          </a:xfrm>
          <a:prstGeom prst="rect">
            <a:avLst/>
          </a:prstGeom>
          <a:gradFill flip="none" rotWithShape="1">
            <a:gsLst>
              <a:gs pos="0">
                <a:srgbClr val="AA0065">
                  <a:shade val="30000"/>
                  <a:satMod val="115000"/>
                </a:srgbClr>
              </a:gs>
              <a:gs pos="50000">
                <a:srgbClr val="AA0065">
                  <a:shade val="67500"/>
                  <a:satMod val="115000"/>
                </a:srgbClr>
              </a:gs>
              <a:gs pos="100000">
                <a:srgbClr val="AA0065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083882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 smtClean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6" name="Right Triangle 15"/>
          <p:cNvSpPr/>
          <p:nvPr userDrawn="1"/>
        </p:nvSpPr>
        <p:spPr>
          <a:xfrm rot="18900000">
            <a:off x="137739" y="5244782"/>
            <a:ext cx="399045" cy="3990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9694459" y="176810"/>
            <a:ext cx="2349089" cy="747561"/>
            <a:chOff x="2857495" y="1762773"/>
            <a:chExt cx="7219988" cy="2156522"/>
          </a:xfrm>
        </p:grpSpPr>
        <p:sp>
          <p:nvSpPr>
            <p:cNvPr id="18" name="TextBox 17"/>
            <p:cNvSpPr txBox="1"/>
            <p:nvPr/>
          </p:nvSpPr>
          <p:spPr>
            <a:xfrm>
              <a:off x="5167705" y="1762773"/>
              <a:ext cx="4896288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 smtClean="0">
                  <a:solidFill>
                    <a:schemeClr val="bg1"/>
                  </a:solidFill>
                </a:rPr>
                <a:t>Graphical</a:t>
              </a:r>
              <a:endParaRPr lang="en-GB" sz="28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47071" y="2409939"/>
              <a:ext cx="4430412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 smtClean="0">
                  <a:solidFill>
                    <a:schemeClr val="bg1"/>
                  </a:solidFill>
                </a:rPr>
                <a:t>Abstract</a:t>
              </a:r>
              <a:endParaRPr lang="en-GB" sz="2800" dirty="0">
                <a:solidFill>
                  <a:schemeClr val="bg1"/>
                </a:solidFill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 rot="1066865">
              <a:off x="3331177" y="2017651"/>
              <a:ext cx="1664058" cy="1723226"/>
              <a:chOff x="3325506" y="2015311"/>
              <a:chExt cx="1664058" cy="1723226"/>
            </a:xfrm>
          </p:grpSpPr>
          <p:sp>
            <p:nvSpPr>
              <p:cNvPr id="22" name="Curved Up Arrow 21"/>
              <p:cNvSpPr/>
              <p:nvPr/>
            </p:nvSpPr>
            <p:spPr>
              <a:xfrm rot="5612676">
                <a:off x="2869267" y="2471550"/>
                <a:ext cx="1723226" cy="810748"/>
              </a:xfrm>
              <a:prstGeom prst="curvedUp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Trapezoid 22"/>
              <p:cNvSpPr/>
              <p:nvPr/>
            </p:nvSpPr>
            <p:spPr>
              <a:xfrm rot="20743483">
                <a:off x="4034300" y="2870714"/>
                <a:ext cx="516517" cy="852351"/>
              </a:xfrm>
              <a:prstGeom prst="trapezoid">
                <a:avLst/>
              </a:prstGeom>
              <a:solidFill>
                <a:srgbClr val="AA0065"/>
              </a:solidFill>
              <a:ln w="28575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Trapezoid 23"/>
              <p:cNvSpPr/>
              <p:nvPr/>
            </p:nvSpPr>
            <p:spPr>
              <a:xfrm rot="18485136">
                <a:off x="4227275" y="2752605"/>
                <a:ext cx="545380" cy="807242"/>
              </a:xfrm>
              <a:prstGeom prst="trapezoid">
                <a:avLst>
                  <a:gd name="adj" fmla="val 26969"/>
                </a:avLst>
              </a:prstGeom>
              <a:solidFill>
                <a:srgbClr val="00B050"/>
              </a:solidFill>
              <a:ln w="28575">
                <a:solidFill>
                  <a:srgbClr val="0042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Trapezoid 24"/>
              <p:cNvSpPr/>
              <p:nvPr/>
            </p:nvSpPr>
            <p:spPr>
              <a:xfrm rot="16200000">
                <a:off x="4313253" y="2492334"/>
                <a:ext cx="545380" cy="807242"/>
              </a:xfrm>
              <a:prstGeom prst="trapezoid">
                <a:avLst/>
              </a:prstGeom>
              <a:solidFill>
                <a:schemeClr val="accent2"/>
              </a:solidFill>
              <a:ln w="28575">
                <a:solidFill>
                  <a:srgbClr val="00447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Trapezoid 25"/>
              <p:cNvSpPr/>
              <p:nvPr/>
            </p:nvSpPr>
            <p:spPr>
              <a:xfrm rot="14460500">
                <a:off x="4252007" y="2192236"/>
                <a:ext cx="545380" cy="807242"/>
              </a:xfrm>
              <a:prstGeom prst="trapezoid">
                <a:avLst/>
              </a:prstGeom>
              <a:solidFill>
                <a:srgbClr val="0092F7"/>
              </a:solidFill>
              <a:ln w="25400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Trapezoid 26"/>
              <p:cNvSpPr/>
              <p:nvPr/>
            </p:nvSpPr>
            <p:spPr>
              <a:xfrm rot="12209348">
                <a:off x="4054992" y="2029218"/>
                <a:ext cx="532285" cy="762409"/>
              </a:xfrm>
              <a:prstGeom prst="trapezoid">
                <a:avLst>
                  <a:gd name="adj" fmla="val 33206"/>
                </a:avLst>
              </a:prstGeom>
              <a:solidFill>
                <a:srgbClr val="9966FF"/>
              </a:solidFill>
              <a:ln w="28575">
                <a:solidFill>
                  <a:srgbClr val="0044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884157" y="2595857"/>
                <a:ext cx="536234" cy="5508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rgbClr val="0045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1" name="Double Brace 20"/>
            <p:cNvSpPr/>
            <p:nvPr/>
          </p:nvSpPr>
          <p:spPr>
            <a:xfrm>
              <a:off x="2857495" y="2112886"/>
              <a:ext cx="2510703" cy="1536932"/>
            </a:xfrm>
            <a:prstGeom prst="bracePair">
              <a:avLst>
                <a:gd name="adj" fmla="val 11432"/>
              </a:avLst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55088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BA06-560F-4272-BD1D-D3D251BC0A82}" type="datetimeFigureOut">
              <a:rPr lang="en-GB" smtClean="0"/>
              <a:t>14/09/2022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36B-8F18-4F81-92A8-26E2BC62951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11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4BA06-560F-4272-BD1D-D3D251BC0A82}" type="datetimeFigureOut">
              <a:rPr lang="en-GB" smtClean="0"/>
              <a:t>14/09/2022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DF36B-8F18-4F81-92A8-26E2BC62951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3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2"/>
          <a:srcRect l="5642" t="12419"/>
          <a:stretch/>
        </p:blipFill>
        <p:spPr>
          <a:xfrm>
            <a:off x="3216610" y="3595955"/>
            <a:ext cx="4535833" cy="1535447"/>
          </a:xfrm>
          <a:prstGeom prst="rect">
            <a:avLst/>
          </a:prstGeom>
        </p:spPr>
      </p:pic>
      <p:sp>
        <p:nvSpPr>
          <p:cNvPr id="17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960425" y="2863031"/>
            <a:ext cx="375012" cy="671676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AA0065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1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850164" y="3022295"/>
            <a:ext cx="339439" cy="680487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00437A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-1" y="0"/>
            <a:ext cx="9596064" cy="10856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b="1" dirty="0">
                <a:solidFill>
                  <a:schemeClr val="bg1"/>
                </a:solidFill>
              </a:rPr>
              <a:t>EPIDEMIOLOGY, SEVERITY AND RISK OF SARS-CoV-2 RELATED RELAPSE </a:t>
            </a:r>
            <a:r>
              <a:rPr lang="en-US" sz="2200" b="1" dirty="0" smtClean="0">
                <a:solidFill>
                  <a:schemeClr val="bg1"/>
                </a:solidFill>
              </a:rPr>
              <a:t>IN </a:t>
            </a:r>
            <a:br>
              <a:rPr lang="en-US" sz="2200" b="1" dirty="0" smtClean="0">
                <a:solidFill>
                  <a:schemeClr val="bg1"/>
                </a:solidFill>
              </a:rPr>
            </a:br>
            <a:r>
              <a:rPr lang="en-US" sz="2200" b="1" dirty="0" smtClean="0">
                <a:solidFill>
                  <a:schemeClr val="bg1"/>
                </a:solidFill>
              </a:rPr>
              <a:t>CHILDREN </a:t>
            </a:r>
            <a:r>
              <a:rPr lang="en-US" sz="2200" b="1" dirty="0">
                <a:solidFill>
                  <a:schemeClr val="bg1"/>
                </a:solidFill>
              </a:rPr>
              <a:t>AND YOUNG ADULTS AFFECTED BY IDIOPATHIC NEPHROTIC SYNDROME: A ​RETROSPECTIVE OBSERVATIONAL COHORT STUDY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80182" y="1189759"/>
            <a:ext cx="12011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HYPOTHESIS</a:t>
            </a:r>
            <a:r>
              <a:rPr lang="en-GB" dirty="0" smtClean="0">
                <a:solidFill>
                  <a:schemeClr val="bg1"/>
                </a:solidFill>
              </a:rPr>
              <a:t>: I</a:t>
            </a:r>
            <a:r>
              <a:rPr lang="en-US" dirty="0" err="1" smtClean="0">
                <a:solidFill>
                  <a:schemeClr val="bg1"/>
                </a:solidFill>
              </a:rPr>
              <a:t>diopathic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nephrotic syndrome (INS) </a:t>
            </a:r>
            <a:r>
              <a:rPr lang="en-US" dirty="0" smtClean="0">
                <a:solidFill>
                  <a:schemeClr val="bg1"/>
                </a:solidFill>
              </a:rPr>
              <a:t>may impact the course of SARS-CoV-2 infection in children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3448" y="1758951"/>
            <a:ext cx="11505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65AA"/>
                </a:solidFill>
              </a:rPr>
              <a:t>DESIGN &amp; OUTCOMES</a:t>
            </a:r>
            <a:endParaRPr lang="en-GB" dirty="0">
              <a:solidFill>
                <a:srgbClr val="0065AA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679856" y="5587477"/>
            <a:ext cx="410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  <a:latin typeface="+mj-lt"/>
              </a:rPr>
              <a:t>Morello et al. 2022</a:t>
            </a:r>
            <a:endParaRPr lang="en-GB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3448" y="5678075"/>
            <a:ext cx="7141846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GB" b="1" dirty="0" smtClean="0">
                <a:solidFill>
                  <a:schemeClr val="bg1"/>
                </a:solidFill>
              </a:rPr>
              <a:t>CONCLUSION</a:t>
            </a:r>
            <a:r>
              <a:rPr lang="en-GB" dirty="0" smtClean="0">
                <a:solidFill>
                  <a:schemeClr val="bg1"/>
                </a:solidFill>
              </a:rPr>
              <a:t>: </a:t>
            </a:r>
            <a:r>
              <a:rPr lang="en-US" dirty="0" smtClean="0">
                <a:solidFill>
                  <a:schemeClr val="bg1"/>
                </a:solidFill>
              </a:rPr>
              <a:t>In </a:t>
            </a:r>
            <a:r>
              <a:rPr lang="en-US" dirty="0">
                <a:solidFill>
                  <a:schemeClr val="bg1"/>
                </a:solidFill>
              </a:rPr>
              <a:t>this large </a:t>
            </a:r>
            <a:r>
              <a:rPr lang="en-US" dirty="0" smtClean="0">
                <a:solidFill>
                  <a:schemeClr val="bg1"/>
                </a:solidFill>
              </a:rPr>
              <a:t>cohort of children with INS and SARS-CoV-2 infection, </a:t>
            </a:r>
            <a:r>
              <a:rPr lang="en-US" dirty="0">
                <a:solidFill>
                  <a:schemeClr val="bg1"/>
                </a:solidFill>
              </a:rPr>
              <a:t>symptoms were mild, even in immunosuppressed patients and those with proteinuria. </a:t>
            </a:r>
            <a:r>
              <a:rPr lang="en-US" dirty="0" smtClean="0">
                <a:solidFill>
                  <a:schemeClr val="bg1"/>
                </a:solidFill>
              </a:rPr>
              <a:t>Self-limiting </a:t>
            </a:r>
            <a:r>
              <a:rPr lang="en-US" dirty="0">
                <a:solidFill>
                  <a:schemeClr val="bg1"/>
                </a:solidFill>
              </a:rPr>
              <a:t>proteinuria </a:t>
            </a:r>
            <a:r>
              <a:rPr lang="en-US" dirty="0" smtClean="0">
                <a:solidFill>
                  <a:schemeClr val="bg1"/>
                </a:solidFill>
              </a:rPr>
              <a:t>was common, with </a:t>
            </a:r>
            <a:r>
              <a:rPr lang="en-US" dirty="0">
                <a:solidFill>
                  <a:schemeClr val="bg1"/>
                </a:solidFill>
              </a:rPr>
              <a:t>a low rate of </a:t>
            </a:r>
            <a:r>
              <a:rPr lang="en-US" dirty="0" smtClean="0">
                <a:solidFill>
                  <a:schemeClr val="bg1"/>
                </a:solidFill>
              </a:rPr>
              <a:t>relapses</a:t>
            </a:r>
            <a:r>
              <a:rPr lang="en-GB" dirty="0" smtClean="0">
                <a:solidFill>
                  <a:schemeClr val="bg1"/>
                </a:solidFill>
              </a:rPr>
              <a:t>   </a:t>
            </a: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1166380" y="2976063"/>
            <a:ext cx="339439" cy="680487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00437A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9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1353104" y="3079373"/>
            <a:ext cx="339439" cy="680487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296DC0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7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1008272" y="3079374"/>
            <a:ext cx="339439" cy="680487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296DC0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3" name="Rettangolo 2"/>
          <p:cNvSpPr/>
          <p:nvPr/>
        </p:nvSpPr>
        <p:spPr>
          <a:xfrm>
            <a:off x="172813" y="3836557"/>
            <a:ext cx="2222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437A"/>
                </a:solidFill>
              </a:rPr>
              <a:t>176 children and young </a:t>
            </a:r>
          </a:p>
          <a:p>
            <a:pPr algn="ctr"/>
            <a:r>
              <a:rPr lang="en-US" sz="1600" b="1" dirty="0" smtClean="0">
                <a:solidFill>
                  <a:srgbClr val="00437A"/>
                </a:solidFill>
              </a:rPr>
              <a:t>adults with INS</a:t>
            </a:r>
          </a:p>
        </p:txBody>
      </p:sp>
      <p:sp>
        <p:nvSpPr>
          <p:cNvPr id="14" name="TextBox 20"/>
          <p:cNvSpPr txBox="1"/>
          <p:nvPr/>
        </p:nvSpPr>
        <p:spPr>
          <a:xfrm>
            <a:off x="308758" y="2114750"/>
            <a:ext cx="203394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437A"/>
                </a:solidFill>
              </a:rPr>
              <a:t>Retrospective monocentric study</a:t>
            </a:r>
          </a:p>
          <a:p>
            <a:pPr algn="ctr"/>
            <a:endParaRPr lang="en-GB" sz="1600" b="1" dirty="0">
              <a:solidFill>
                <a:srgbClr val="00437A"/>
              </a:solidFill>
            </a:endParaRPr>
          </a:p>
        </p:txBody>
      </p:sp>
      <p:sp>
        <p:nvSpPr>
          <p:cNvPr id="15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1147811" y="3191494"/>
            <a:ext cx="375012" cy="671676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AA0065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2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5992450" y="1687055"/>
            <a:ext cx="334922" cy="577994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AA0065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3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5680592" y="1687055"/>
            <a:ext cx="329790" cy="577994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AA0065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Rettangolo 1"/>
          <p:cNvSpPr/>
          <p:nvPr/>
        </p:nvSpPr>
        <p:spPr>
          <a:xfrm>
            <a:off x="4954533" y="2244104"/>
            <a:ext cx="22021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00FF"/>
                </a:solidFill>
              </a:rPr>
              <a:t>61 INS </a:t>
            </a:r>
            <a:r>
              <a:rPr lang="en-US" b="1" dirty="0" smtClean="0">
                <a:solidFill>
                  <a:srgbClr val="0000FF"/>
                </a:solidFill>
              </a:rPr>
              <a:t>patients </a:t>
            </a:r>
            <a:r>
              <a:rPr lang="en-US" b="1" dirty="0">
                <a:solidFill>
                  <a:srgbClr val="0000FF"/>
                </a:solidFill>
              </a:rPr>
              <a:t>with </a:t>
            </a:r>
          </a:p>
          <a:p>
            <a:pPr algn="ctr"/>
            <a:r>
              <a:rPr lang="en-US" b="1" dirty="0">
                <a:solidFill>
                  <a:srgbClr val="0000FF"/>
                </a:solidFill>
              </a:rPr>
              <a:t>SARS-CoV-2 infection</a:t>
            </a:r>
          </a:p>
        </p:txBody>
      </p:sp>
      <p:sp>
        <p:nvSpPr>
          <p:cNvPr id="10" name="Freccia a destra 9"/>
          <p:cNvSpPr/>
          <p:nvPr/>
        </p:nvSpPr>
        <p:spPr>
          <a:xfrm rot="20954619">
            <a:off x="1843671" y="2504077"/>
            <a:ext cx="3101480" cy="560499"/>
          </a:xfrm>
          <a:prstGeom prst="rightArrow">
            <a:avLst>
              <a:gd name="adj1" fmla="val 66666"/>
              <a:gd name="adj2" fmla="val 50000"/>
            </a:avLst>
          </a:prstGeom>
          <a:solidFill>
            <a:schemeClr val="accent1"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asellaDiTesto 11"/>
          <p:cNvSpPr txBox="1"/>
          <p:nvPr/>
        </p:nvSpPr>
        <p:spPr>
          <a:xfrm>
            <a:off x="8060171" y="1865124"/>
            <a:ext cx="40119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SEVERITY</a:t>
            </a:r>
          </a:p>
          <a:p>
            <a:r>
              <a:rPr lang="en-US" b="1" dirty="0">
                <a:solidFill>
                  <a:srgbClr val="00437A"/>
                </a:solidFill>
              </a:rPr>
              <a:t>N</a:t>
            </a:r>
            <a:r>
              <a:rPr lang="en-US" b="1" dirty="0" smtClean="0">
                <a:solidFill>
                  <a:srgbClr val="00437A"/>
                </a:solidFill>
              </a:rPr>
              <a:t>o </a:t>
            </a:r>
            <a:r>
              <a:rPr lang="en-US" b="1" dirty="0">
                <a:solidFill>
                  <a:srgbClr val="00437A"/>
                </a:solidFill>
              </a:rPr>
              <a:t>hospitalization or </a:t>
            </a:r>
            <a:r>
              <a:rPr lang="en-US" b="1" dirty="0" smtClean="0">
                <a:solidFill>
                  <a:srgbClr val="00437A"/>
                </a:solidFill>
              </a:rPr>
              <a:t>deaths</a:t>
            </a:r>
            <a:endParaRPr lang="en-US" b="1" dirty="0">
              <a:solidFill>
                <a:srgbClr val="00437A"/>
              </a:solidFill>
            </a:endParaRPr>
          </a:p>
          <a:p>
            <a:r>
              <a:rPr lang="en-US" b="1" dirty="0">
                <a:solidFill>
                  <a:srgbClr val="00437A"/>
                </a:solidFill>
              </a:rPr>
              <a:t>S</a:t>
            </a:r>
            <a:r>
              <a:rPr lang="en-US" b="1" dirty="0" smtClean="0">
                <a:solidFill>
                  <a:srgbClr val="00437A"/>
                </a:solidFill>
              </a:rPr>
              <a:t>ymptoms </a:t>
            </a:r>
            <a:r>
              <a:rPr lang="en-US" b="1" dirty="0">
                <a:solidFill>
                  <a:srgbClr val="00437A"/>
                </a:solidFill>
              </a:rPr>
              <a:t>absent or </a:t>
            </a:r>
            <a:r>
              <a:rPr lang="en-US" b="1" dirty="0" smtClean="0">
                <a:solidFill>
                  <a:srgbClr val="00437A"/>
                </a:solidFill>
              </a:rPr>
              <a:t>mild in all children</a:t>
            </a:r>
            <a:endParaRPr lang="en-US" b="1" dirty="0">
              <a:solidFill>
                <a:srgbClr val="00437A"/>
              </a:solidFill>
            </a:endParaRPr>
          </a:p>
          <a:p>
            <a:endParaRPr lang="en-US" b="1" dirty="0">
              <a:solidFill>
                <a:srgbClr val="00437A"/>
              </a:solidFill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IMMUNOSUPPRESSION </a:t>
            </a:r>
          </a:p>
          <a:p>
            <a:r>
              <a:rPr lang="en-US" b="1" dirty="0" smtClean="0">
                <a:solidFill>
                  <a:srgbClr val="00437A"/>
                </a:solidFill>
              </a:rPr>
              <a:t>No impact on </a:t>
            </a:r>
            <a:r>
              <a:rPr lang="en-US" b="1" dirty="0">
                <a:solidFill>
                  <a:srgbClr val="00437A"/>
                </a:solidFill>
              </a:rPr>
              <a:t>incidence or </a:t>
            </a:r>
            <a:r>
              <a:rPr lang="en-US" b="1" dirty="0" smtClean="0">
                <a:solidFill>
                  <a:srgbClr val="00437A"/>
                </a:solidFill>
              </a:rPr>
              <a:t>severity</a:t>
            </a:r>
            <a:br>
              <a:rPr lang="en-US" b="1" dirty="0" smtClean="0">
                <a:solidFill>
                  <a:srgbClr val="00437A"/>
                </a:solidFill>
              </a:rPr>
            </a:br>
            <a:r>
              <a:rPr lang="en-US" b="1" dirty="0" smtClean="0">
                <a:solidFill>
                  <a:srgbClr val="00437A"/>
                </a:solidFill>
              </a:rPr>
              <a:t>Longer </a:t>
            </a:r>
            <a:r>
              <a:rPr lang="en-US" b="1" dirty="0">
                <a:solidFill>
                  <a:srgbClr val="00437A"/>
                </a:solidFill>
              </a:rPr>
              <a:t>time to </a:t>
            </a:r>
            <a:r>
              <a:rPr lang="en-US" b="1" dirty="0" err="1">
                <a:solidFill>
                  <a:srgbClr val="00437A"/>
                </a:solidFill>
              </a:rPr>
              <a:t>negativization</a:t>
            </a:r>
            <a:r>
              <a:rPr lang="en-US" b="1" dirty="0">
                <a:solidFill>
                  <a:srgbClr val="00437A"/>
                </a:solidFill>
              </a:rPr>
              <a:t> </a:t>
            </a:r>
            <a:r>
              <a:rPr lang="en-US" b="1" dirty="0" smtClean="0">
                <a:solidFill>
                  <a:srgbClr val="00437A"/>
                </a:solidFill>
              </a:rPr>
              <a:t/>
            </a:r>
            <a:br>
              <a:rPr lang="en-US" b="1" dirty="0" smtClean="0">
                <a:solidFill>
                  <a:srgbClr val="00437A"/>
                </a:solidFill>
              </a:rPr>
            </a:br>
            <a:r>
              <a:rPr lang="en-US" b="1" dirty="0" smtClean="0">
                <a:solidFill>
                  <a:srgbClr val="00437A"/>
                </a:solidFill>
              </a:rPr>
              <a:t>(13 </a:t>
            </a:r>
            <a:r>
              <a:rPr lang="en-US" b="1" dirty="0">
                <a:solidFill>
                  <a:srgbClr val="00437A"/>
                </a:solidFill>
              </a:rPr>
              <a:t>vs </a:t>
            </a:r>
            <a:r>
              <a:rPr lang="en-US" b="1" dirty="0" smtClean="0">
                <a:solidFill>
                  <a:srgbClr val="00437A"/>
                </a:solidFill>
              </a:rPr>
              <a:t>10 </a:t>
            </a:r>
            <a:r>
              <a:rPr lang="en-US" b="1" dirty="0">
                <a:solidFill>
                  <a:srgbClr val="00437A"/>
                </a:solidFill>
              </a:rPr>
              <a:t>days)</a:t>
            </a:r>
          </a:p>
          <a:p>
            <a:endParaRPr lang="it-IT" b="1" dirty="0" smtClean="0">
              <a:solidFill>
                <a:srgbClr val="00437A"/>
              </a:solidFill>
            </a:endParaRPr>
          </a:p>
          <a:p>
            <a:r>
              <a:rPr lang="it-IT" b="1" dirty="0" smtClean="0">
                <a:solidFill>
                  <a:srgbClr val="0000FF"/>
                </a:solidFill>
              </a:rPr>
              <a:t>RELAPSES &amp; PROTEINURIA</a:t>
            </a:r>
            <a:endParaRPr lang="en-US" b="1" dirty="0">
              <a:solidFill>
                <a:srgbClr val="0000FF"/>
              </a:solidFill>
            </a:endParaRPr>
          </a:p>
          <a:p>
            <a:r>
              <a:rPr lang="it-IT" b="1" dirty="0" smtClean="0">
                <a:solidFill>
                  <a:srgbClr val="00437A"/>
                </a:solidFill>
              </a:rPr>
              <a:t>Self-</a:t>
            </a:r>
            <a:r>
              <a:rPr lang="it-IT" b="1" dirty="0" err="1" smtClean="0">
                <a:solidFill>
                  <a:srgbClr val="00437A"/>
                </a:solidFill>
              </a:rPr>
              <a:t>limiting</a:t>
            </a:r>
            <a:r>
              <a:rPr lang="it-IT" b="1" dirty="0" smtClean="0">
                <a:solidFill>
                  <a:srgbClr val="00437A"/>
                </a:solidFill>
              </a:rPr>
              <a:t> </a:t>
            </a:r>
            <a:r>
              <a:rPr lang="it-IT" b="1" dirty="0">
                <a:solidFill>
                  <a:srgbClr val="00437A"/>
                </a:solidFill>
              </a:rPr>
              <a:t>proteinuria in 10.5%</a:t>
            </a:r>
            <a:endParaRPr lang="en-US" b="1" dirty="0">
              <a:solidFill>
                <a:srgbClr val="00437A"/>
              </a:solidFill>
            </a:endParaRPr>
          </a:p>
          <a:p>
            <a:r>
              <a:rPr lang="en-US" b="1" dirty="0">
                <a:solidFill>
                  <a:srgbClr val="00437A"/>
                </a:solidFill>
              </a:rPr>
              <a:t>Only one </a:t>
            </a:r>
            <a:r>
              <a:rPr lang="en-US" b="1" dirty="0" smtClean="0">
                <a:solidFill>
                  <a:srgbClr val="00437A"/>
                </a:solidFill>
              </a:rPr>
              <a:t>relapse (1.7%)</a:t>
            </a:r>
            <a:endParaRPr lang="en-US" b="1" dirty="0">
              <a:solidFill>
                <a:srgbClr val="00437A"/>
              </a:solidFill>
            </a:endParaRPr>
          </a:p>
        </p:txBody>
      </p:sp>
      <p:sp>
        <p:nvSpPr>
          <p:cNvPr id="16" name="Ovale 15"/>
          <p:cNvSpPr/>
          <p:nvPr/>
        </p:nvSpPr>
        <p:spPr>
          <a:xfrm>
            <a:off x="2562836" y="2262311"/>
            <a:ext cx="1645800" cy="93738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Incidence of 34.7%</a:t>
            </a:r>
          </a:p>
        </p:txBody>
      </p:sp>
      <p:sp>
        <p:nvSpPr>
          <p:cNvPr id="20" name="Rettangolo arrotondato 19"/>
          <p:cNvSpPr/>
          <p:nvPr/>
        </p:nvSpPr>
        <p:spPr>
          <a:xfrm>
            <a:off x="6587453" y="3222036"/>
            <a:ext cx="790455" cy="33197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rgbClr val="FF0000"/>
                </a:solidFill>
              </a:rPr>
              <a:t>PEAK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10943" y="4566274"/>
            <a:ext cx="247435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296DC0"/>
                </a:solidFill>
              </a:rPr>
              <a:t>ENDPOINTS </a:t>
            </a:r>
          </a:p>
          <a:p>
            <a:pPr algn="ctr"/>
            <a:r>
              <a:rPr lang="en-US" sz="1600" b="1" dirty="0">
                <a:solidFill>
                  <a:srgbClr val="00437A"/>
                </a:solidFill>
              </a:rPr>
              <a:t>Incidence of SARS-CoV-2, </a:t>
            </a:r>
            <a:r>
              <a:rPr lang="en-US" sz="1600" b="1" dirty="0" smtClean="0">
                <a:solidFill>
                  <a:srgbClr val="00437A"/>
                </a:solidFill>
              </a:rPr>
              <a:t>severity and risk of relapse</a:t>
            </a:r>
            <a:endParaRPr lang="en-US" sz="1600" b="1" dirty="0">
              <a:solidFill>
                <a:srgbClr val="00437A"/>
              </a:solidFill>
            </a:endParaRPr>
          </a:p>
        </p:txBody>
      </p:sp>
      <p:sp>
        <p:nvSpPr>
          <p:cNvPr id="29" name="Rettangolo 28"/>
          <p:cNvSpPr/>
          <p:nvPr/>
        </p:nvSpPr>
        <p:spPr>
          <a:xfrm>
            <a:off x="6607720" y="5083313"/>
            <a:ext cx="8211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 err="1" smtClean="0"/>
              <a:t>Jan</a:t>
            </a:r>
            <a:r>
              <a:rPr lang="it-IT" sz="1200" b="1" dirty="0" smtClean="0"/>
              <a:t> 2022</a:t>
            </a:r>
            <a:endParaRPr lang="en-US" sz="1200" b="1" dirty="0"/>
          </a:p>
        </p:txBody>
      </p:sp>
      <p:sp>
        <p:nvSpPr>
          <p:cNvPr id="30" name="Rettangolo 29"/>
          <p:cNvSpPr/>
          <p:nvPr/>
        </p:nvSpPr>
        <p:spPr>
          <a:xfrm>
            <a:off x="2825105" y="5076466"/>
            <a:ext cx="8211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 err="1" smtClean="0"/>
              <a:t>Jan</a:t>
            </a:r>
            <a:r>
              <a:rPr lang="it-IT" sz="1200" b="1" dirty="0" smtClean="0"/>
              <a:t> 2020</a:t>
            </a:r>
            <a:endParaRPr lang="en-US" sz="1200" b="1" dirty="0"/>
          </a:p>
        </p:txBody>
      </p:sp>
      <p:sp>
        <p:nvSpPr>
          <p:cNvPr id="31" name="Rettangolo 30"/>
          <p:cNvSpPr/>
          <p:nvPr/>
        </p:nvSpPr>
        <p:spPr>
          <a:xfrm>
            <a:off x="4685224" y="5076466"/>
            <a:ext cx="7909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 err="1" smtClean="0"/>
              <a:t>Jan</a:t>
            </a:r>
            <a:r>
              <a:rPr lang="it-IT" sz="1200" b="1" dirty="0" smtClean="0"/>
              <a:t> 2021</a:t>
            </a:r>
            <a:endParaRPr lang="en-US" sz="1200" b="1" dirty="0"/>
          </a:p>
        </p:txBody>
      </p:sp>
      <p:cxnSp>
        <p:nvCxnSpPr>
          <p:cNvPr id="18" name="Connettore diritto 17"/>
          <p:cNvCxnSpPr/>
          <p:nvPr/>
        </p:nvCxnSpPr>
        <p:spPr>
          <a:xfrm flipH="1">
            <a:off x="5917915" y="5344923"/>
            <a:ext cx="8500" cy="284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diritto 34"/>
          <p:cNvCxnSpPr/>
          <p:nvPr/>
        </p:nvCxnSpPr>
        <p:spPr>
          <a:xfrm flipV="1">
            <a:off x="6971561" y="3631913"/>
            <a:ext cx="4471" cy="144000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ttangolo 39"/>
          <p:cNvSpPr/>
          <p:nvPr/>
        </p:nvSpPr>
        <p:spPr>
          <a:xfrm rot="16200000">
            <a:off x="1742204" y="4100920"/>
            <a:ext cx="22961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/>
              <a:t>SARS-CoV</a:t>
            </a:r>
            <a:r>
              <a:rPr lang="it-IT" sz="1400" b="1" dirty="0" smtClean="0"/>
              <a:t>-2 CASES</a:t>
            </a:r>
            <a:endParaRPr lang="en-US" sz="1400" b="1" dirty="0"/>
          </a:p>
        </p:txBody>
      </p:sp>
      <p:sp>
        <p:nvSpPr>
          <p:cNvPr id="41" name="Rettangolo 40"/>
          <p:cNvSpPr/>
          <p:nvPr/>
        </p:nvSpPr>
        <p:spPr>
          <a:xfrm>
            <a:off x="2962329" y="4213413"/>
            <a:ext cx="8211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 smtClean="0"/>
              <a:t>10</a:t>
            </a:r>
            <a:endParaRPr lang="en-US" sz="1200" b="1" dirty="0"/>
          </a:p>
        </p:txBody>
      </p:sp>
      <p:sp>
        <p:nvSpPr>
          <p:cNvPr id="42" name="Rettangolo 41"/>
          <p:cNvSpPr/>
          <p:nvPr/>
        </p:nvSpPr>
        <p:spPr>
          <a:xfrm>
            <a:off x="2962395" y="3480339"/>
            <a:ext cx="8211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 smtClean="0"/>
              <a:t>20</a:t>
            </a:r>
            <a:endParaRPr lang="en-US" sz="1200" b="1" dirty="0"/>
          </a:p>
        </p:txBody>
      </p:sp>
      <p:cxnSp>
        <p:nvCxnSpPr>
          <p:cNvPr id="44" name="Connettore diritto 43"/>
          <p:cNvCxnSpPr/>
          <p:nvPr/>
        </p:nvCxnSpPr>
        <p:spPr>
          <a:xfrm flipV="1">
            <a:off x="3235674" y="3513764"/>
            <a:ext cx="687" cy="1558149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ttangolo 50"/>
          <p:cNvSpPr/>
          <p:nvPr/>
        </p:nvSpPr>
        <p:spPr>
          <a:xfrm>
            <a:off x="4060092" y="3398972"/>
            <a:ext cx="22704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437A"/>
                </a:solidFill>
              </a:rPr>
              <a:t>Incidence of </a:t>
            </a:r>
            <a:r>
              <a:rPr lang="en-US" sz="1600" b="1" dirty="0" smtClean="0">
                <a:solidFill>
                  <a:srgbClr val="00437A"/>
                </a:solidFill>
              </a:rPr>
              <a:t>SARS-CoV-2</a:t>
            </a:r>
          </a:p>
          <a:p>
            <a:pPr algn="ctr"/>
            <a:r>
              <a:rPr lang="it-IT" sz="1600" b="1" dirty="0">
                <a:solidFill>
                  <a:srgbClr val="00437A"/>
                </a:solidFill>
              </a:rPr>
              <a:t>o</a:t>
            </a:r>
            <a:r>
              <a:rPr lang="it-IT" sz="1600" b="1" dirty="0" smtClean="0">
                <a:solidFill>
                  <a:srgbClr val="00437A"/>
                </a:solidFill>
              </a:rPr>
              <a:t>ver the </a:t>
            </a:r>
            <a:r>
              <a:rPr lang="it-IT" sz="1600" b="1" dirty="0" err="1" smtClean="0">
                <a:solidFill>
                  <a:srgbClr val="00437A"/>
                </a:solidFill>
              </a:rPr>
              <a:t>months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6742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dNeph_VisualAbstract_Template_NoText.potx" id="{B1C48F58-D1E0-4C98-814B-D3979964E517}" vid="{3276ECFE-687C-499A-B544-1DE21692DD6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3041</TotalTime>
  <Words>140</Words>
  <Application>Microsoft Office PowerPoint</Application>
  <PresentationFormat>Widescreen</PresentationFormat>
  <Paragraphs>32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Presentazione standard di PowerPoint</vt:lpstr>
    </vt:vector>
  </TitlesOfParts>
  <Company>University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IDEAS  initially using a combination of    monochromatic and triadic colours</dc:title>
  <dc:creator>Joseph Laycock</dc:creator>
  <cp:lastModifiedBy>William</cp:lastModifiedBy>
  <cp:revision>78</cp:revision>
  <dcterms:created xsi:type="dcterms:W3CDTF">2019-06-13T12:30:18Z</dcterms:created>
  <dcterms:modified xsi:type="dcterms:W3CDTF">2022-09-13T23:28:41Z</dcterms:modified>
</cp:coreProperties>
</file>