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9" r:id="rId3"/>
    <p:sldId id="260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7" Type="http://schemas.openxmlformats.org/officeDocument/2006/relationships/slideLayout" Target="../slideLayouts/slideLayout7.xml"/><Relationship Id="rId36" Type="http://schemas.openxmlformats.org/officeDocument/2006/relationships/image" Target="../media/image36.png"/><Relationship Id="rId35" Type="http://schemas.openxmlformats.org/officeDocument/2006/relationships/image" Target="../media/image35.png"/><Relationship Id="rId34" Type="http://schemas.openxmlformats.org/officeDocument/2006/relationships/image" Target="../media/image34.png"/><Relationship Id="rId33" Type="http://schemas.openxmlformats.org/officeDocument/2006/relationships/image" Target="../media/image33.png"/><Relationship Id="rId32" Type="http://schemas.openxmlformats.org/officeDocument/2006/relationships/image" Target="../media/image32.png"/><Relationship Id="rId31" Type="http://schemas.openxmlformats.org/officeDocument/2006/relationships/image" Target="../media/image31.png"/><Relationship Id="rId30" Type="http://schemas.openxmlformats.org/officeDocument/2006/relationships/image" Target="../media/image30.png"/><Relationship Id="rId3" Type="http://schemas.openxmlformats.org/officeDocument/2006/relationships/image" Target="../media/image3.png"/><Relationship Id="rId29" Type="http://schemas.openxmlformats.org/officeDocument/2006/relationships/image" Target="../media/image29.png"/><Relationship Id="rId28" Type="http://schemas.openxmlformats.org/officeDocument/2006/relationships/image" Target="../media/image28.png"/><Relationship Id="rId27" Type="http://schemas.openxmlformats.org/officeDocument/2006/relationships/image" Target="../media/image27.png"/><Relationship Id="rId26" Type="http://schemas.openxmlformats.org/officeDocument/2006/relationships/image" Target="../media/image26.png"/><Relationship Id="rId25" Type="http://schemas.openxmlformats.org/officeDocument/2006/relationships/image" Target="../media/image25.png"/><Relationship Id="rId24" Type="http://schemas.openxmlformats.org/officeDocument/2006/relationships/image" Target="../media/image24.png"/><Relationship Id="rId23" Type="http://schemas.openxmlformats.org/officeDocument/2006/relationships/image" Target="../media/image23.png"/><Relationship Id="rId22" Type="http://schemas.openxmlformats.org/officeDocument/2006/relationships/image" Target="../media/image22.png"/><Relationship Id="rId21" Type="http://schemas.openxmlformats.org/officeDocument/2006/relationships/image" Target="../media/image21.png"/><Relationship Id="rId20" Type="http://schemas.openxmlformats.org/officeDocument/2006/relationships/image" Target="../media/image20.png"/><Relationship Id="rId2" Type="http://schemas.openxmlformats.org/officeDocument/2006/relationships/image" Target="../media/image2.png"/><Relationship Id="rId19" Type="http://schemas.openxmlformats.org/officeDocument/2006/relationships/image" Target="../media/image19.png"/><Relationship Id="rId18" Type="http://schemas.openxmlformats.org/officeDocument/2006/relationships/image" Target="../media/image18.png"/><Relationship Id="rId17" Type="http://schemas.openxmlformats.org/officeDocument/2006/relationships/image" Target="../media/image17.png"/><Relationship Id="rId16" Type="http://schemas.openxmlformats.org/officeDocument/2006/relationships/image" Target="../media/image16.png"/><Relationship Id="rId15" Type="http://schemas.openxmlformats.org/officeDocument/2006/relationships/image" Target="../media/image15.png"/><Relationship Id="rId14" Type="http://schemas.openxmlformats.org/officeDocument/2006/relationships/image" Target="../media/image14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45.png"/><Relationship Id="rId8" Type="http://schemas.openxmlformats.org/officeDocument/2006/relationships/image" Target="../media/image44.png"/><Relationship Id="rId7" Type="http://schemas.openxmlformats.org/officeDocument/2006/relationships/image" Target="../media/image43.png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3" Type="http://schemas.openxmlformats.org/officeDocument/2006/relationships/image" Target="../media/image39.png"/><Relationship Id="rId26" Type="http://schemas.openxmlformats.org/officeDocument/2006/relationships/notesSlide" Target="../notesSlides/notesSlide1.xml"/><Relationship Id="rId25" Type="http://schemas.openxmlformats.org/officeDocument/2006/relationships/slideLayout" Target="../slideLayouts/slideLayout7.xml"/><Relationship Id="rId24" Type="http://schemas.openxmlformats.org/officeDocument/2006/relationships/image" Target="../media/image60.png"/><Relationship Id="rId23" Type="http://schemas.openxmlformats.org/officeDocument/2006/relationships/image" Target="../media/image59.png"/><Relationship Id="rId22" Type="http://schemas.openxmlformats.org/officeDocument/2006/relationships/image" Target="../media/image58.png"/><Relationship Id="rId21" Type="http://schemas.openxmlformats.org/officeDocument/2006/relationships/image" Target="../media/image57.png"/><Relationship Id="rId20" Type="http://schemas.openxmlformats.org/officeDocument/2006/relationships/image" Target="../media/image56.png"/><Relationship Id="rId2" Type="http://schemas.openxmlformats.org/officeDocument/2006/relationships/image" Target="../media/image38.png"/><Relationship Id="rId19" Type="http://schemas.openxmlformats.org/officeDocument/2006/relationships/image" Target="../media/image55.png"/><Relationship Id="rId18" Type="http://schemas.openxmlformats.org/officeDocument/2006/relationships/image" Target="../media/image54.png"/><Relationship Id="rId17" Type="http://schemas.openxmlformats.org/officeDocument/2006/relationships/image" Target="../media/image53.png"/><Relationship Id="rId16" Type="http://schemas.openxmlformats.org/officeDocument/2006/relationships/image" Target="../media/image52.png"/><Relationship Id="rId15" Type="http://schemas.openxmlformats.org/officeDocument/2006/relationships/image" Target="../media/image51.png"/><Relationship Id="rId14" Type="http://schemas.openxmlformats.org/officeDocument/2006/relationships/image" Target="../media/image50.png"/><Relationship Id="rId13" Type="http://schemas.openxmlformats.org/officeDocument/2006/relationships/image" Target="../media/image49.png"/><Relationship Id="rId12" Type="http://schemas.openxmlformats.org/officeDocument/2006/relationships/image" Target="../media/image48.png"/><Relationship Id="rId11" Type="http://schemas.openxmlformats.org/officeDocument/2006/relationships/image" Target="../media/image47.png"/><Relationship Id="rId10" Type="http://schemas.openxmlformats.org/officeDocument/2006/relationships/image" Target="../media/image46.png"/><Relationship Id="rId1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组合 50"/>
          <p:cNvGrpSpPr/>
          <p:nvPr/>
        </p:nvGrpSpPr>
        <p:grpSpPr>
          <a:xfrm>
            <a:off x="354965" y="593725"/>
            <a:ext cx="12149455" cy="5497830"/>
            <a:chOff x="-1114" y="771"/>
            <a:chExt cx="19133" cy="8658"/>
          </a:xfrm>
        </p:grpSpPr>
        <p:grpSp>
          <p:nvGrpSpPr>
            <p:cNvPr id="13" name="组合 12"/>
            <p:cNvGrpSpPr/>
            <p:nvPr/>
          </p:nvGrpSpPr>
          <p:grpSpPr>
            <a:xfrm rot="0">
              <a:off x="5164" y="836"/>
              <a:ext cx="6386" cy="8518"/>
              <a:chOff x="6370983" y="718932"/>
              <a:chExt cx="4055165" cy="5408974"/>
            </a:xfrm>
          </p:grpSpPr>
          <p:grpSp>
            <p:nvGrpSpPr>
              <p:cNvPr id="46" name="组合 45"/>
              <p:cNvGrpSpPr/>
              <p:nvPr/>
            </p:nvGrpSpPr>
            <p:grpSpPr>
              <a:xfrm>
                <a:off x="6370983" y="718932"/>
                <a:ext cx="4055165" cy="5408974"/>
                <a:chOff x="6370983" y="718932"/>
                <a:chExt cx="4055165" cy="5408974"/>
              </a:xfrm>
            </p:grpSpPr>
            <p:grpSp>
              <p:nvGrpSpPr>
                <p:cNvPr id="41" name="组合 40"/>
                <p:cNvGrpSpPr/>
                <p:nvPr/>
              </p:nvGrpSpPr>
              <p:grpSpPr>
                <a:xfrm>
                  <a:off x="6538612" y="1520297"/>
                  <a:ext cx="3573819" cy="4607609"/>
                  <a:chOff x="6538612" y="1520297"/>
                  <a:chExt cx="3573819" cy="4607609"/>
                </a:xfrm>
              </p:grpSpPr>
              <p:grpSp>
                <p:nvGrpSpPr>
                  <p:cNvPr id="39" name="组合 38"/>
                  <p:cNvGrpSpPr/>
                  <p:nvPr/>
                </p:nvGrpSpPr>
                <p:grpSpPr>
                  <a:xfrm>
                    <a:off x="6538612" y="1555183"/>
                    <a:ext cx="1440000" cy="4572723"/>
                    <a:chOff x="6336530" y="1594698"/>
                    <a:chExt cx="1440000" cy="4572723"/>
                  </a:xfrm>
                </p:grpSpPr>
                <p:pic>
                  <p:nvPicPr>
                    <p:cNvPr id="25" name="图片 24"/>
                    <p:cNvPicPr/>
                    <p:nvPr/>
                  </p:nvPicPr>
                  <p:blipFill>
                    <a:blip r:embed="rId1"/>
                    <a:stretch>
                      <a:fillRect/>
                    </a:stretch>
                  </p:blipFill>
                  <p:spPr>
                    <a:xfrm>
                      <a:off x="6336530" y="1594698"/>
                      <a:ext cx="1440000" cy="540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7" name="图片 26"/>
                    <p:cNvPicPr/>
                    <p:nvPr/>
                  </p:nvPicPr>
                  <p:blipFill>
                    <a:blip r:embed="rId2"/>
                    <a:stretch>
                      <a:fillRect/>
                    </a:stretch>
                  </p:blipFill>
                  <p:spPr>
                    <a:xfrm>
                      <a:off x="6336530" y="3206347"/>
                      <a:ext cx="1440000" cy="540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1" name="图片 30"/>
                    <p:cNvPicPr/>
                    <p:nvPr/>
                  </p:nvPicPr>
                  <p:blipFill>
                    <a:blip r:embed="rId3"/>
                    <a:stretch>
                      <a:fillRect/>
                    </a:stretch>
                  </p:blipFill>
                  <p:spPr>
                    <a:xfrm>
                      <a:off x="6336530" y="4011723"/>
                      <a:ext cx="1440000" cy="540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5" name="图片 34"/>
                    <p:cNvPicPr/>
                    <p:nvPr/>
                  </p:nvPicPr>
                  <p:blipFill>
                    <a:blip r:embed="rId4"/>
                    <a:stretch>
                      <a:fillRect/>
                    </a:stretch>
                  </p:blipFill>
                  <p:spPr>
                    <a:xfrm>
                      <a:off x="6336530" y="4819572"/>
                      <a:ext cx="1440000" cy="540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6" name="图片 35"/>
                    <p:cNvPicPr/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6336530" y="5627421"/>
                      <a:ext cx="1440000" cy="540000"/>
                    </a:xfrm>
                    <a:prstGeom prst="rect">
                      <a:avLst/>
                    </a:prstGeom>
                  </p:spPr>
                </p:pic>
              </p:grpSp>
              <p:grpSp>
                <p:nvGrpSpPr>
                  <p:cNvPr id="40" name="组合 39"/>
                  <p:cNvGrpSpPr/>
                  <p:nvPr/>
                </p:nvGrpSpPr>
                <p:grpSpPr>
                  <a:xfrm>
                    <a:off x="8672431" y="1520297"/>
                    <a:ext cx="1440000" cy="4572723"/>
                    <a:chOff x="8672432" y="1594698"/>
                    <a:chExt cx="1440000" cy="4572723"/>
                  </a:xfrm>
                </p:grpSpPr>
                <p:pic>
                  <p:nvPicPr>
                    <p:cNvPr id="28" name="图片 27"/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8672432" y="1594698"/>
                      <a:ext cx="1440000" cy="540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9" name="图片 28"/>
                    <p:cNvPicPr/>
                    <p:nvPr/>
                  </p:nvPicPr>
                  <p:blipFill>
                    <a:blip r:embed="rId7"/>
                    <a:stretch>
                      <a:fillRect/>
                    </a:stretch>
                  </p:blipFill>
                  <p:spPr>
                    <a:xfrm>
                      <a:off x="8672432" y="2414042"/>
                      <a:ext cx="1440000" cy="540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0" name="图片 29"/>
                    <p:cNvPicPr/>
                    <p:nvPr/>
                  </p:nvPicPr>
                  <p:blipFill>
                    <a:blip r:embed="rId8"/>
                    <a:stretch>
                      <a:fillRect/>
                    </a:stretch>
                  </p:blipFill>
                  <p:spPr>
                    <a:xfrm>
                      <a:off x="8672432" y="3212882"/>
                      <a:ext cx="1440000" cy="540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" name="图片 31"/>
                    <p:cNvPicPr/>
                    <p:nvPr/>
                  </p:nvPicPr>
                  <p:blipFill>
                    <a:blip r:embed="rId9"/>
                    <a:stretch>
                      <a:fillRect/>
                    </a:stretch>
                  </p:blipFill>
                  <p:spPr>
                    <a:xfrm>
                      <a:off x="8672432" y="4011723"/>
                      <a:ext cx="1440000" cy="540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7" name="图片 36"/>
                    <p:cNvPicPr/>
                    <p:nvPr/>
                  </p:nvPicPr>
                  <p:blipFill>
                    <a:blip r:embed="rId10"/>
                    <a:stretch>
                      <a:fillRect/>
                    </a:stretch>
                  </p:blipFill>
                  <p:spPr>
                    <a:xfrm>
                      <a:off x="8672432" y="5627421"/>
                      <a:ext cx="1440000" cy="540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8" name="图片 37"/>
                    <p:cNvPicPr/>
                    <p:nvPr/>
                  </p:nvPicPr>
                  <p:blipFill>
                    <a:blip r:embed="rId11"/>
                    <a:stretch>
                      <a:fillRect/>
                    </a:stretch>
                  </p:blipFill>
                  <p:spPr>
                    <a:xfrm rot="10800000">
                      <a:off x="8672432" y="4828580"/>
                      <a:ext cx="1440000" cy="540000"/>
                    </a:xfrm>
                    <a:prstGeom prst="rect">
                      <a:avLst/>
                    </a:prstGeom>
                  </p:spPr>
                </p:pic>
              </p:grpSp>
            </p:grpSp>
            <p:grpSp>
              <p:nvGrpSpPr>
                <p:cNvPr id="45" name="组合 44"/>
                <p:cNvGrpSpPr/>
                <p:nvPr/>
              </p:nvGrpSpPr>
              <p:grpSpPr>
                <a:xfrm>
                  <a:off x="6370983" y="718932"/>
                  <a:ext cx="4055165" cy="766897"/>
                  <a:chOff x="6370983" y="718932"/>
                  <a:chExt cx="4055165" cy="766897"/>
                </a:xfrm>
              </p:grpSpPr>
              <p:sp>
                <p:nvSpPr>
                  <p:cNvPr id="42" name="文本框 41"/>
                  <p:cNvSpPr txBox="1"/>
                  <p:nvPr/>
                </p:nvSpPr>
                <p:spPr>
                  <a:xfrm>
                    <a:off x="6545229" y="1116497"/>
                    <a:ext cx="1568401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dirty="0" smtClean="0">
                        <a:latin typeface="Times New Roman" panose="02020603050405020304" charset="0"/>
                        <a:cs typeface="Times New Roman" panose="02020603050405020304" charset="0"/>
                      </a:rPr>
                      <a:t>Sham   Model</a:t>
                    </a:r>
                    <a:endParaRPr lang="zh-CN" altLang="en-US" dirty="0">
                      <a:latin typeface="Times New Roman" panose="02020603050405020304" charset="0"/>
                      <a:cs typeface="Times New Roman" panose="02020603050405020304" charset="0"/>
                    </a:endParaRPr>
                  </a:p>
                </p:txBody>
              </p:sp>
              <p:sp>
                <p:nvSpPr>
                  <p:cNvPr id="43" name="文本框 42"/>
                  <p:cNvSpPr txBox="1"/>
                  <p:nvPr/>
                </p:nvSpPr>
                <p:spPr>
                  <a:xfrm>
                    <a:off x="8621979" y="1116497"/>
                    <a:ext cx="1568401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dirty="0" smtClean="0">
                        <a:latin typeface="Times New Roman" panose="02020603050405020304" charset="0"/>
                        <a:cs typeface="Times New Roman" panose="02020603050405020304" charset="0"/>
                      </a:rPr>
                      <a:t>Sham   Model</a:t>
                    </a:r>
                    <a:endParaRPr lang="zh-CN" altLang="en-US" dirty="0">
                      <a:latin typeface="Times New Roman" panose="02020603050405020304" charset="0"/>
                      <a:cs typeface="Times New Roman" panose="02020603050405020304" charset="0"/>
                    </a:endParaRPr>
                  </a:p>
                </p:txBody>
              </p:sp>
              <p:sp>
                <p:nvSpPr>
                  <p:cNvPr id="44" name="文本框 43"/>
                  <p:cNvSpPr txBox="1"/>
                  <p:nvPr/>
                </p:nvSpPr>
                <p:spPr>
                  <a:xfrm>
                    <a:off x="6370983" y="718932"/>
                    <a:ext cx="405516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b="1" dirty="0">
                        <a:latin typeface="Times New Roman" panose="02020603050405020304" charset="0"/>
                        <a:cs typeface="Times New Roman" panose="02020603050405020304" charset="0"/>
                      </a:rPr>
                      <a:t> </a:t>
                    </a:r>
                    <a:r>
                      <a:rPr lang="en-US" altLang="zh-CN" b="1" dirty="0" smtClean="0">
                        <a:latin typeface="Times New Roman" panose="02020603050405020304" charset="0"/>
                        <a:cs typeface="Times New Roman" panose="02020603050405020304" charset="0"/>
                      </a:rPr>
                      <a:t>    NF-</a:t>
                    </a:r>
                    <a:r>
                      <a:rPr lang="el-GR" altLang="zh-CN" b="1" dirty="0">
                        <a:latin typeface="Times New Roman" panose="02020603050405020304" charset="0"/>
                        <a:cs typeface="Times New Roman" panose="02020603050405020304" charset="0"/>
                      </a:rPr>
                      <a:t>κ</a:t>
                    </a:r>
                    <a:r>
                      <a:rPr lang="en-US" altLang="zh-CN" b="1" dirty="0" smtClean="0">
                        <a:latin typeface="Times New Roman" panose="02020603050405020304" charset="0"/>
                        <a:cs typeface="Times New Roman" panose="02020603050405020304" charset="0"/>
                      </a:rPr>
                      <a:t>B (P14 )            NF-</a:t>
                    </a:r>
                    <a:r>
                      <a:rPr lang="el-GR" altLang="zh-CN" b="1" dirty="0">
                        <a:latin typeface="Times New Roman" panose="02020603050405020304" charset="0"/>
                        <a:cs typeface="Times New Roman" panose="02020603050405020304" charset="0"/>
                      </a:rPr>
                      <a:t>κ</a:t>
                    </a:r>
                    <a:r>
                      <a:rPr lang="en-US" altLang="zh-CN" b="1" dirty="0">
                        <a:latin typeface="Times New Roman" panose="02020603050405020304" charset="0"/>
                        <a:cs typeface="Times New Roman" panose="02020603050405020304" charset="0"/>
                      </a:rPr>
                      <a:t>B (</a:t>
                    </a:r>
                    <a:r>
                      <a:rPr lang="en-US" altLang="zh-CN" b="1" dirty="0" smtClean="0">
                        <a:latin typeface="Times New Roman" panose="02020603050405020304" charset="0"/>
                        <a:cs typeface="Times New Roman" panose="02020603050405020304" charset="0"/>
                      </a:rPr>
                      <a:t>P42 </a:t>
                    </a:r>
                    <a:r>
                      <a:rPr lang="en-US" altLang="zh-CN" b="1" dirty="0">
                        <a:latin typeface="Times New Roman" panose="02020603050405020304" charset="0"/>
                        <a:cs typeface="Times New Roman" panose="02020603050405020304" charset="0"/>
                      </a:rPr>
                      <a:t>) </a:t>
                    </a:r>
                    <a:endParaRPr lang="zh-CN" altLang="en-US" b="1" dirty="0">
                      <a:latin typeface="Times New Roman" panose="02020603050405020304" charset="0"/>
                      <a:cs typeface="Times New Roman" panose="02020603050405020304" charset="0"/>
                    </a:endParaRPr>
                  </a:p>
                </p:txBody>
              </p:sp>
            </p:grpSp>
          </p:grpSp>
          <p:pic>
            <p:nvPicPr>
              <p:cNvPr id="12" name="图片 11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538611" y="2366185"/>
                <a:ext cx="1440000" cy="540000"/>
              </a:xfrm>
              <a:prstGeom prst="rect">
                <a:avLst/>
              </a:prstGeom>
            </p:spPr>
          </p:pic>
        </p:grpSp>
        <p:grpSp>
          <p:nvGrpSpPr>
            <p:cNvPr id="33" name="组合 32"/>
            <p:cNvGrpSpPr/>
            <p:nvPr/>
          </p:nvGrpSpPr>
          <p:grpSpPr>
            <a:xfrm rot="0">
              <a:off x="-1114" y="771"/>
              <a:ext cx="5760" cy="8658"/>
              <a:chOff x="1808138" y="725556"/>
              <a:chExt cx="3657854" cy="5497537"/>
            </a:xfrm>
          </p:grpSpPr>
          <p:grpSp>
            <p:nvGrpSpPr>
              <p:cNvPr id="22" name="组合 21"/>
              <p:cNvGrpSpPr/>
              <p:nvPr/>
            </p:nvGrpSpPr>
            <p:grpSpPr>
              <a:xfrm>
                <a:off x="1808138" y="725556"/>
                <a:ext cx="3657854" cy="5497537"/>
                <a:chOff x="1828016" y="844826"/>
                <a:chExt cx="3657854" cy="5497537"/>
              </a:xfrm>
            </p:grpSpPr>
            <p:grpSp>
              <p:nvGrpSpPr>
                <p:cNvPr id="20" name="组合 19"/>
                <p:cNvGrpSpPr/>
                <p:nvPr/>
              </p:nvGrpSpPr>
              <p:grpSpPr>
                <a:xfrm>
                  <a:off x="1828016" y="1242391"/>
                  <a:ext cx="3657854" cy="5099972"/>
                  <a:chOff x="2036738" y="268357"/>
                  <a:chExt cx="3657854" cy="5099972"/>
                </a:xfrm>
              </p:grpSpPr>
              <p:grpSp>
                <p:nvGrpSpPr>
                  <p:cNvPr id="17" name="组合 16"/>
                  <p:cNvGrpSpPr/>
                  <p:nvPr/>
                </p:nvGrpSpPr>
                <p:grpSpPr>
                  <a:xfrm>
                    <a:off x="2036738" y="700419"/>
                    <a:ext cx="3593654" cy="4667910"/>
                    <a:chOff x="2036738" y="700419"/>
                    <a:chExt cx="3593654" cy="4667910"/>
                  </a:xfrm>
                </p:grpSpPr>
                <p:pic>
                  <p:nvPicPr>
                    <p:cNvPr id="2" name="图片 1"/>
                    <p:cNvPicPr/>
                    <p:nvPr/>
                  </p:nvPicPr>
                  <p:blipFill>
                    <a:blip r:embed="rId13"/>
                    <a:stretch>
                      <a:fillRect/>
                    </a:stretch>
                  </p:blipFill>
                  <p:spPr>
                    <a:xfrm>
                      <a:off x="2036738" y="700419"/>
                      <a:ext cx="1440000" cy="540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" name="图片 2"/>
                    <p:cNvPicPr/>
                    <p:nvPr/>
                  </p:nvPicPr>
                  <p:blipFill>
                    <a:blip r:embed="rId14"/>
                    <a:stretch>
                      <a:fillRect/>
                    </a:stretch>
                  </p:blipFill>
                  <p:spPr>
                    <a:xfrm>
                      <a:off x="4190392" y="704609"/>
                      <a:ext cx="1440000" cy="540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5" name="图片 4"/>
                    <p:cNvPicPr/>
                    <p:nvPr/>
                  </p:nvPicPr>
                  <p:blipFill>
                    <a:blip r:embed="rId15"/>
                    <a:stretch>
                      <a:fillRect/>
                    </a:stretch>
                  </p:blipFill>
                  <p:spPr>
                    <a:xfrm>
                      <a:off x="4183261" y="1525710"/>
                      <a:ext cx="1440000" cy="540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" name="图片 6"/>
                    <p:cNvPicPr/>
                    <p:nvPr/>
                  </p:nvPicPr>
                  <p:blipFill>
                    <a:blip r:embed="rId16"/>
                    <a:stretch>
                      <a:fillRect/>
                    </a:stretch>
                  </p:blipFill>
                  <p:spPr>
                    <a:xfrm>
                      <a:off x="2049442" y="2351583"/>
                      <a:ext cx="1440000" cy="540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" name="图片 8"/>
                    <p:cNvPicPr/>
                    <p:nvPr/>
                  </p:nvPicPr>
                  <p:blipFill>
                    <a:blip r:embed="rId17"/>
                    <a:stretch>
                      <a:fillRect/>
                    </a:stretch>
                  </p:blipFill>
                  <p:spPr>
                    <a:xfrm>
                      <a:off x="2049442" y="3177165"/>
                      <a:ext cx="1440000" cy="540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0" name="图片 9"/>
                    <p:cNvPicPr/>
                    <p:nvPr/>
                  </p:nvPicPr>
                  <p:blipFill>
                    <a:blip r:embed="rId18"/>
                    <a:stretch>
                      <a:fillRect/>
                    </a:stretch>
                  </p:blipFill>
                  <p:spPr>
                    <a:xfrm>
                      <a:off x="4190392" y="3172684"/>
                      <a:ext cx="1440000" cy="540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1" name="图片 10"/>
                    <p:cNvPicPr/>
                    <p:nvPr/>
                  </p:nvPicPr>
                  <p:blipFill>
                    <a:blip r:embed="rId19"/>
                    <a:stretch>
                      <a:fillRect/>
                    </a:stretch>
                  </p:blipFill>
                  <p:spPr>
                    <a:xfrm>
                      <a:off x="4183261" y="4000506"/>
                      <a:ext cx="1440000" cy="540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4" name="图片 13"/>
                    <p:cNvPicPr/>
                    <p:nvPr/>
                  </p:nvPicPr>
                  <p:blipFill>
                    <a:blip r:embed="rId20"/>
                    <a:stretch>
                      <a:fillRect/>
                    </a:stretch>
                  </p:blipFill>
                  <p:spPr>
                    <a:xfrm>
                      <a:off x="4183261" y="4828329"/>
                      <a:ext cx="1440000" cy="540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5" name="图片 14"/>
                    <p:cNvPicPr/>
                    <p:nvPr/>
                  </p:nvPicPr>
                  <p:blipFill>
                    <a:blip r:embed="rId21"/>
                    <a:stretch>
                      <a:fillRect/>
                    </a:stretch>
                  </p:blipFill>
                  <p:spPr>
                    <a:xfrm>
                      <a:off x="2049442" y="4002747"/>
                      <a:ext cx="1440000" cy="540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16" name="图片 15"/>
                    <p:cNvPicPr/>
                    <p:nvPr/>
                  </p:nvPicPr>
                  <p:blipFill>
                    <a:blip r:embed="rId22"/>
                    <a:stretch>
                      <a:fillRect/>
                    </a:stretch>
                  </p:blipFill>
                  <p:spPr>
                    <a:xfrm>
                      <a:off x="2049442" y="4828329"/>
                      <a:ext cx="1440000" cy="54000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24" name="图片 23"/>
                    <p:cNvPicPr/>
                    <p:nvPr/>
                  </p:nvPicPr>
                  <p:blipFill>
                    <a:blip r:embed="rId23"/>
                    <a:stretch>
                      <a:fillRect/>
                    </a:stretch>
                  </p:blipFill>
                  <p:spPr>
                    <a:xfrm>
                      <a:off x="2049441" y="1559278"/>
                      <a:ext cx="1440000" cy="540000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18" name="文本框 17"/>
                  <p:cNvSpPr txBox="1"/>
                  <p:nvPr/>
                </p:nvSpPr>
                <p:spPr>
                  <a:xfrm>
                    <a:off x="2049441" y="268357"/>
                    <a:ext cx="1568401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dirty="0" smtClean="0">
                        <a:latin typeface="Times New Roman" panose="02020603050405020304" charset="0"/>
                        <a:cs typeface="Times New Roman" panose="02020603050405020304" charset="0"/>
                      </a:rPr>
                      <a:t>Sham   Model</a:t>
                    </a:r>
                    <a:endParaRPr lang="zh-CN" altLang="en-US" dirty="0">
                      <a:latin typeface="Times New Roman" panose="02020603050405020304" charset="0"/>
                      <a:cs typeface="Times New Roman" panose="02020603050405020304" charset="0"/>
                    </a:endParaRPr>
                  </a:p>
                </p:txBody>
              </p:sp>
              <p:sp>
                <p:nvSpPr>
                  <p:cNvPr id="19" name="文本框 18"/>
                  <p:cNvSpPr txBox="1"/>
                  <p:nvPr/>
                </p:nvSpPr>
                <p:spPr>
                  <a:xfrm>
                    <a:off x="4126191" y="268357"/>
                    <a:ext cx="1568401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dirty="0" smtClean="0">
                        <a:latin typeface="Times New Roman" panose="02020603050405020304" charset="0"/>
                        <a:cs typeface="Times New Roman" panose="02020603050405020304" charset="0"/>
                      </a:rPr>
                      <a:t>Sham   Model</a:t>
                    </a:r>
                    <a:endParaRPr lang="zh-CN" altLang="en-US" dirty="0">
                      <a:latin typeface="Times New Roman" panose="02020603050405020304" charset="0"/>
                      <a:cs typeface="Times New Roman" panose="02020603050405020304" charset="0"/>
                    </a:endParaRPr>
                  </a:p>
                </p:txBody>
              </p:sp>
            </p:grpSp>
            <p:sp>
              <p:nvSpPr>
                <p:cNvPr id="21" name="文本框 20"/>
                <p:cNvSpPr txBox="1"/>
                <p:nvPr/>
              </p:nvSpPr>
              <p:spPr>
                <a:xfrm>
                  <a:off x="1840719" y="844826"/>
                  <a:ext cx="357381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b="1" dirty="0" smtClean="0">
                      <a:latin typeface="Times New Roman" panose="02020603050405020304" charset="0"/>
                      <a:cs typeface="Times New Roman" panose="02020603050405020304" charset="0"/>
                    </a:rPr>
                    <a:t> TNAP-P14                  TNAP-P42</a:t>
                  </a:r>
                  <a:endParaRPr lang="zh-CN" altLang="en-US" b="1" dirty="0">
                    <a:latin typeface="Times New Roman" panose="02020603050405020304" charset="0"/>
                    <a:cs typeface="Times New Roman" panose="02020603050405020304" charset="0"/>
                  </a:endParaRPr>
                </a:p>
              </p:txBody>
            </p:sp>
          </p:grpSp>
          <p:pic>
            <p:nvPicPr>
              <p:cNvPr id="23" name="图片 22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3961792" y="3201575"/>
                <a:ext cx="1440000" cy="540000"/>
              </a:xfrm>
              <a:prstGeom prst="rect">
                <a:avLst/>
              </a:prstGeom>
            </p:spPr>
          </p:pic>
        </p:grpSp>
        <p:grpSp>
          <p:nvGrpSpPr>
            <p:cNvPr id="48" name="组合 47"/>
            <p:cNvGrpSpPr/>
            <p:nvPr/>
          </p:nvGrpSpPr>
          <p:grpSpPr>
            <a:xfrm>
              <a:off x="11633" y="858"/>
              <a:ext cx="6386" cy="8441"/>
              <a:chOff x="11633" y="858"/>
              <a:chExt cx="6386" cy="8441"/>
            </a:xfrm>
          </p:grpSpPr>
          <p:sp>
            <p:nvSpPr>
              <p:cNvPr id="69" name="文本框 68"/>
              <p:cNvSpPr txBox="1"/>
              <p:nvPr/>
            </p:nvSpPr>
            <p:spPr>
              <a:xfrm>
                <a:off x="11633" y="858"/>
                <a:ext cx="6386" cy="5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 smtClean="0">
                    <a:latin typeface="Times New Roman" panose="02020603050405020304" charset="0"/>
                    <a:cs typeface="Times New Roman" panose="02020603050405020304" charset="0"/>
                  </a:rPr>
                  <a:t>     </a:t>
                </a:r>
                <a:r>
                  <a:rPr lang="el-GR" altLang="zh-CN" b="1" dirty="0">
                    <a:latin typeface="Times New Roman" panose="02020603050405020304" charset="0"/>
                    <a:cs typeface="Times New Roman" panose="02020603050405020304" charset="0"/>
                  </a:rPr>
                  <a:t>β-</a:t>
                </a:r>
                <a:r>
                  <a:rPr lang="en-US" altLang="zh-CN" b="1" dirty="0">
                    <a:latin typeface="Times New Roman" panose="02020603050405020304" charset="0"/>
                    <a:cs typeface="Times New Roman" panose="02020603050405020304" charset="0"/>
                  </a:rPr>
                  <a:t>actin (P14 ) </a:t>
                </a:r>
                <a:r>
                  <a:rPr lang="en-US" altLang="zh-CN" b="1" dirty="0" smtClean="0">
                    <a:latin typeface="Times New Roman" panose="02020603050405020304" charset="0"/>
                    <a:cs typeface="Times New Roman" panose="02020603050405020304" charset="0"/>
                  </a:rPr>
                  <a:t>        </a:t>
                </a:r>
                <a:r>
                  <a:rPr lang="el-GR" altLang="zh-CN" b="1" dirty="0" smtClean="0">
                    <a:latin typeface="Times New Roman" panose="02020603050405020304" charset="0"/>
                    <a:cs typeface="Times New Roman" panose="02020603050405020304" charset="0"/>
                  </a:rPr>
                  <a:t>β-</a:t>
                </a:r>
                <a:r>
                  <a:rPr lang="en-US" altLang="zh-CN" b="1" dirty="0">
                    <a:latin typeface="Times New Roman" panose="02020603050405020304" charset="0"/>
                    <a:cs typeface="Times New Roman" panose="02020603050405020304" charset="0"/>
                  </a:rPr>
                  <a:t>actin (</a:t>
                </a:r>
                <a:r>
                  <a:rPr lang="en-US" altLang="zh-CN" b="1" dirty="0" smtClean="0">
                    <a:latin typeface="Times New Roman" panose="02020603050405020304" charset="0"/>
                    <a:cs typeface="Times New Roman" panose="02020603050405020304" charset="0"/>
                  </a:rPr>
                  <a:t>P42 ) </a:t>
                </a:r>
                <a:endParaRPr lang="zh-CN" altLang="en-US" b="1" dirty="0">
                  <a:latin typeface="Times New Roman" panose="02020603050405020304" charset="0"/>
                  <a:cs typeface="Times New Roman" panose="02020603050405020304" charset="0"/>
                </a:endParaRPr>
              </a:p>
            </p:txBody>
          </p:sp>
          <p:grpSp>
            <p:nvGrpSpPr>
              <p:cNvPr id="47" name="组合 46"/>
              <p:cNvGrpSpPr/>
              <p:nvPr/>
            </p:nvGrpSpPr>
            <p:grpSpPr>
              <a:xfrm>
                <a:off x="11862" y="1461"/>
                <a:ext cx="5372" cy="7838"/>
                <a:chOff x="11862" y="1461"/>
                <a:chExt cx="5372" cy="7838"/>
              </a:xfrm>
            </p:grpSpPr>
            <p:pic>
              <p:nvPicPr>
                <p:cNvPr id="50" name="图片 49"/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14966" y="2191"/>
                  <a:ext cx="2268" cy="850"/>
                </a:xfrm>
                <a:prstGeom prst="rect">
                  <a:avLst/>
                </a:prstGeom>
              </p:spPr>
            </p:pic>
            <p:pic>
              <p:nvPicPr>
                <p:cNvPr id="57" name="图片 56"/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14966" y="4686"/>
                  <a:ext cx="2268" cy="850"/>
                </a:xfrm>
                <a:prstGeom prst="rect">
                  <a:avLst/>
                </a:prstGeom>
              </p:spPr>
            </p:pic>
            <p:pic>
              <p:nvPicPr>
                <p:cNvPr id="58" name="图片 57"/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14966" y="5932"/>
                  <a:ext cx="2268" cy="850"/>
                </a:xfrm>
                <a:prstGeom prst="rect">
                  <a:avLst/>
                </a:prstGeom>
              </p:spPr>
            </p:pic>
            <p:pic>
              <p:nvPicPr>
                <p:cNvPr id="59" name="图片 58"/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14966" y="7190"/>
                  <a:ext cx="2268" cy="850"/>
                </a:xfrm>
                <a:prstGeom prst="rect">
                  <a:avLst/>
                </a:prstGeom>
              </p:spPr>
            </p:pic>
            <p:pic>
              <p:nvPicPr>
                <p:cNvPr id="60" name="图片 59"/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14966" y="8437"/>
                  <a:ext cx="2268" cy="850"/>
                </a:xfrm>
                <a:prstGeom prst="rect">
                  <a:avLst/>
                </a:prstGeom>
              </p:spPr>
            </p:pic>
            <p:grpSp>
              <p:nvGrpSpPr>
                <p:cNvPr id="61" name="组合 60"/>
                <p:cNvGrpSpPr/>
                <p:nvPr/>
              </p:nvGrpSpPr>
              <p:grpSpPr>
                <a:xfrm rot="0">
                  <a:off x="11923" y="2191"/>
                  <a:ext cx="2321" cy="7108"/>
                  <a:chOff x="8515960" y="1575524"/>
                  <a:chExt cx="1473686" cy="4513536"/>
                </a:xfrm>
              </p:grpSpPr>
              <p:pic>
                <p:nvPicPr>
                  <p:cNvPr id="49" name="图片 48"/>
                  <p:cNvPicPr/>
                  <p:nvPr/>
                </p:nvPicPr>
                <p:blipFill>
                  <a:blip r:embed="rId30"/>
                  <a:stretch>
                    <a:fillRect/>
                  </a:stretch>
                </p:blipFill>
                <p:spPr>
                  <a:xfrm>
                    <a:off x="8515960" y="1575524"/>
                    <a:ext cx="1440000" cy="540000"/>
                  </a:xfrm>
                  <a:prstGeom prst="rect">
                    <a:avLst/>
                  </a:prstGeom>
                </p:spPr>
              </p:pic>
              <p:pic>
                <p:nvPicPr>
                  <p:cNvPr id="52" name="图片 51"/>
                  <p:cNvPicPr/>
                  <p:nvPr/>
                </p:nvPicPr>
                <p:blipFill>
                  <a:blip r:embed="rId31"/>
                  <a:stretch>
                    <a:fillRect/>
                  </a:stretch>
                </p:blipFill>
                <p:spPr>
                  <a:xfrm>
                    <a:off x="8549646" y="3951380"/>
                    <a:ext cx="1440000" cy="540000"/>
                  </a:xfrm>
                  <a:prstGeom prst="rect">
                    <a:avLst/>
                  </a:prstGeom>
                </p:spPr>
              </p:pic>
              <p:pic>
                <p:nvPicPr>
                  <p:cNvPr id="53" name="图片 52"/>
                  <p:cNvPicPr/>
                  <p:nvPr/>
                </p:nvPicPr>
                <p:blipFill>
                  <a:blip r:embed="rId32"/>
                  <a:stretch>
                    <a:fillRect/>
                  </a:stretch>
                </p:blipFill>
                <p:spPr>
                  <a:xfrm>
                    <a:off x="8533061" y="4750220"/>
                    <a:ext cx="1440000" cy="540000"/>
                  </a:xfrm>
                  <a:prstGeom prst="rect">
                    <a:avLst/>
                  </a:prstGeom>
                </p:spPr>
              </p:pic>
              <p:pic>
                <p:nvPicPr>
                  <p:cNvPr id="54" name="图片 53"/>
                  <p:cNvPicPr/>
                  <p:nvPr/>
                </p:nvPicPr>
                <p:blipFill>
                  <a:blip r:embed="rId33"/>
                  <a:stretch>
                    <a:fillRect/>
                  </a:stretch>
                </p:blipFill>
                <p:spPr>
                  <a:xfrm>
                    <a:off x="8533061" y="5549060"/>
                    <a:ext cx="1440000" cy="540000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2" name="图片 61"/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11976" y="4646"/>
                  <a:ext cx="2268" cy="850"/>
                </a:xfrm>
                <a:prstGeom prst="rect">
                  <a:avLst/>
                </a:prstGeom>
              </p:spPr>
            </p:pic>
            <p:sp>
              <p:nvSpPr>
                <p:cNvPr id="66" name="文本框 65"/>
                <p:cNvSpPr txBox="1"/>
                <p:nvPr/>
              </p:nvSpPr>
              <p:spPr>
                <a:xfrm>
                  <a:off x="11862" y="1462"/>
                  <a:ext cx="2470" cy="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 smtClean="0">
                      <a:latin typeface="Times New Roman" panose="02020603050405020304" charset="0"/>
                      <a:cs typeface="Times New Roman" panose="02020603050405020304" charset="0"/>
                    </a:rPr>
                    <a:t>Sham   Model</a:t>
                  </a:r>
                  <a:endParaRPr lang="zh-CN" altLang="en-US" dirty="0">
                    <a:latin typeface="Times New Roman" panose="02020603050405020304" charset="0"/>
                    <a:cs typeface="Times New Roman" panose="02020603050405020304" charset="0"/>
                  </a:endParaRPr>
                </a:p>
              </p:txBody>
            </p:sp>
            <p:sp>
              <p:nvSpPr>
                <p:cNvPr id="67" name="文本框 66"/>
                <p:cNvSpPr txBox="1"/>
                <p:nvPr/>
              </p:nvSpPr>
              <p:spPr>
                <a:xfrm>
                  <a:off x="14764" y="1461"/>
                  <a:ext cx="2470" cy="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dirty="0" smtClean="0">
                      <a:latin typeface="Times New Roman" panose="02020603050405020304" charset="0"/>
                      <a:cs typeface="Times New Roman" panose="02020603050405020304" charset="0"/>
                    </a:rPr>
                    <a:t>Sham   Model</a:t>
                  </a:r>
                  <a:endParaRPr lang="zh-CN" altLang="en-US" dirty="0">
                    <a:latin typeface="Times New Roman" panose="02020603050405020304" charset="0"/>
                    <a:cs typeface="Times New Roman" panose="02020603050405020304" charset="0"/>
                  </a:endParaRPr>
                </a:p>
              </p:txBody>
            </p:sp>
            <p:pic>
              <p:nvPicPr>
                <p:cNvPr id="8" name="图片 7"/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14966" y="3348"/>
                  <a:ext cx="2268" cy="850"/>
                </a:xfrm>
                <a:prstGeom prst="rect">
                  <a:avLst/>
                </a:prstGeom>
              </p:spPr>
            </p:pic>
            <p:pic>
              <p:nvPicPr>
                <p:cNvPr id="26" name="图片 25"/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11962" y="3377"/>
                  <a:ext cx="2268" cy="850"/>
                </a:xfrm>
                <a:prstGeom prst="rect">
                  <a:avLst/>
                </a:prstGeom>
              </p:spPr>
            </p:pic>
          </p:grp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530340" y="621030"/>
            <a:ext cx="1568450" cy="369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Times New Roman" panose="02020603050405020304" charset="0"/>
                <a:cs typeface="Times New Roman" panose="02020603050405020304" charset="0"/>
              </a:rPr>
              <a:t>Sham   Model</a:t>
            </a:r>
            <a:endParaRPr lang="zh-CN" altLang="en-US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607425" y="621030"/>
            <a:ext cx="1568450" cy="369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Times New Roman" panose="02020603050405020304" charset="0"/>
                <a:cs typeface="Times New Roman" panose="02020603050405020304" charset="0"/>
              </a:rPr>
              <a:t>Sham   Model</a:t>
            </a:r>
            <a:endParaRPr lang="zh-CN" altLang="en-US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356350" y="223520"/>
            <a:ext cx="4055110" cy="369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altLang="zh-CN" b="1" dirty="0" smtClean="0">
                <a:latin typeface="Times New Roman" panose="02020603050405020304" charset="0"/>
                <a:cs typeface="Times New Roman" panose="02020603050405020304" charset="0"/>
              </a:rPr>
              <a:t>    IL-6  </a:t>
            </a:r>
            <a:r>
              <a:rPr lang="en-US" altLang="zh-CN" b="1" dirty="0">
                <a:latin typeface="Times New Roman" panose="02020603050405020304" charset="0"/>
                <a:cs typeface="Times New Roman" panose="02020603050405020304" charset="0"/>
              </a:rPr>
              <a:t>(P14 )                </a:t>
            </a:r>
            <a:r>
              <a:rPr lang="en-US" altLang="zh-CN" b="1" dirty="0" smtClean="0">
                <a:latin typeface="Times New Roman" panose="02020603050405020304" charset="0"/>
                <a:cs typeface="Times New Roman" panose="02020603050405020304" charset="0"/>
              </a:rPr>
              <a:t>IL-6  </a:t>
            </a:r>
            <a:r>
              <a:rPr lang="en-US" altLang="zh-CN" b="1" dirty="0">
                <a:latin typeface="Times New Roman" panose="02020603050405020304" charset="0"/>
                <a:cs typeface="Times New Roman" panose="02020603050405020304" charset="0"/>
              </a:rPr>
              <a:t>(P42 ) </a:t>
            </a:r>
            <a:endParaRPr lang="zh-CN" altLang="en-US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11" name="图片 10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8562340" y="3587115"/>
            <a:ext cx="1440180" cy="612140"/>
          </a:xfrm>
          <a:prstGeom prst="rect">
            <a:avLst/>
          </a:prstGeom>
        </p:spPr>
      </p:pic>
      <p:pic>
        <p:nvPicPr>
          <p:cNvPr id="12" name="图片 11"/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8562340" y="1058545"/>
            <a:ext cx="1440180" cy="612140"/>
          </a:xfrm>
          <a:prstGeom prst="rect">
            <a:avLst/>
          </a:prstGeom>
        </p:spPr>
      </p:pic>
      <p:pic>
        <p:nvPicPr>
          <p:cNvPr id="13" name="图片 1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8562340" y="1893570"/>
            <a:ext cx="1440180" cy="612140"/>
          </a:xfrm>
          <a:prstGeom prst="rect">
            <a:avLst/>
          </a:prstGeom>
        </p:spPr>
      </p:pic>
      <p:pic>
        <p:nvPicPr>
          <p:cNvPr id="22" name="图片 21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6600190" y="3588385"/>
            <a:ext cx="1440180" cy="612140"/>
          </a:xfrm>
          <a:prstGeom prst="rect">
            <a:avLst/>
          </a:prstGeom>
        </p:spPr>
      </p:pic>
      <p:pic>
        <p:nvPicPr>
          <p:cNvPr id="23" name="图片 22"/>
          <p:cNvPicPr preferRelativeResize="0"/>
          <p:nvPr/>
        </p:nvPicPr>
        <p:blipFill>
          <a:blip r:embed="rId5"/>
          <a:stretch>
            <a:fillRect/>
          </a:stretch>
        </p:blipFill>
        <p:spPr>
          <a:xfrm>
            <a:off x="6600190" y="4432300"/>
            <a:ext cx="1440180" cy="612140"/>
          </a:xfrm>
          <a:prstGeom prst="rect">
            <a:avLst/>
          </a:prstGeom>
        </p:spPr>
      </p:pic>
      <p:pic>
        <p:nvPicPr>
          <p:cNvPr id="25" name="图片 24"/>
          <p:cNvPicPr preferRelativeResize="0"/>
          <p:nvPr/>
        </p:nvPicPr>
        <p:blipFill>
          <a:blip r:embed="rId6"/>
          <a:stretch>
            <a:fillRect/>
          </a:stretch>
        </p:blipFill>
        <p:spPr>
          <a:xfrm>
            <a:off x="6600190" y="1899920"/>
            <a:ext cx="1440180" cy="612140"/>
          </a:xfrm>
          <a:prstGeom prst="rect">
            <a:avLst/>
          </a:prstGeom>
        </p:spPr>
      </p:pic>
      <p:pic>
        <p:nvPicPr>
          <p:cNvPr id="26" name="图片 25"/>
          <p:cNvPicPr preferRelativeResize="0"/>
          <p:nvPr/>
        </p:nvPicPr>
        <p:blipFill>
          <a:blip r:embed="rId7"/>
          <a:stretch>
            <a:fillRect/>
          </a:stretch>
        </p:blipFill>
        <p:spPr>
          <a:xfrm>
            <a:off x="6600190" y="2744470"/>
            <a:ext cx="1440180" cy="612140"/>
          </a:xfrm>
          <a:prstGeom prst="rect">
            <a:avLst/>
          </a:prstGeom>
        </p:spPr>
      </p:pic>
      <p:pic>
        <p:nvPicPr>
          <p:cNvPr id="27" name="图片 26"/>
          <p:cNvPicPr/>
          <p:nvPr/>
        </p:nvPicPr>
        <p:blipFill>
          <a:blip r:embed="rId8"/>
          <a:stretch>
            <a:fillRect/>
          </a:stretch>
        </p:blipFill>
        <p:spPr>
          <a:xfrm>
            <a:off x="6600190" y="5276215"/>
            <a:ext cx="1440180" cy="612140"/>
          </a:xfrm>
          <a:prstGeom prst="rect">
            <a:avLst/>
          </a:prstGeom>
        </p:spPr>
      </p:pic>
      <p:pic>
        <p:nvPicPr>
          <p:cNvPr id="28" name="图片 27"/>
          <p:cNvPicPr/>
          <p:nvPr/>
        </p:nvPicPr>
        <p:blipFill>
          <a:blip r:embed="rId9"/>
          <a:stretch>
            <a:fillRect/>
          </a:stretch>
        </p:blipFill>
        <p:spPr>
          <a:xfrm>
            <a:off x="8562340" y="5280025"/>
            <a:ext cx="1440180" cy="612140"/>
          </a:xfrm>
          <a:prstGeom prst="rect">
            <a:avLst/>
          </a:prstGeom>
        </p:spPr>
      </p:pic>
      <p:pic>
        <p:nvPicPr>
          <p:cNvPr id="29" name="图片 28"/>
          <p:cNvPicPr/>
          <p:nvPr/>
        </p:nvPicPr>
        <p:blipFill>
          <a:blip r:embed="rId10"/>
          <a:stretch>
            <a:fillRect/>
          </a:stretch>
        </p:blipFill>
        <p:spPr>
          <a:xfrm>
            <a:off x="8562340" y="4440555"/>
            <a:ext cx="1440180" cy="612140"/>
          </a:xfrm>
          <a:prstGeom prst="rect">
            <a:avLst/>
          </a:prstGeom>
        </p:spPr>
      </p:pic>
      <p:pic>
        <p:nvPicPr>
          <p:cNvPr id="30" name="图片 29"/>
          <p:cNvPicPr/>
          <p:nvPr/>
        </p:nvPicPr>
        <p:blipFill>
          <a:blip r:embed="rId11"/>
          <a:stretch>
            <a:fillRect/>
          </a:stretch>
        </p:blipFill>
        <p:spPr>
          <a:xfrm>
            <a:off x="8562340" y="2753995"/>
            <a:ext cx="1440180" cy="622300"/>
          </a:xfrm>
          <a:prstGeom prst="rect">
            <a:avLst/>
          </a:prstGeom>
        </p:spPr>
      </p:pic>
      <p:pic>
        <p:nvPicPr>
          <p:cNvPr id="31" name="图片 30"/>
          <p:cNvPicPr/>
          <p:nvPr/>
        </p:nvPicPr>
        <p:blipFill>
          <a:blip r:embed="rId12"/>
          <a:stretch>
            <a:fillRect/>
          </a:stretch>
        </p:blipFill>
        <p:spPr>
          <a:xfrm>
            <a:off x="6600190" y="1056005"/>
            <a:ext cx="1440180" cy="612140"/>
          </a:xfrm>
          <a:prstGeom prst="rect">
            <a:avLst/>
          </a:prstGeom>
        </p:spPr>
      </p:pic>
      <p:grpSp>
        <p:nvGrpSpPr>
          <p:cNvPr id="44" name="组合 43"/>
          <p:cNvGrpSpPr/>
          <p:nvPr/>
        </p:nvGrpSpPr>
        <p:grpSpPr>
          <a:xfrm rot="0">
            <a:off x="1452245" y="212090"/>
            <a:ext cx="4963160" cy="5566410"/>
            <a:chOff x="1663159" y="1023341"/>
            <a:chExt cx="4055165" cy="4255555"/>
          </a:xfrm>
        </p:grpSpPr>
        <p:sp>
          <p:nvSpPr>
            <p:cNvPr id="7" name="文本框 6"/>
            <p:cNvSpPr txBox="1"/>
            <p:nvPr/>
          </p:nvSpPr>
          <p:spPr>
            <a:xfrm>
              <a:off x="1886468" y="1326087"/>
              <a:ext cx="1568401" cy="281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anose="02020603050405020304" charset="0"/>
                  <a:cs typeface="Times New Roman" panose="02020603050405020304" charset="0"/>
                </a:rPr>
                <a:t>Sham   Model</a:t>
              </a:r>
              <a:endParaRPr lang="zh-CN" altLang="en-US" dirty="0">
                <a:latin typeface="Times New Roman" panose="02020603050405020304" charset="0"/>
                <a:cs typeface="Times New Roman" panose="02020603050405020304" charset="0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605000" y="1326522"/>
              <a:ext cx="1568401" cy="281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Times New Roman" panose="02020603050405020304" charset="0"/>
                  <a:cs typeface="Times New Roman" panose="02020603050405020304" charset="0"/>
                </a:rPr>
                <a:t>Sham   Model</a:t>
              </a:r>
              <a:endParaRPr lang="zh-CN" altLang="en-US" dirty="0">
                <a:latin typeface="Times New Roman" panose="02020603050405020304" charset="0"/>
                <a:cs typeface="Times New Roman" panose="02020603050405020304" charset="0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663159" y="1023341"/>
              <a:ext cx="4055165" cy="281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latin typeface="Times New Roman" panose="02020603050405020304" charset="0"/>
                  <a:cs typeface="Times New Roman" panose="02020603050405020304" charset="0"/>
                </a:rPr>
                <a:t> </a:t>
              </a:r>
              <a:r>
                <a:rPr lang="en-US" altLang="zh-CN" b="1" dirty="0" smtClean="0">
                  <a:latin typeface="Times New Roman" panose="02020603050405020304" charset="0"/>
                  <a:cs typeface="Times New Roman" panose="02020603050405020304" charset="0"/>
                </a:rPr>
                <a:t>    IL-10 (P14 )                </a:t>
              </a:r>
              <a:r>
                <a:rPr lang="en-US" altLang="zh-CN" b="1" dirty="0">
                  <a:latin typeface="Times New Roman" panose="02020603050405020304" charset="0"/>
                  <a:cs typeface="Times New Roman" panose="02020603050405020304" charset="0"/>
                </a:rPr>
                <a:t>IL-10 </a:t>
              </a:r>
              <a:r>
                <a:rPr lang="en-US" altLang="zh-CN" b="1" dirty="0" smtClean="0">
                  <a:latin typeface="Times New Roman" panose="02020603050405020304" charset="0"/>
                  <a:cs typeface="Times New Roman" panose="02020603050405020304" charset="0"/>
                </a:rPr>
                <a:t>(P42 </a:t>
              </a:r>
              <a:r>
                <a:rPr lang="en-US" altLang="zh-CN" b="1" dirty="0">
                  <a:latin typeface="Times New Roman" panose="02020603050405020304" charset="0"/>
                  <a:cs typeface="Times New Roman" panose="02020603050405020304" charset="0"/>
                </a:rPr>
                <a:t>) </a:t>
              </a:r>
              <a:endParaRPr lang="zh-CN" altLang="en-US" b="1" dirty="0">
                <a:latin typeface="Times New Roman" panose="02020603050405020304" charset="0"/>
                <a:cs typeface="Times New Roman" panose="02020603050405020304" charset="0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1885952" y="1689648"/>
              <a:ext cx="2895751" cy="3589248"/>
              <a:chOff x="1885952" y="1689648"/>
              <a:chExt cx="2895751" cy="3589248"/>
            </a:xfrm>
          </p:grpSpPr>
          <p:pic>
            <p:nvPicPr>
              <p:cNvPr id="21" name="图片 20"/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885952" y="4256229"/>
                <a:ext cx="1176556" cy="412852"/>
              </a:xfrm>
              <a:prstGeom prst="rect">
                <a:avLst/>
              </a:prstGeom>
            </p:spPr>
          </p:pic>
          <p:pic>
            <p:nvPicPr>
              <p:cNvPr id="24" name="图片 23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886421" y="4866044"/>
                <a:ext cx="1176556" cy="412852"/>
              </a:xfrm>
              <a:prstGeom prst="rect">
                <a:avLst/>
              </a:prstGeom>
            </p:spPr>
          </p:pic>
          <p:pic>
            <p:nvPicPr>
              <p:cNvPr id="34" name="图片 33"/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604887" y="1689727"/>
                <a:ext cx="1176556" cy="412852"/>
              </a:xfrm>
              <a:prstGeom prst="rect">
                <a:avLst/>
              </a:prstGeom>
            </p:spPr>
          </p:pic>
          <p:pic>
            <p:nvPicPr>
              <p:cNvPr id="35" name="图片 34"/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3605024" y="2345005"/>
                <a:ext cx="1176556" cy="412852"/>
              </a:xfrm>
              <a:prstGeom prst="rect">
                <a:avLst/>
              </a:prstGeom>
            </p:spPr>
          </p:pic>
          <p:pic>
            <p:nvPicPr>
              <p:cNvPr id="36" name="图片 35"/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3605024" y="2962950"/>
                <a:ext cx="1176556" cy="412852"/>
              </a:xfrm>
              <a:prstGeom prst="rect">
                <a:avLst/>
              </a:prstGeom>
            </p:spPr>
          </p:pic>
          <p:pic>
            <p:nvPicPr>
              <p:cNvPr id="37" name="图片 36"/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605024" y="3604158"/>
                <a:ext cx="1176556" cy="412852"/>
              </a:xfrm>
              <a:prstGeom prst="rect">
                <a:avLst/>
              </a:prstGeom>
            </p:spPr>
          </p:pic>
          <p:pic>
            <p:nvPicPr>
              <p:cNvPr id="38" name="图片 37"/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3605024" y="4256174"/>
                <a:ext cx="1176556" cy="412852"/>
              </a:xfrm>
              <a:prstGeom prst="rect">
                <a:avLst/>
              </a:prstGeom>
            </p:spPr>
          </p:pic>
          <p:pic>
            <p:nvPicPr>
              <p:cNvPr id="39" name="图片 38"/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3605147" y="4863267"/>
                <a:ext cx="1176556" cy="412852"/>
              </a:xfrm>
              <a:prstGeom prst="rect">
                <a:avLst/>
              </a:prstGeom>
            </p:spPr>
          </p:pic>
          <p:pic>
            <p:nvPicPr>
              <p:cNvPr id="2" name="图片 1"/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1886421" y="1689648"/>
                <a:ext cx="1176556" cy="412852"/>
              </a:xfrm>
              <a:prstGeom prst="rect">
                <a:avLst/>
              </a:prstGeom>
            </p:spPr>
          </p:pic>
          <p:pic>
            <p:nvPicPr>
              <p:cNvPr id="3" name="图片 2"/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1886404" y="2328360"/>
                <a:ext cx="1176556" cy="412852"/>
              </a:xfrm>
              <a:prstGeom prst="rect">
                <a:avLst/>
              </a:prstGeom>
            </p:spPr>
          </p:pic>
          <p:pic>
            <p:nvPicPr>
              <p:cNvPr id="10" name="图片 9"/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886369" y="2966588"/>
                <a:ext cx="1176556" cy="412852"/>
              </a:xfrm>
              <a:prstGeom prst="rect">
                <a:avLst/>
              </a:prstGeom>
            </p:spPr>
          </p:pic>
          <p:pic>
            <p:nvPicPr>
              <p:cNvPr id="14" name="图片 13"/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1886123" y="3605301"/>
                <a:ext cx="1176556" cy="412852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332</Words>
  <Application>WPS 演示</Application>
  <PresentationFormat>宽屏</PresentationFormat>
  <Paragraphs>30</Paragraphs>
  <Slides>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Arial</vt:lpstr>
      <vt:lpstr>宋体</vt:lpstr>
      <vt:lpstr>Wingdings</vt:lpstr>
      <vt:lpstr>Wingdings</vt:lpstr>
      <vt:lpstr>微软雅黑</vt:lpstr>
      <vt:lpstr>Calibri</vt:lpstr>
      <vt:lpstr>Arial Unicode MS</vt:lpstr>
      <vt:lpstr>Times New Roman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D</cp:lastModifiedBy>
  <cp:revision>172</cp:revision>
  <dcterms:created xsi:type="dcterms:W3CDTF">2019-06-19T02:08:00Z</dcterms:created>
  <dcterms:modified xsi:type="dcterms:W3CDTF">2022-04-25T19:38:52Z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2052-11.1.0.11636</vt:lpwstr>
  </property>
  <property fmtid="{D5CDD505-2E9C-101B-9397-08002B2CF9AE}" pid="3" name="ICV">
    <vt:lpwstr>779DA38EB6764CACA5767924EA295AB8</vt:lpwstr>
  </property>
  <property fmtid="{D5CDD505-2E9C-101B-9397-08002B2CF9AE}" pid="4" name="commondata">
    <vt:lpwstr>eyJoZGlkIjoiMWMxYThhY2U3M2YxYTg0MTRiNDRkNjUzMzc4MTI2OTEifQ==</vt:lpwstr>
  </property>
</Properties>
</file>