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7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0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1A080-CEEE-4704-9CBA-9B8CE6548C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4845F1-F60C-44FF-AA26-E68B353042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3C26A-2891-49D2-90BA-51D7C8F5F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E6DF3B-84CF-4338-AF28-A82A583B8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CDF0A-BA2A-4248-AF96-25129BA97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630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4A391A-C79F-4F9C-BF54-58FD29DC0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B3BC9B-BA8D-4A7C-8D7F-742719AD14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3595F-87E6-4FDD-A873-85459D598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6D8CD-E495-49A9-A7DA-F0C879207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430FD-6F86-4FEE-9F18-3EED3152F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84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863B6-F0E0-43A8-AA1A-65E59F4F43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881256-84CA-44BA-9CAF-7CE2182DC7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BD499-9299-4304-915F-4DB4A15FB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51300-116A-4F4B-9F95-D79AB733C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561F20-9AEF-4912-A95C-6FB32508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668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0919FD-4F46-409A-B94F-F789F20B7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32868D-8ABE-4CAE-85B9-96B2339F9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6685B-F791-40F5-B4F3-47FAB19F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64CEF6-170D-4385-839A-AA5709D34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2B5EE-23F8-46C0-8834-259147939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33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E16F4-8F57-4040-B22F-344E7869E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8BF03-F534-4E08-9981-8EBA346B3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091D70-A211-4ADD-AAF4-B8B3CDDB2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BB5B83-7D65-4081-920B-07D335F10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02C74-7DA5-441B-A0E8-83EBA48E4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44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35FD5-3A46-47F7-BDDB-0CBD33D47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BCC73B-83A4-4036-BC0D-63FAF40A9D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65AD93-FD7F-4341-B4D3-8490450B32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35A8F6-D729-4520-BD5D-C03C3D547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42B58-2464-4EC5-9F47-DB4028906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A33504-9A6F-430C-8BFE-085E2BA7E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51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F4076-3002-46B5-AE6B-19D51D09C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7400D4-8F6C-4849-9889-255178963C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5535F6-5EE6-4846-A572-036D003EA6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EEDC17-A1C6-4622-9928-5F257F9C8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1AB0EF-073E-42E5-873A-4860833220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AD6A04-AB79-48B7-9351-AD7AF9017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A11A15-4412-400F-A4E5-680FF1A53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A52CF1-608F-402B-9D72-8C5176441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75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4E74F-707C-46F3-BAE2-2583D53D7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3D43A6-655C-4FF4-AB95-239BDC597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51EC80-B0B0-46C3-90B5-4912B90D3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C375A1-60E8-4E5B-B814-92FE9C68D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75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951D59-E48D-4E7D-8BF4-8F600169A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E78449-10ED-4AB6-A794-9BF64C5BD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895202-C1A1-4F61-8ACD-0D8734E0F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60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87BD9-47DA-4CAD-B7D9-50AA2D3F2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8EE5E-8169-468F-B002-92E849AA5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7F263F-CA43-4C61-BABD-FDD2AC38A3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D29C34-C707-4943-89F5-27E7211BB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D9844-7678-447D-89DC-6543B28C9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3A2090-8D1D-44EE-B463-851A09064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178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A30AC-DD1B-4770-A358-680DBF506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0F32A-8A5F-4810-A9D9-A59E01EA35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D740BA-BA9C-4A37-990C-762E087653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4FABA0-F551-4FF0-A0D9-191CBC6EA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C64C13-A4BF-48D5-8482-3A0E4E85C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815D7D-0931-412B-9FEF-C6634B124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226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57B424-931D-4D07-A6DC-E04800381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8BCC38-53A3-4FBB-823A-066F2E180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2ABB5-F691-48EA-AB75-1298F1F650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6D925-0EFD-42E0-A224-985C3FE5F955}" type="datetimeFigureOut">
              <a:rPr lang="en-US" smtClean="0"/>
              <a:t>6/20/2022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34DD5-8FC7-4549-A510-7F95D456CC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435334-575E-4FD4-9945-783E1E23F1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70D87-D83B-47E5-B1C2-777A128C8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949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rika.Newton@stonybrookmedicine.edu" TargetMode="External"/><Relationship Id="rId2" Type="http://schemas.openxmlformats.org/officeDocument/2006/relationships/hyperlink" Target="https://www.linguee.com/spanish-english/translation/H%C3%A9ctor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5063749B-256B-4024-8A9E-5E0E8EDBE39C}"/>
              </a:ext>
            </a:extLst>
          </p:cNvPr>
          <p:cNvSpPr txBox="1"/>
          <p:nvPr/>
        </p:nvSpPr>
        <p:spPr>
          <a:xfrm>
            <a:off x="5912453" y="4759534"/>
            <a:ext cx="2249290" cy="438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00E3B06-CBFD-48DA-A6A8-68630076B0C7}"/>
              </a:ext>
            </a:extLst>
          </p:cNvPr>
          <p:cNvGrpSpPr/>
          <p:nvPr/>
        </p:nvGrpSpPr>
        <p:grpSpPr>
          <a:xfrm>
            <a:off x="2100159" y="1670320"/>
            <a:ext cx="7991682" cy="4466552"/>
            <a:chOff x="2067211" y="1953876"/>
            <a:chExt cx="7991682" cy="4470846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7F990B9-CF6D-41B4-86DE-E6405869A746}"/>
                </a:ext>
              </a:extLst>
            </p:cNvPr>
            <p:cNvSpPr txBox="1"/>
            <p:nvPr/>
          </p:nvSpPr>
          <p:spPr>
            <a:xfrm>
              <a:off x="4057884" y="2772573"/>
              <a:ext cx="497357" cy="246221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7DCECC7-5B1E-486D-9E5B-E28F53966AAF}"/>
                </a:ext>
              </a:extLst>
            </p:cNvPr>
            <p:cNvSpPr txBox="1"/>
            <p:nvPr/>
          </p:nvSpPr>
          <p:spPr>
            <a:xfrm>
              <a:off x="3400323" y="1953876"/>
              <a:ext cx="1402863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≥3 Covid-typical symptoms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C7DDCC1-0AC3-4845-A50C-1D924993181C}"/>
                </a:ext>
              </a:extLst>
            </p:cNvPr>
            <p:cNvGrpSpPr/>
            <p:nvPr/>
          </p:nvGrpSpPr>
          <p:grpSpPr>
            <a:xfrm>
              <a:off x="2067211" y="3355094"/>
              <a:ext cx="7976858" cy="830997"/>
              <a:chOff x="2067211" y="3355094"/>
              <a:chExt cx="7976858" cy="830997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26D99455-620F-4425-8168-DC24B5B6AD42}"/>
                  </a:ext>
                </a:extLst>
              </p:cNvPr>
              <p:cNvSpPr txBox="1"/>
              <p:nvPr/>
            </p:nvSpPr>
            <p:spPr>
              <a:xfrm>
                <a:off x="2067211" y="3355094"/>
                <a:ext cx="7976858" cy="83099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Covid-typical symptoms:</a:t>
                </a:r>
              </a:p>
              <a:p>
                <a:pPr algn="ctr"/>
                <a:endParaRPr lang="en-US" b="1" dirty="0"/>
              </a:p>
              <a:p>
                <a:pPr algn="ctr"/>
                <a:endParaRPr lang="en-US" b="1" dirty="0"/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CEED7B78-CD66-4B77-A961-1E80F4821E58}"/>
                  </a:ext>
                </a:extLst>
              </p:cNvPr>
              <p:cNvSpPr txBox="1"/>
              <p:nvPr/>
            </p:nvSpPr>
            <p:spPr>
              <a:xfrm>
                <a:off x="3744907" y="3613413"/>
                <a:ext cx="112331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Cough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Dyspnea</a:t>
                </a: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100F2B96-C061-495A-B2FA-37AF46D9BEE8}"/>
                  </a:ext>
                </a:extLst>
              </p:cNvPr>
              <p:cNvSpPr txBox="1"/>
              <p:nvPr/>
            </p:nvSpPr>
            <p:spPr>
              <a:xfrm>
                <a:off x="4948862" y="3611639"/>
                <a:ext cx="156589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Chest tightness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Fatigue</a:t>
                </a: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67D1BE13-C0BE-4058-8846-C66996D18C77}"/>
                  </a:ext>
                </a:extLst>
              </p:cNvPr>
              <p:cNvSpPr txBox="1"/>
              <p:nvPr/>
            </p:nvSpPr>
            <p:spPr>
              <a:xfrm>
                <a:off x="6616348" y="3611639"/>
                <a:ext cx="125343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Diarrhea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Headache</a:t>
                </a:r>
              </a:p>
            </p:txBody>
          </p:sp>
          <p:sp>
            <p:nvSpPr>
              <p:cNvPr id="92" name="TextBox 91">
                <a:extLst>
                  <a:ext uri="{FF2B5EF4-FFF2-40B4-BE49-F238E27FC236}">
                    <a16:creationId xmlns:a16="http://schemas.microsoft.com/office/drawing/2014/main" id="{A52B68AD-DECE-43E2-9753-2F13B39ED794}"/>
                  </a:ext>
                </a:extLst>
              </p:cNvPr>
              <p:cNvSpPr txBox="1"/>
              <p:nvPr/>
            </p:nvSpPr>
            <p:spPr>
              <a:xfrm>
                <a:off x="2217340" y="3611639"/>
                <a:ext cx="150006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Fever or chills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Myalgias</a:t>
                </a: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9462F5B-F771-4591-A532-BF835991FD8B}"/>
                  </a:ext>
                </a:extLst>
              </p:cNvPr>
              <p:cNvSpPr txBox="1"/>
              <p:nvPr/>
            </p:nvSpPr>
            <p:spPr>
              <a:xfrm>
                <a:off x="7869781" y="3611419"/>
                <a:ext cx="19425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Sore throat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Loss of taste or smell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315C102-D1C1-407F-ADC3-5137FBEE7A1E}"/>
                </a:ext>
              </a:extLst>
            </p:cNvPr>
            <p:cNvGrpSpPr/>
            <p:nvPr/>
          </p:nvGrpSpPr>
          <p:grpSpPr>
            <a:xfrm>
              <a:off x="2067211" y="5562948"/>
              <a:ext cx="7976858" cy="861774"/>
              <a:chOff x="2067212" y="4364002"/>
              <a:chExt cx="7976858" cy="861774"/>
            </a:xfrm>
          </p:grpSpPr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93925CE-510D-42C2-8901-45CB81A3715D}"/>
                  </a:ext>
                </a:extLst>
              </p:cNvPr>
              <p:cNvSpPr txBox="1"/>
              <p:nvPr/>
            </p:nvSpPr>
            <p:spPr>
              <a:xfrm>
                <a:off x="2067212" y="4364002"/>
                <a:ext cx="7976858" cy="86177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Covid-atypical ancillary test results:</a:t>
                </a:r>
              </a:p>
              <a:p>
                <a:endParaRPr lang="en-US" b="1" dirty="0"/>
              </a:p>
              <a:p>
                <a:endParaRPr lang="en-US" sz="8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200" dirty="0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109AA0A-D7AC-40AD-98C5-BC0AB2833CB1}"/>
                  </a:ext>
                </a:extLst>
              </p:cNvPr>
              <p:cNvSpPr txBox="1"/>
              <p:nvPr/>
            </p:nvSpPr>
            <p:spPr>
              <a:xfrm>
                <a:off x="5533283" y="4659811"/>
                <a:ext cx="208312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Other positive viral test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E454E1F-AF03-478C-94EB-B0CCA2312031}"/>
                  </a:ext>
                </a:extLst>
              </p:cNvPr>
              <p:cNvSpPr txBox="1"/>
              <p:nvPr/>
            </p:nvSpPr>
            <p:spPr>
              <a:xfrm>
                <a:off x="7578509" y="4659591"/>
                <a:ext cx="177235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Initial WBC &gt; 10.8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48F66D6-2B66-4C55-8815-DA324F3B3D97}"/>
                  </a:ext>
                </a:extLst>
              </p:cNvPr>
              <p:cNvSpPr txBox="1"/>
              <p:nvPr/>
            </p:nvSpPr>
            <p:spPr>
              <a:xfrm>
                <a:off x="2784862" y="4656389"/>
                <a:ext cx="274842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Chest CT negative for pneumonia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85A5DB0-4F00-4831-B741-290F932A1E90}"/>
                </a:ext>
              </a:extLst>
            </p:cNvPr>
            <p:cNvGrpSpPr/>
            <p:nvPr/>
          </p:nvGrpSpPr>
          <p:grpSpPr>
            <a:xfrm>
              <a:off x="2067211" y="4345798"/>
              <a:ext cx="7991682" cy="1077218"/>
              <a:chOff x="2067210" y="5480902"/>
              <a:chExt cx="7991682" cy="1077218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4CBF373-0479-47A6-B6A5-EAC12A323E78}"/>
                  </a:ext>
                </a:extLst>
              </p:cNvPr>
              <p:cNvSpPr txBox="1"/>
              <p:nvPr/>
            </p:nvSpPr>
            <p:spPr>
              <a:xfrm>
                <a:off x="2067210" y="5480902"/>
                <a:ext cx="7976858" cy="107721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Covid-typical ancillary test results:</a:t>
                </a:r>
              </a:p>
              <a:p>
                <a:endParaRPr lang="en-US" sz="1600" b="1" dirty="0"/>
              </a:p>
              <a:p>
                <a:endParaRPr lang="en-US" b="1" dirty="0"/>
              </a:p>
              <a:p>
                <a:endParaRPr lang="en-US" b="1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8CD115-E959-4EBA-8616-22F89B3A8136}"/>
                  </a:ext>
                </a:extLst>
              </p:cNvPr>
              <p:cNvSpPr txBox="1"/>
              <p:nvPr/>
            </p:nvSpPr>
            <p:spPr>
              <a:xfrm>
                <a:off x="2211318" y="5803307"/>
                <a:ext cx="24049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Chest </a:t>
                </a:r>
                <a:r>
                  <a:rPr lang="en-US" sz="12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xray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or CT positive for pneumonia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F3A9344-2C5A-4214-AA83-87C4CB9609AB}"/>
                  </a:ext>
                </a:extLst>
              </p:cNvPr>
              <p:cNvSpPr txBox="1"/>
              <p:nvPr/>
            </p:nvSpPr>
            <p:spPr>
              <a:xfrm>
                <a:off x="4578789" y="5803307"/>
                <a:ext cx="24049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Negative RSV/influenza or complete viral panel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F40E0BA-6D99-416F-AF39-005404A354BF}"/>
                  </a:ext>
                </a:extLst>
              </p:cNvPr>
              <p:cNvSpPr txBox="1"/>
              <p:nvPr/>
            </p:nvSpPr>
            <p:spPr>
              <a:xfrm>
                <a:off x="6870479" y="5792807"/>
                <a:ext cx="318841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rtl="0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en-US" sz="12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3 or more Covid-typical lab markers: </a:t>
                </a:r>
              </a:p>
              <a:p>
                <a:pPr marL="285750" indent="-285750" rtl="0">
                  <a:spcBef>
                    <a:spcPts val="0"/>
                  </a:spcBef>
                  <a:spcAft>
                    <a:spcPts val="0"/>
                  </a:spcAft>
                  <a:buClr>
                    <a:schemeClr val="bg1"/>
                  </a:buClr>
                  <a:buFont typeface="Arial" panose="020B0604020202020204" pitchFamily="34" charset="0"/>
                  <a:buChar char="•"/>
                </a:pPr>
                <a:r>
                  <a:rPr lang="en-US" sz="1200" b="0" i="0" u="none" strike="noStrike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CRP &gt; 0.5, LDH &gt; 250, D-dimer &gt; 150, ferritin &gt; 400, or initial WBC &lt; 4.8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05D4840-28AE-4853-A0B1-082DEBA96044}"/>
                </a:ext>
              </a:extLst>
            </p:cNvPr>
            <p:cNvSpPr txBox="1"/>
            <p:nvPr/>
          </p:nvSpPr>
          <p:spPr>
            <a:xfrm>
              <a:off x="4952968" y="2105824"/>
              <a:ext cx="406300" cy="246458"/>
            </a:xfrm>
            <a:prstGeom prst="rect">
              <a:avLst/>
            </a:prstGeom>
            <a:solidFill>
              <a:schemeClr val="bg1">
                <a:alpha val="48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i="1" dirty="0">
                  <a:latin typeface="Arial" panose="020B0604020202020204" pitchFamily="34" charset="0"/>
                  <a:cs typeface="Arial" panose="020B0604020202020204" pitchFamily="34" charset="0"/>
                </a:rPr>
                <a:t>Or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6B0CB00-7E6C-41DF-8084-02B93A3741AB}"/>
                </a:ext>
              </a:extLst>
            </p:cNvPr>
            <p:cNvSpPr txBox="1"/>
            <p:nvPr/>
          </p:nvSpPr>
          <p:spPr>
            <a:xfrm>
              <a:off x="4638100" y="2645430"/>
              <a:ext cx="2989808" cy="462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No evidence for alternative etiology</a:t>
              </a:r>
            </a:p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No Covid-atypical ancillary test results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BD73B4D-4CAC-4CB9-986A-B427C21D9759}"/>
                </a:ext>
              </a:extLst>
            </p:cNvPr>
            <p:cNvGrpSpPr/>
            <p:nvPr/>
          </p:nvGrpSpPr>
          <p:grpSpPr>
            <a:xfrm>
              <a:off x="5413728" y="1953876"/>
              <a:ext cx="3233306" cy="517058"/>
              <a:chOff x="5413728" y="1953876"/>
              <a:chExt cx="3233306" cy="517058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1BCBE9A-FE4C-477F-8C82-BE937591C5E8}"/>
                  </a:ext>
                </a:extLst>
              </p:cNvPr>
              <p:cNvSpPr txBox="1"/>
              <p:nvPr/>
            </p:nvSpPr>
            <p:spPr>
              <a:xfrm>
                <a:off x="5413728" y="2009269"/>
                <a:ext cx="1338110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 Covid-typical symptoms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44455A34-E619-4175-80CB-1EAE7D6B0255}"/>
                  </a:ext>
                </a:extLst>
              </p:cNvPr>
              <p:cNvSpPr txBox="1"/>
              <p:nvPr/>
            </p:nvSpPr>
            <p:spPr>
              <a:xfrm>
                <a:off x="7043171" y="1974078"/>
                <a:ext cx="1603863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≥1 Covid-typical ancillary test result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4D11C30C-D4DB-41E0-82B3-FD6FF59CD051}"/>
                  </a:ext>
                </a:extLst>
              </p:cNvPr>
              <p:cNvSpPr txBox="1"/>
              <p:nvPr/>
            </p:nvSpPr>
            <p:spPr>
              <a:xfrm>
                <a:off x="6760454" y="2052721"/>
                <a:ext cx="259492" cy="307777"/>
              </a:xfrm>
              <a:prstGeom prst="rect">
                <a:avLst/>
              </a:prstGeom>
              <a:solidFill>
                <a:schemeClr val="bg1">
                  <a:alpha val="48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+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7A0B59B-C380-42FE-AF92-526A91185F19}"/>
                  </a:ext>
                </a:extLst>
              </p:cNvPr>
              <p:cNvSpPr/>
              <p:nvPr/>
            </p:nvSpPr>
            <p:spPr>
              <a:xfrm>
                <a:off x="5427314" y="1953876"/>
                <a:ext cx="3216217" cy="490544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6607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6152654-E292-4C7D-1C41-73474DF02567}"/>
              </a:ext>
            </a:extLst>
          </p:cNvPr>
          <p:cNvSpPr txBox="1"/>
          <p:nvPr/>
        </p:nvSpPr>
        <p:spPr>
          <a:xfrm>
            <a:off x="3048990" y="577662"/>
            <a:ext cx="6097978" cy="57086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Article Title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Racial/Ethnic Differences in Non-Discretionary Risk Factors for COVID-19 Among Patients in an Early COVID-19 Hotspot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Journal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Journal of Racial and Ethnic Health Disparities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Authors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Erika H. Newton, MD, MPH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Rolando G. Valenzuela, MD, DTMH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Priscilla M. Cruz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Menoyo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MD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Kimberly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Feliberti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MD, MS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Timothy D.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Shub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MD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Cadence Z. M.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Trapini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MD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Santiago Espinosa De Los Reyes, BA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Christina M. Melian, BA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Leslie D. Peralta, MBS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Héctor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Alcalá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PhD, MPH</a:t>
            </a:r>
            <a:r>
              <a:rPr lang="en-US" sz="1800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Corresponding Author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Erika H. Newton, MD, MPH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Renaissance School of Medicine at Stony Brook University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Erika.Newton@stonybrookmedicine.edu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00083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1985</TotalTime>
  <Words>249</Words>
  <Application>Microsoft Office PowerPoint</Application>
  <PresentationFormat>Widescreen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Newton, Erika H</dc:creator>
  <cp:lastModifiedBy>Newton, Erika H</cp:lastModifiedBy>
  <cp:revision>16</cp:revision>
  <dcterms:created xsi:type="dcterms:W3CDTF">2021-08-29T16:24:44Z</dcterms:created>
  <dcterms:modified xsi:type="dcterms:W3CDTF">2022-06-20T05:42:53Z</dcterms:modified>
</cp:coreProperties>
</file>