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</p:sldIdLst>
  <p:sldSz cx="73152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D651B5-6127-4486-A3AD-4610670C32AD}" v="84" dt="2021-10-08T21:53:49.6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33" d="100"/>
          <a:sy n="33" d="100"/>
        </p:scale>
        <p:origin x="19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2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2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2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2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2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2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Triomics/Meabolites/Amine%20and%20carboxyl2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Triomics/Meabolites/Metabolites%20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Triomics/Amine%20and%20carboxy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Triomics/Amine%20and%20carboxy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Triomics/Amine%20and%20carboxy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Triomics/Amine%20and%20carboxyl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M1M2%20paper/Metabolism/Amine%20and%20carboxyl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6922709431086296"/>
          <c:y val="3.386188963283041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907718357026336"/>
          <c:y val="0.15490672959995386"/>
          <c:w val="0.61711330781634532"/>
          <c:h val="0.664210217687009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TCA!$B$18</c:f>
              <c:strCache>
                <c:ptCount val="1"/>
                <c:pt idx="0">
                  <c:v>NAA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TCA!$F$18:$H$18</c:f>
                <c:numCache>
                  <c:formatCode>General</c:formatCode>
                  <c:ptCount val="3"/>
                  <c:pt idx="0">
                    <c:v>71.410534062271637</c:v>
                  </c:pt>
                  <c:pt idx="1">
                    <c:v>75.687981562271332</c:v>
                  </c:pt>
                  <c:pt idx="2">
                    <c:v>42.132667738072016</c:v>
                  </c:pt>
                </c:numCache>
              </c:numRef>
            </c:plus>
            <c:minus>
              <c:numRef>
                <c:f>TCA!$F$18:$H$18</c:f>
                <c:numCache>
                  <c:formatCode>General</c:formatCode>
                  <c:ptCount val="3"/>
                  <c:pt idx="0">
                    <c:v>71.410534062271637</c:v>
                  </c:pt>
                  <c:pt idx="1">
                    <c:v>75.687981562271332</c:v>
                  </c:pt>
                  <c:pt idx="2">
                    <c:v>42.132667738072016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TCA!$C$18:$E$18</c:f>
              <c:numCache>
                <c:formatCode>0</c:formatCode>
                <c:ptCount val="3"/>
                <c:pt idx="0">
                  <c:v>197.78379832761416</c:v>
                </c:pt>
                <c:pt idx="1">
                  <c:v>370.9958659502509</c:v>
                </c:pt>
                <c:pt idx="2">
                  <c:v>170.20740394887281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E2-43FB-8435-4EB11134AD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ax val="6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pmole/mg protein</a:t>
                </a:r>
              </a:p>
            </c:rich>
          </c:tx>
          <c:layout>
            <c:manualLayout>
              <c:xMode val="edge"/>
              <c:yMode val="edge"/>
              <c:x val="1.317435320584927E-2"/>
              <c:y val="0.232007490291783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7386666666666668"/>
          <c:y val="1.559454191033138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2348377935786782"/>
          <c:y val="0.17210984346586095"/>
          <c:w val="0.65412874563398293"/>
          <c:h val="0.704368063769200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TCA!$B$5</c:f>
              <c:strCache>
                <c:ptCount val="1"/>
                <c:pt idx="0">
                  <c:v>Lactate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TCA!$G$6:$I$6</c:f>
                <c:numCache>
                  <c:formatCode>General</c:formatCode>
                  <c:ptCount val="3"/>
                  <c:pt idx="0">
                    <c:v>9.559551969355736</c:v>
                  </c:pt>
                  <c:pt idx="1">
                    <c:v>20.574619592301715</c:v>
                  </c:pt>
                  <c:pt idx="2">
                    <c:v>5.2878442639099212</c:v>
                  </c:pt>
                </c:numCache>
              </c:numRef>
            </c:plus>
            <c:minus>
              <c:numRef>
                <c:f>TCA!$G$5:$I$5</c:f>
                <c:numCache>
                  <c:formatCode>General</c:formatCode>
                  <c:ptCount val="3"/>
                  <c:pt idx="0">
                    <c:v>61.085985603517358</c:v>
                  </c:pt>
                  <c:pt idx="1">
                    <c:v>27.138611271983027</c:v>
                  </c:pt>
                  <c:pt idx="2">
                    <c:v>0.82428783834768449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TCA!$C$5:$E$5</c:f>
              <c:numCache>
                <c:formatCode>General</c:formatCode>
                <c:ptCount val="3"/>
                <c:pt idx="0">
                  <c:v>1650.8230253978847</c:v>
                </c:pt>
                <c:pt idx="1">
                  <c:v>2283.6150308443721</c:v>
                </c:pt>
                <c:pt idx="2">
                  <c:v>1882.3560973929882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96-4247-8ABD-825D0B3C3C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pmole/mg protein</a:t>
                </a:r>
              </a:p>
            </c:rich>
          </c:tx>
          <c:layout>
            <c:manualLayout>
              <c:xMode val="edge"/>
              <c:yMode val="edge"/>
              <c:x val="1.317435320584927E-2"/>
              <c:y val="0.232007490291783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Succinate</a:t>
            </a:r>
          </a:p>
        </c:rich>
      </c:tx>
      <c:layout>
        <c:manualLayout>
          <c:xMode val="edge"/>
          <c:yMode val="edge"/>
          <c:x val="0.37861088204496129"/>
          <c:y val="7.797067600882314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6795560554930634"/>
          <c:y val="0.17055559880628005"/>
          <c:w val="0.54823487064116994"/>
          <c:h val="0.683422343324250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TCA!$B$11</c:f>
              <c:strCache>
                <c:ptCount val="1"/>
                <c:pt idx="0">
                  <c:v>Succinate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TCA!$F$11:$H$11</c:f>
                <c:numCache>
                  <c:formatCode>General</c:formatCode>
                  <c:ptCount val="3"/>
                  <c:pt idx="0">
                    <c:v>47.146480919024384</c:v>
                  </c:pt>
                  <c:pt idx="1">
                    <c:v>82.847814283609694</c:v>
                  </c:pt>
                  <c:pt idx="2">
                    <c:v>82.847814283609694</c:v>
                  </c:pt>
                </c:numCache>
              </c:numRef>
            </c:plus>
            <c:minus>
              <c:numRef>
                <c:f>TCA!$F$11:$H$11</c:f>
                <c:numCache>
                  <c:formatCode>General</c:formatCode>
                  <c:ptCount val="3"/>
                  <c:pt idx="0">
                    <c:v>47.146480919024384</c:v>
                  </c:pt>
                  <c:pt idx="1">
                    <c:v>82.847814283609694</c:v>
                  </c:pt>
                  <c:pt idx="2">
                    <c:v>82.847814283609694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TCA!$C$11:$E$11</c:f>
              <c:numCache>
                <c:formatCode>General</c:formatCode>
                <c:ptCount val="3"/>
                <c:pt idx="0">
                  <c:v>8733.4268006383118</c:v>
                </c:pt>
                <c:pt idx="1">
                  <c:v>8568.4620383282218</c:v>
                </c:pt>
                <c:pt idx="2">
                  <c:v>8704.6810040054061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A-4C4E-8E7A-DC1C36E044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/>
                  <a:t>pmole/mg protein</a:t>
                </a:r>
              </a:p>
            </c:rich>
          </c:tx>
          <c:layout>
            <c:manualLayout>
              <c:xMode val="edge"/>
              <c:yMode val="edge"/>
              <c:x val="5.5553055868016489E-3"/>
              <c:y val="0.191267056530214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261180104063904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7220292815500319"/>
          <c:y val="0.15986980597462944"/>
          <c:w val="0.64398790493280689"/>
          <c:h val="0.703696088505556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TCA!$B$12</c:f>
              <c:strCache>
                <c:ptCount val="1"/>
                <c:pt idx="0">
                  <c:v>Malate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TCA!$F$12:$H$12</c:f>
                <c:numCache>
                  <c:formatCode>General</c:formatCode>
                  <c:ptCount val="3"/>
                  <c:pt idx="0">
                    <c:v>18.956572343855708</c:v>
                  </c:pt>
                  <c:pt idx="1">
                    <c:v>5.7400057730681882</c:v>
                  </c:pt>
                  <c:pt idx="2">
                    <c:v>5.7400057730681882</c:v>
                  </c:pt>
                </c:numCache>
              </c:numRef>
            </c:plus>
            <c:minus>
              <c:numRef>
                <c:f>TCA!$F$12:$H$12</c:f>
                <c:numCache>
                  <c:formatCode>General</c:formatCode>
                  <c:ptCount val="3"/>
                  <c:pt idx="0">
                    <c:v>18.956572343855708</c:v>
                  </c:pt>
                  <c:pt idx="1">
                    <c:v>5.7400057730681882</c:v>
                  </c:pt>
                  <c:pt idx="2">
                    <c:v>5.7400057730681882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TCA!$C$12:$E$12</c:f>
              <c:numCache>
                <c:formatCode>General</c:formatCode>
                <c:ptCount val="3"/>
                <c:pt idx="0">
                  <c:v>739.60439922703938</c:v>
                </c:pt>
                <c:pt idx="1">
                  <c:v>617.52405447700926</c:v>
                </c:pt>
                <c:pt idx="2">
                  <c:v>604.4960801812648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46-42CD-B665-509D9F0C79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/>
                  <a:t>pmole/mg protein</a:t>
                </a:r>
              </a:p>
            </c:rich>
          </c:tx>
          <c:layout>
            <c:manualLayout>
              <c:xMode val="edge"/>
              <c:yMode val="edge"/>
              <c:x val="0"/>
              <c:y val="0.175672514619883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Methylmalonic </a:t>
            </a:r>
          </a:p>
          <a:p>
            <a:pPr>
              <a:defRPr/>
            </a:pPr>
            <a:r>
              <a:rPr lang="en-US" dirty="0"/>
              <a:t>acid</a:t>
            </a:r>
          </a:p>
        </c:rich>
      </c:tx>
      <c:layout>
        <c:manualLayout>
          <c:xMode val="edge"/>
          <c:yMode val="edge"/>
          <c:x val="0.37386666666666668"/>
          <c:y val="1.559454191033138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3360219586773721"/>
          <c:y val="0.13616519831640553"/>
          <c:w val="0.5825882348354221"/>
          <c:h val="0.708457787879746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TCA!$B$13</c:f>
              <c:strCache>
                <c:ptCount val="1"/>
                <c:pt idx="0">
                  <c:v>Methylmalonic acid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TCA!$F$13:$H$13</c:f>
                <c:numCache>
                  <c:formatCode>General</c:formatCode>
                  <c:ptCount val="3"/>
                  <c:pt idx="0">
                    <c:v>14.38909959669928</c:v>
                  </c:pt>
                  <c:pt idx="1">
                    <c:v>19.802082149157215</c:v>
                  </c:pt>
                  <c:pt idx="2">
                    <c:v>19.802082149157215</c:v>
                  </c:pt>
                </c:numCache>
              </c:numRef>
            </c:plus>
            <c:minus>
              <c:numRef>
                <c:f>TCA!$F$13:$H$13</c:f>
                <c:numCache>
                  <c:formatCode>General</c:formatCode>
                  <c:ptCount val="3"/>
                  <c:pt idx="0">
                    <c:v>14.38909959669928</c:v>
                  </c:pt>
                  <c:pt idx="1">
                    <c:v>19.802082149157215</c:v>
                  </c:pt>
                  <c:pt idx="2">
                    <c:v>19.802082149157215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TCA!$C$13:$E$13</c:f>
              <c:numCache>
                <c:formatCode>General</c:formatCode>
                <c:ptCount val="3"/>
                <c:pt idx="0">
                  <c:v>220.3083819381186</c:v>
                </c:pt>
                <c:pt idx="1">
                  <c:v>242.78752276689187</c:v>
                </c:pt>
                <c:pt idx="2">
                  <c:v>259.33598046392945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C8-4B0E-8B2D-16187A880C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ax val="4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/>
                  <a:t>pmole/mg protein</a:t>
                </a:r>
              </a:p>
            </c:rich>
          </c:tx>
          <c:layout>
            <c:manualLayout>
              <c:xMode val="edge"/>
              <c:yMode val="edge"/>
              <c:x val="4.1849956185966451E-2"/>
              <c:y val="0.225705694306998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0870088347347799"/>
          <c:y val="2.16989960639477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031274448404965"/>
          <c:y val="0.14880238556777639"/>
          <c:w val="0.61587739167588496"/>
          <c:h val="0.715967375322697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TCA!$B$15</c:f>
              <c:strCache>
                <c:ptCount val="1"/>
                <c:pt idx="0">
                  <c:v>Manolate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TCA!$F$15:$H$15</c:f>
                <c:numCache>
                  <c:formatCode>General</c:formatCode>
                  <c:ptCount val="3"/>
                  <c:pt idx="0">
                    <c:v>18.956572343855708</c:v>
                  </c:pt>
                  <c:pt idx="1">
                    <c:v>5.7400057730681882</c:v>
                  </c:pt>
                  <c:pt idx="2">
                    <c:v>5.7400057730681882</c:v>
                  </c:pt>
                </c:numCache>
              </c:numRef>
            </c:plus>
            <c:minus>
              <c:numRef>
                <c:f>TCA!$F$15:$H$15</c:f>
                <c:numCache>
                  <c:formatCode>General</c:formatCode>
                  <c:ptCount val="3"/>
                  <c:pt idx="0">
                    <c:v>18.956572343855708</c:v>
                  </c:pt>
                  <c:pt idx="1">
                    <c:v>5.7400057730681882</c:v>
                  </c:pt>
                  <c:pt idx="2">
                    <c:v>5.7400057730681882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TCA!$C$15:$E$15</c:f>
              <c:numCache>
                <c:formatCode>General</c:formatCode>
                <c:ptCount val="3"/>
                <c:pt idx="0">
                  <c:v>739.60439922703938</c:v>
                </c:pt>
                <c:pt idx="1">
                  <c:v>617.52405447700926</c:v>
                </c:pt>
                <c:pt idx="2">
                  <c:v>604.4960801812648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65-46B3-9B75-4F66C691ED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/>
                  <a:t>pmole/mg protein</a:t>
                </a:r>
              </a:p>
            </c:rich>
          </c:tx>
          <c:layout>
            <c:manualLayout>
              <c:xMode val="edge"/>
              <c:yMode val="edge"/>
              <c:x val="0"/>
              <c:y val="0.216709260369207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7386666666666668"/>
          <c:y val="1.559454191033138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4639836618425163"/>
          <c:y val="0.13282181443234944"/>
          <c:w val="0.5697920651642937"/>
          <c:h val="0.713491239632078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TCA!$B$16</c:f>
              <c:strCache>
                <c:ptCount val="1"/>
                <c:pt idx="0">
                  <c:v>Oxalic acid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TCA!$F$16:$H$16</c:f>
                <c:numCache>
                  <c:formatCode>General</c:formatCode>
                  <c:ptCount val="3"/>
                  <c:pt idx="0">
                    <c:v>149.90445791048634</c:v>
                  </c:pt>
                  <c:pt idx="1">
                    <c:v>299.6803840750012</c:v>
                  </c:pt>
                  <c:pt idx="2">
                    <c:v>299.6803840750012</c:v>
                  </c:pt>
                </c:numCache>
              </c:numRef>
            </c:plus>
            <c:minus>
              <c:numRef>
                <c:f>TCA!$F$16:$H$16</c:f>
                <c:numCache>
                  <c:formatCode>General</c:formatCode>
                  <c:ptCount val="3"/>
                  <c:pt idx="0">
                    <c:v>149.90445791048634</c:v>
                  </c:pt>
                  <c:pt idx="1">
                    <c:v>299.6803840750012</c:v>
                  </c:pt>
                  <c:pt idx="2">
                    <c:v>299.6803840750012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TCA!$C$16:$E$16</c:f>
              <c:numCache>
                <c:formatCode>General</c:formatCode>
                <c:ptCount val="3"/>
                <c:pt idx="0">
                  <c:v>2828.9822269297606</c:v>
                </c:pt>
                <c:pt idx="1">
                  <c:v>2827.3475875624467</c:v>
                </c:pt>
                <c:pt idx="2">
                  <c:v>2606.2315389216178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04-4BEC-9067-257A83B5ED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ax val="40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/>
                  <a:t>pmole/mg protein</a:t>
                </a:r>
              </a:p>
            </c:rich>
          </c:tx>
          <c:layout>
            <c:manualLayout>
              <c:xMode val="edge"/>
              <c:yMode val="edge"/>
              <c:x val="0"/>
              <c:y val="0.233829920330480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6624761904761904"/>
          <c:y val="1.55942833325055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924754079576715"/>
          <c:y val="0.28920077972709551"/>
          <c:w val="0.52371493206704978"/>
          <c:h val="0.569758657388538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TCA!$B$17</c:f>
              <c:strCache>
                <c:ptCount val="1"/>
                <c:pt idx="0">
                  <c:v>glycoxalate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TCA!$F$17:$H$17</c:f>
                <c:numCache>
                  <c:formatCode>General</c:formatCode>
                  <c:ptCount val="3"/>
                  <c:pt idx="0">
                    <c:v>259.38971410493008</c:v>
                  </c:pt>
                  <c:pt idx="1">
                    <c:v>164.66377608082621</c:v>
                  </c:pt>
                  <c:pt idx="2">
                    <c:v>164.66377608082621</c:v>
                  </c:pt>
                </c:numCache>
              </c:numRef>
            </c:plus>
            <c:minus>
              <c:numRef>
                <c:f>TCA!$F$17:$H$17</c:f>
                <c:numCache>
                  <c:formatCode>General</c:formatCode>
                  <c:ptCount val="3"/>
                  <c:pt idx="0">
                    <c:v>259.38971410493008</c:v>
                  </c:pt>
                  <c:pt idx="1">
                    <c:v>164.66377608082621</c:v>
                  </c:pt>
                  <c:pt idx="2">
                    <c:v>164.66377608082621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TCA!$C$17:$E$17</c:f>
              <c:numCache>
                <c:formatCode>General</c:formatCode>
                <c:ptCount val="3"/>
                <c:pt idx="0">
                  <c:v>2562.9681150227611</c:v>
                </c:pt>
                <c:pt idx="1">
                  <c:v>2365.7739474699142</c:v>
                </c:pt>
                <c:pt idx="2">
                  <c:v>2363.224880657589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97-4018-8AC0-7F703CE0CC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/>
                  <a:t>pmole/mg protein</a:t>
                </a:r>
              </a:p>
            </c:rich>
          </c:tx>
          <c:layout>
            <c:manualLayout>
              <c:xMode val="edge"/>
              <c:yMode val="edge"/>
              <c:x val="1.317439892597088E-2"/>
              <c:y val="0.22119622077211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56368915883802"/>
          <c:y val="0.1632874184891914"/>
          <c:w val="0.61055354223498182"/>
          <c:h val="0.6558294037553986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TCA!$B$17</c:f>
              <c:strCache>
                <c:ptCount val="1"/>
                <c:pt idx="0">
                  <c:v>OAA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TCA!$F$17:$H$17</c:f>
                <c:numCache>
                  <c:formatCode>General</c:formatCode>
                  <c:ptCount val="3"/>
                  <c:pt idx="0">
                    <c:v>0.99600059955239828</c:v>
                  </c:pt>
                  <c:pt idx="1">
                    <c:v>2.5144640771147166</c:v>
                  </c:pt>
                  <c:pt idx="2">
                    <c:v>0.3948380602239841</c:v>
                  </c:pt>
                </c:numCache>
              </c:numRef>
            </c:plus>
            <c:minus>
              <c:numRef>
                <c:f>TCA!$F$17:$H$17</c:f>
                <c:numCache>
                  <c:formatCode>General</c:formatCode>
                  <c:ptCount val="3"/>
                  <c:pt idx="0">
                    <c:v>0.99600059955239828</c:v>
                  </c:pt>
                  <c:pt idx="1">
                    <c:v>2.5144640771147166</c:v>
                  </c:pt>
                  <c:pt idx="2">
                    <c:v>0.3948380602239841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TCA!$C$17:$E$17</c:f>
              <c:numCache>
                <c:formatCode>General</c:formatCode>
                <c:ptCount val="3"/>
                <c:pt idx="0">
                  <c:v>3.3472989146694232</c:v>
                </c:pt>
                <c:pt idx="1">
                  <c:v>7.5590458794752218</c:v>
                </c:pt>
                <c:pt idx="2">
                  <c:v>0.52894864561243127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A9-45FE-9AC5-583219D73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pmole/mg protein</a:t>
                </a:r>
              </a:p>
            </c:rich>
          </c:tx>
          <c:layout>
            <c:manualLayout>
              <c:xMode val="edge"/>
              <c:yMode val="edge"/>
              <c:x val="1.317435320584927E-2"/>
              <c:y val="0.232007490291783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7719904189827176"/>
          <c:y val="1.55944984971957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4880763686838323"/>
          <c:y val="0.13548283394788213"/>
          <c:w val="0.56738320527431396"/>
          <c:h val="0.683634055557276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'https://liveutmb-my.sharepoint.com/personal/kazhang_utmb_edu/Documents/M1M2 paper/Metabolism/[Amine and carboxyl.xlsx]TCA'!$B$20</c:f>
              <c:strCache>
                <c:ptCount val="1"/>
                <c:pt idx="0">
                  <c:v>NAO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[1]TCA!$F$20:$H$20</c:f>
                <c:numCache>
                  <c:formatCode>General</c:formatCode>
                  <c:ptCount val="3"/>
                  <c:pt idx="0">
                    <c:v>189.30320213122152</c:v>
                  </c:pt>
                  <c:pt idx="1">
                    <c:v>242.54721163440871</c:v>
                  </c:pt>
                  <c:pt idx="2">
                    <c:v>102.44034312708062</c:v>
                  </c:pt>
                </c:numCache>
              </c:numRef>
            </c:plus>
            <c:minus>
              <c:numRef>
                <c:f>[1]TCA!$F$20:$H$20</c:f>
                <c:numCache>
                  <c:formatCode>General</c:formatCode>
                  <c:ptCount val="3"/>
                  <c:pt idx="0">
                    <c:v>189.30320213122152</c:v>
                  </c:pt>
                  <c:pt idx="1">
                    <c:v>242.54721163440871</c:v>
                  </c:pt>
                  <c:pt idx="2">
                    <c:v>102.44034312708062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[1]TCA!$C$3:$E$3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[1]TCA!$C$20:$E$20</c:f>
              <c:numCache>
                <c:formatCode>General</c:formatCode>
                <c:ptCount val="3"/>
                <c:pt idx="0">
                  <c:v>2415.6810422765107</c:v>
                </c:pt>
                <c:pt idx="1">
                  <c:v>4250.0167738792397</c:v>
                </c:pt>
                <c:pt idx="2">
                  <c:v>1089.8093569311707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AB-4AA9-839A-F1403715E8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ax val="60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pmole/mg protein</a:t>
                </a:r>
              </a:p>
            </c:rich>
          </c:tx>
          <c:layout>
            <c:manualLayout>
              <c:xMode val="edge"/>
              <c:yMode val="edge"/>
              <c:x val="1.317435320584927E-2"/>
              <c:y val="0.232007490291783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2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7386666666666668"/>
          <c:y val="1.559454191033138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7889943645524273"/>
          <c:y val="0.15835203868282297"/>
          <c:w val="0.6372911806434397"/>
          <c:h val="0.660764908604140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TCA!$B$19</c:f>
              <c:strCache>
                <c:ptCount val="1"/>
                <c:pt idx="0">
                  <c:v>NAG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TCA!$F$19:$H$19</c:f>
                <c:numCache>
                  <c:formatCode>General</c:formatCode>
                  <c:ptCount val="3"/>
                  <c:pt idx="0">
                    <c:v>7.4448278972507378</c:v>
                  </c:pt>
                  <c:pt idx="1">
                    <c:v>2.5267681884536923</c:v>
                  </c:pt>
                  <c:pt idx="2">
                    <c:v>4.0673190394472671</c:v>
                  </c:pt>
                </c:numCache>
              </c:numRef>
            </c:plus>
            <c:minus>
              <c:numRef>
                <c:f>TCA!$F$19:$H$19</c:f>
                <c:numCache>
                  <c:formatCode>General</c:formatCode>
                  <c:ptCount val="3"/>
                  <c:pt idx="0">
                    <c:v>7.4448278972507378</c:v>
                  </c:pt>
                  <c:pt idx="1">
                    <c:v>2.5267681884536923</c:v>
                  </c:pt>
                  <c:pt idx="2">
                    <c:v>4.0673190394472671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TCA!$C$19:$E$19</c:f>
              <c:numCache>
                <c:formatCode>0</c:formatCode>
                <c:ptCount val="3"/>
                <c:pt idx="0">
                  <c:v>35.946670838189483</c:v>
                </c:pt>
                <c:pt idx="1">
                  <c:v>35.77507215709209</c:v>
                </c:pt>
                <c:pt idx="2">
                  <c:v>28.200562570355089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89-4466-B2EE-CF9E3CC726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ax val="6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pmole/mg protein</a:t>
                </a:r>
              </a:p>
            </c:rich>
          </c:tx>
          <c:layout>
            <c:manualLayout>
              <c:xMode val="edge"/>
              <c:yMode val="edge"/>
              <c:x val="1.317435320584927E-2"/>
              <c:y val="0.232007490291783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951187069460133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7088258667816559"/>
          <c:y val="0.17244458671017102"/>
          <c:w val="0.5453075832035551"/>
          <c:h val="0.646672528163181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TCA!$B$9</c:f>
              <c:strCache>
                <c:ptCount val="1"/>
                <c:pt idx="0">
                  <c:v>2-Ketoglutarate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TCA!$F$9:$H$9</c:f>
                <c:numCache>
                  <c:formatCode>General</c:formatCode>
                  <c:ptCount val="3"/>
                  <c:pt idx="0">
                    <c:v>308874.96487698023</c:v>
                  </c:pt>
                  <c:pt idx="1">
                    <c:v>65398.616512536988</c:v>
                  </c:pt>
                  <c:pt idx="2">
                    <c:v>190649.31297353422</c:v>
                  </c:pt>
                </c:numCache>
              </c:numRef>
            </c:plus>
            <c:minus>
              <c:numRef>
                <c:f>TCA!$F$9:$H$9</c:f>
                <c:numCache>
                  <c:formatCode>General</c:formatCode>
                  <c:ptCount val="3"/>
                  <c:pt idx="0">
                    <c:v>308874.96487698023</c:v>
                  </c:pt>
                  <c:pt idx="1">
                    <c:v>65398.616512536988</c:v>
                  </c:pt>
                  <c:pt idx="2">
                    <c:v>190649.31297353422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TCA!$C$9:$E$9</c:f>
              <c:numCache>
                <c:formatCode>General</c:formatCode>
                <c:ptCount val="3"/>
                <c:pt idx="0">
                  <c:v>488309.63839859655</c:v>
                </c:pt>
                <c:pt idx="1">
                  <c:v>168467.75101649246</c:v>
                </c:pt>
                <c:pt idx="2">
                  <c:v>427401.51780843997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75-46AF-A13E-BDB036790F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pmole/mg protein</a:t>
                </a:r>
              </a:p>
            </c:rich>
          </c:tx>
          <c:layout>
            <c:manualLayout>
              <c:xMode val="edge"/>
              <c:yMode val="edge"/>
              <c:x val="5.5553055868016489E-3"/>
              <c:y val="0.232007490291783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200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7386652740313436"/>
          <c:y val="1.55947491986776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2694845173129167"/>
          <c:y val="0.14985934482541638"/>
          <c:w val="0.61209915819027683"/>
          <c:h val="0.71290100870759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TCA!$B$14</c:f>
              <c:strCache>
                <c:ptCount val="1"/>
                <c:pt idx="0">
                  <c:v>Fumarate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TCA!$F$14:$H$14</c:f>
                <c:numCache>
                  <c:formatCode>General</c:formatCode>
                  <c:ptCount val="3"/>
                  <c:pt idx="0">
                    <c:v>277.94756017273897</c:v>
                  </c:pt>
                  <c:pt idx="1">
                    <c:v>301.29681521001373</c:v>
                  </c:pt>
                  <c:pt idx="2">
                    <c:v>309.86570051405766</c:v>
                  </c:pt>
                </c:numCache>
              </c:numRef>
            </c:plus>
            <c:minus>
              <c:numRef>
                <c:f>TCA!$F$14:$H$14</c:f>
                <c:numCache>
                  <c:formatCode>General</c:formatCode>
                  <c:ptCount val="3"/>
                  <c:pt idx="0">
                    <c:v>277.94756017273897</c:v>
                  </c:pt>
                  <c:pt idx="1">
                    <c:v>301.29681521001373</c:v>
                  </c:pt>
                  <c:pt idx="2">
                    <c:v>309.86570051405766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TCA!$C$14:$E$14</c:f>
              <c:numCache>
                <c:formatCode>General</c:formatCode>
                <c:ptCount val="3"/>
                <c:pt idx="0">
                  <c:v>1138.2238908931006</c:v>
                </c:pt>
                <c:pt idx="1">
                  <c:v>1263.2434569740471</c:v>
                </c:pt>
                <c:pt idx="2">
                  <c:v>1809.4235254293058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F7-4647-8C4B-29F8B7AAFB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err="1"/>
                  <a:t>pmole</a:t>
                </a:r>
                <a:r>
                  <a:rPr lang="en-US" dirty="0"/>
                  <a:t>/mg protein</a:t>
                </a:r>
              </a:p>
            </c:rich>
          </c:tx>
          <c:layout>
            <c:manualLayout>
              <c:xMode val="edge"/>
              <c:yMode val="edge"/>
              <c:x val="0"/>
              <c:y val="0.2346163433166719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7204066283550344"/>
          <c:y val="1.013061772374093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336682493936311"/>
          <c:y val="0.14167505614497017"/>
          <c:w val="0.62282382620984955"/>
          <c:h val="0.710225268248190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TCA!$B$7</c:f>
              <c:strCache>
                <c:ptCount val="1"/>
                <c:pt idx="0">
                  <c:v>Aconitate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TCA!$G$7:$I$7</c:f>
                <c:numCache>
                  <c:formatCode>General</c:formatCode>
                  <c:ptCount val="3"/>
                  <c:pt idx="0">
                    <c:v>15.47509037917172</c:v>
                  </c:pt>
                  <c:pt idx="1">
                    <c:v>2.8433805925848237</c:v>
                  </c:pt>
                  <c:pt idx="2">
                    <c:v>0.15819852430123929</c:v>
                  </c:pt>
                </c:numCache>
              </c:numRef>
            </c:plus>
            <c:minus>
              <c:numRef>
                <c:f>TCA!$G$7:$I$7</c:f>
                <c:numCache>
                  <c:formatCode>General</c:formatCode>
                  <c:ptCount val="3"/>
                  <c:pt idx="0">
                    <c:v>15.47509037917172</c:v>
                  </c:pt>
                  <c:pt idx="1">
                    <c:v>2.8433805925848237</c:v>
                  </c:pt>
                  <c:pt idx="2">
                    <c:v>0.15819852430123929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TCA!$C$7:$E$7</c:f>
              <c:numCache>
                <c:formatCode>General</c:formatCode>
                <c:ptCount val="3"/>
                <c:pt idx="0">
                  <c:v>59.795333543324269</c:v>
                </c:pt>
                <c:pt idx="1">
                  <c:v>28.726786313422931</c:v>
                </c:pt>
                <c:pt idx="2">
                  <c:v>4.5445352027005459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9A-4F35-824F-133ACB6B12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/>
                  <a:t>pmole/mg protein</a:t>
                </a:r>
              </a:p>
            </c:rich>
          </c:tx>
          <c:layout>
            <c:manualLayout>
              <c:xMode val="edge"/>
              <c:yMode val="edge"/>
              <c:x val="5.5553055868016489E-3"/>
              <c:y val="0.183469785575048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Citrate/isocitrate</a:t>
            </a:r>
          </a:p>
        </c:rich>
      </c:tx>
      <c:layout>
        <c:manualLayout>
          <c:xMode val="edge"/>
          <c:yMode val="edge"/>
          <c:x val="0.23602438819042817"/>
          <c:y val="1.028742784216416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8263982961943679"/>
          <c:y val="0.13529484525398472"/>
          <c:w val="0.63355082305910804"/>
          <c:h val="0.68382226961936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TCA!$B$6</c:f>
              <c:strCache>
                <c:ptCount val="1"/>
                <c:pt idx="0">
                  <c:v>Citrate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TCA!$G$6:$I$6</c:f>
                <c:numCache>
                  <c:formatCode>General</c:formatCode>
                  <c:ptCount val="3"/>
                  <c:pt idx="0">
                    <c:v>9.559551969355736</c:v>
                  </c:pt>
                  <c:pt idx="1">
                    <c:v>20.574619592301715</c:v>
                  </c:pt>
                  <c:pt idx="2">
                    <c:v>5.2878442639099212</c:v>
                  </c:pt>
                </c:numCache>
              </c:numRef>
            </c:plus>
            <c:minus>
              <c:numRef>
                <c:f>TCA!$G$6:$I$6</c:f>
                <c:numCache>
                  <c:formatCode>General</c:formatCode>
                  <c:ptCount val="3"/>
                  <c:pt idx="0">
                    <c:v>9.559551969355736</c:v>
                  </c:pt>
                  <c:pt idx="1">
                    <c:v>20.574619592301715</c:v>
                  </c:pt>
                  <c:pt idx="2">
                    <c:v>5.2878442639099212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TCA!$C$6:$E$6</c:f>
              <c:numCache>
                <c:formatCode>General</c:formatCode>
                <c:ptCount val="3"/>
                <c:pt idx="0">
                  <c:v>11.170643537745445</c:v>
                </c:pt>
                <c:pt idx="1">
                  <c:v>14.611624100743441</c:v>
                </c:pt>
                <c:pt idx="2">
                  <c:v>77.263992687524166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63-4C55-BB7E-A4685616E6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/>
                  <a:t>pmole/mg protein</a:t>
                </a:r>
              </a:p>
            </c:rich>
          </c:tx>
          <c:layout>
            <c:manualLayout>
              <c:xMode val="edge"/>
              <c:yMode val="edge"/>
              <c:x val="1.317435320584927E-2"/>
              <c:y val="0.232007490291783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Methylglyoxal </a:t>
            </a:r>
          </a:p>
        </c:rich>
      </c:tx>
      <c:layout>
        <c:manualLayout>
          <c:xMode val="edge"/>
          <c:yMode val="edge"/>
          <c:x val="0.28102885318774062"/>
          <c:y val="5.882718056609349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0605084364454452"/>
          <c:y val="0.20096013369982205"/>
          <c:w val="0.55521209094573332"/>
          <c:h val="0.668717743481994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TCA!$B$20</c:f>
              <c:strCache>
                <c:ptCount val="1"/>
                <c:pt idx="0">
                  <c:v>Methylglyoxal (MG)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TCA!$F$20:$H$20</c:f>
                <c:numCache>
                  <c:formatCode>General</c:formatCode>
                  <c:ptCount val="3"/>
                  <c:pt idx="0">
                    <c:v>3050.4979465615274</c:v>
                  </c:pt>
                  <c:pt idx="1">
                    <c:v>1865.5244722876976</c:v>
                  </c:pt>
                  <c:pt idx="2">
                    <c:v>2418.7992630688786</c:v>
                  </c:pt>
                </c:numCache>
              </c:numRef>
            </c:plus>
            <c:minus>
              <c:numRef>
                <c:f>TCA!$F$20:$H$20</c:f>
                <c:numCache>
                  <c:formatCode>General</c:formatCode>
                  <c:ptCount val="3"/>
                  <c:pt idx="0">
                    <c:v>3050.4979465615274</c:v>
                  </c:pt>
                  <c:pt idx="1">
                    <c:v>1865.5244722876976</c:v>
                  </c:pt>
                  <c:pt idx="2">
                    <c:v>2418.7992630688786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TCA!$C$20:$E$20</c:f>
              <c:numCache>
                <c:formatCode>General</c:formatCode>
                <c:ptCount val="3"/>
                <c:pt idx="0">
                  <c:v>5400.4547104148196</c:v>
                </c:pt>
                <c:pt idx="1">
                  <c:v>6331.3744539643312</c:v>
                </c:pt>
                <c:pt idx="2">
                  <c:v>7504.1205568221421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C0-4B78-8A46-A84E6A44D4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ax val="100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pmole/mg protein</a:t>
                </a:r>
              </a:p>
            </c:rich>
          </c:tx>
          <c:layout>
            <c:manualLayout>
              <c:xMode val="edge"/>
              <c:yMode val="edge"/>
              <c:x val="1.317435320584927E-2"/>
              <c:y val="0.232007490291783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2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2-HG</a:t>
            </a:r>
          </a:p>
        </c:rich>
      </c:tx>
      <c:layout>
        <c:manualLayout>
          <c:xMode val="edge"/>
          <c:yMode val="edge"/>
          <c:x val="0.50922011245106913"/>
          <c:y val="1.26400671217422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5929005910527573"/>
          <c:y val="0.15016001628279513"/>
          <c:w val="0.55690053270506035"/>
          <c:h val="0.668956642081570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TCA!$B$10</c:f>
              <c:strCache>
                <c:ptCount val="1"/>
                <c:pt idx="0">
                  <c:v>2-Hydroxyglutarate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TCA!$F$10:$H$10</c:f>
                <c:numCache>
                  <c:formatCode>General</c:formatCode>
                  <c:ptCount val="3"/>
                  <c:pt idx="0">
                    <c:v>83.021379159313312</c:v>
                  </c:pt>
                  <c:pt idx="1">
                    <c:v>109.00119177440151</c:v>
                  </c:pt>
                  <c:pt idx="2">
                    <c:v>91.871731011450635</c:v>
                  </c:pt>
                </c:numCache>
              </c:numRef>
            </c:plus>
            <c:minus>
              <c:numRef>
                <c:f>TCA!$F$10:$H$10</c:f>
                <c:numCache>
                  <c:formatCode>General</c:formatCode>
                  <c:ptCount val="3"/>
                  <c:pt idx="0">
                    <c:v>83.021379159313312</c:v>
                  </c:pt>
                  <c:pt idx="1">
                    <c:v>109.00119177440151</c:v>
                  </c:pt>
                  <c:pt idx="2">
                    <c:v>91.871731011450635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TCA!$C$10:$E$10</c:f>
              <c:numCache>
                <c:formatCode>General</c:formatCode>
                <c:ptCount val="3"/>
                <c:pt idx="0">
                  <c:v>1366.6233918884122</c:v>
                </c:pt>
                <c:pt idx="1">
                  <c:v>1167.2424116833852</c:v>
                </c:pt>
                <c:pt idx="2">
                  <c:v>1168.2933535043219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E4-49F1-B221-C43BD016B9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623968"/>
        <c:axId val="1206624296"/>
      </c:barChart>
      <c:catAx>
        <c:axId val="12066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4296"/>
        <c:crosses val="autoZero"/>
        <c:auto val="1"/>
        <c:lblAlgn val="ctr"/>
        <c:lblOffset val="100"/>
        <c:noMultiLvlLbl val="0"/>
      </c:catAx>
      <c:valAx>
        <c:axId val="120662429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pmole/mg protein</a:t>
                </a:r>
              </a:p>
            </c:rich>
          </c:tx>
          <c:layout>
            <c:manualLayout>
              <c:xMode val="edge"/>
              <c:yMode val="edge"/>
              <c:x val="5.5553055868016489E-3"/>
              <c:y val="0.160077972709551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6623968"/>
        <c:crosses val="autoZero"/>
        <c:crossBetween val="between"/>
        <c:majorUnit val="4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089177233127546"/>
          <c:y val="6.42570118566835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7614514484810485"/>
          <c:y val="9.4369122272916814E-2"/>
          <c:w val="0.57512873849148549"/>
          <c:h val="0.75656544392400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TCA!$B$4</c:f>
              <c:strCache>
                <c:ptCount val="1"/>
                <c:pt idx="0">
                  <c:v>Pyruvate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TCA!$F$4:$H$4</c:f>
                <c:numCache>
                  <c:formatCode>General</c:formatCode>
                  <c:ptCount val="3"/>
                  <c:pt idx="0">
                    <c:v>6947.59712073839</c:v>
                  </c:pt>
                  <c:pt idx="1">
                    <c:v>4944.543758348047</c:v>
                  </c:pt>
                  <c:pt idx="2">
                    <c:v>4011.4969341805295</c:v>
                  </c:pt>
                </c:numCache>
              </c:numRef>
            </c:plus>
            <c:minus>
              <c:numRef>
                <c:f>TCA!$F$4:$H$4</c:f>
                <c:numCache>
                  <c:formatCode>General</c:formatCode>
                  <c:ptCount val="3"/>
                  <c:pt idx="0">
                    <c:v>6947.59712073839</c:v>
                  </c:pt>
                  <c:pt idx="1">
                    <c:v>4944.543758348047</c:v>
                  </c:pt>
                  <c:pt idx="2">
                    <c:v>4011.4969341805295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TCA!$C$3:$E$3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TCA!$C$4:$E$4</c:f>
              <c:numCache>
                <c:formatCode>General</c:formatCode>
                <c:ptCount val="3"/>
                <c:pt idx="0">
                  <c:v>58220.026782894587</c:v>
                </c:pt>
                <c:pt idx="1">
                  <c:v>75259.96666423112</c:v>
                </c:pt>
                <c:pt idx="2">
                  <c:v>53364.954039095595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B0-4DBC-AC65-A036FE43DB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16527248"/>
        <c:axId val="1316536104"/>
      </c:barChart>
      <c:catAx>
        <c:axId val="1316527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16536104"/>
        <c:crosses val="autoZero"/>
        <c:auto val="1"/>
        <c:lblAlgn val="ctr"/>
        <c:lblOffset val="100"/>
        <c:noMultiLvlLbl val="0"/>
      </c:catAx>
      <c:valAx>
        <c:axId val="13165361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/>
                  <a:t>pmole/mg protein</a:t>
                </a:r>
              </a:p>
            </c:rich>
          </c:tx>
          <c:layout>
            <c:manualLayout>
              <c:xMode val="edge"/>
              <c:yMode val="edge"/>
              <c:x val="2.013580253509074E-3"/>
              <c:y val="0.274200886456065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16527248"/>
        <c:crosses val="autoZero"/>
        <c:crossBetween val="between"/>
        <c:majorUnit val="20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2544023"/>
            <a:ext cx="6217920" cy="541189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8164619"/>
            <a:ext cx="5486400" cy="375306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21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54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827617"/>
            <a:ext cx="1577340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827617"/>
            <a:ext cx="4640580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5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49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3875409"/>
            <a:ext cx="6309360" cy="646620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10402786"/>
            <a:ext cx="6309360" cy="340042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75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4138083"/>
            <a:ext cx="310896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4138083"/>
            <a:ext cx="310896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96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827620"/>
            <a:ext cx="630936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3810636"/>
            <a:ext cx="3094672" cy="186753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5678170"/>
            <a:ext cx="3094672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3810636"/>
            <a:ext cx="3109913" cy="186753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5678170"/>
            <a:ext cx="3109913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7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33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8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1036320"/>
            <a:ext cx="2359342" cy="362712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2238167"/>
            <a:ext cx="3703320" cy="110468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4663440"/>
            <a:ext cx="2359342" cy="863959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60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1036320"/>
            <a:ext cx="2359342" cy="362712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2238167"/>
            <a:ext cx="3703320" cy="110468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4663440"/>
            <a:ext cx="2359342" cy="863959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1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827620"/>
            <a:ext cx="630936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4138083"/>
            <a:ext cx="630936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14407730"/>
            <a:ext cx="164592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B8D3F-4415-4588-8CF7-9265230C2232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14407730"/>
            <a:ext cx="246888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14407730"/>
            <a:ext cx="164592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82DD5-43F7-4B15-A87F-0901122E6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96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18" Type="http://schemas.openxmlformats.org/officeDocument/2006/relationships/chart" Target="../charts/chart1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17" Type="http://schemas.openxmlformats.org/officeDocument/2006/relationships/chart" Target="../charts/chart16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19" Type="http://schemas.openxmlformats.org/officeDocument/2006/relationships/chart" Target="../charts/chart18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E74D11FC-5240-4621-B928-BFE303E4F5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4352333"/>
              </p:ext>
            </p:extLst>
          </p:nvPr>
        </p:nvGraphicFramePr>
        <p:xfrm>
          <a:off x="331558" y="13288153"/>
          <a:ext cx="2130868" cy="2080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7BE229F0-9653-42B0-A1E8-CAC3586902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1200968"/>
              </p:ext>
            </p:extLst>
          </p:nvPr>
        </p:nvGraphicFramePr>
        <p:xfrm>
          <a:off x="2722967" y="13288153"/>
          <a:ext cx="1972798" cy="2080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0" name="Chart 69">
            <a:extLst>
              <a:ext uri="{FF2B5EF4-FFF2-40B4-BE49-F238E27FC236}">
                <a16:creationId xmlns:a16="http://schemas.microsoft.com/office/drawing/2014/main" id="{1ACB4CA6-5857-4CB4-B206-B8A3BE2D38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9467917"/>
              </p:ext>
            </p:extLst>
          </p:nvPr>
        </p:nvGraphicFramePr>
        <p:xfrm>
          <a:off x="2600461" y="3048556"/>
          <a:ext cx="2244856" cy="2393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1" name="Chart 70">
            <a:extLst>
              <a:ext uri="{FF2B5EF4-FFF2-40B4-BE49-F238E27FC236}">
                <a16:creationId xmlns:a16="http://schemas.microsoft.com/office/drawing/2014/main" id="{A7AAE8F7-2AD3-409D-B3CA-2BED9F5D99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285898"/>
              </p:ext>
            </p:extLst>
          </p:nvPr>
        </p:nvGraphicFramePr>
        <p:xfrm>
          <a:off x="331558" y="8419794"/>
          <a:ext cx="2087170" cy="2050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3" name="Chart 72">
            <a:extLst>
              <a:ext uri="{FF2B5EF4-FFF2-40B4-BE49-F238E27FC236}">
                <a16:creationId xmlns:a16="http://schemas.microsoft.com/office/drawing/2014/main" id="{6701EFA0-7E79-4665-AE1F-87297BB68A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992698"/>
              </p:ext>
            </p:extLst>
          </p:nvPr>
        </p:nvGraphicFramePr>
        <p:xfrm>
          <a:off x="328966" y="3068699"/>
          <a:ext cx="2199158" cy="2324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4" name="Chart 73">
            <a:extLst>
              <a:ext uri="{FF2B5EF4-FFF2-40B4-BE49-F238E27FC236}">
                <a16:creationId xmlns:a16="http://schemas.microsoft.com/office/drawing/2014/main" id="{FC8E8DAB-391E-41FB-B33F-DF607625BE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0909974"/>
              </p:ext>
            </p:extLst>
          </p:nvPr>
        </p:nvGraphicFramePr>
        <p:xfrm>
          <a:off x="5018225" y="249363"/>
          <a:ext cx="2244857" cy="2393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6" name="Chart 75">
            <a:extLst>
              <a:ext uri="{FF2B5EF4-FFF2-40B4-BE49-F238E27FC236}">
                <a16:creationId xmlns:a16="http://schemas.microsoft.com/office/drawing/2014/main" id="{1CDACD69-2F5D-4DD1-94DD-A833D34051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9716978"/>
              </p:ext>
            </p:extLst>
          </p:nvPr>
        </p:nvGraphicFramePr>
        <p:xfrm>
          <a:off x="2654063" y="10747534"/>
          <a:ext cx="1933816" cy="1994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80" name="Chart 79">
            <a:extLst>
              <a:ext uri="{FF2B5EF4-FFF2-40B4-BE49-F238E27FC236}">
                <a16:creationId xmlns:a16="http://schemas.microsoft.com/office/drawing/2014/main" id="{77CD9C25-6A82-46E5-8861-006302E3C3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5555653"/>
              </p:ext>
            </p:extLst>
          </p:nvPr>
        </p:nvGraphicFramePr>
        <p:xfrm>
          <a:off x="5014076" y="3274914"/>
          <a:ext cx="2125191" cy="211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81" name="Chart 80">
            <a:extLst>
              <a:ext uri="{FF2B5EF4-FFF2-40B4-BE49-F238E27FC236}">
                <a16:creationId xmlns:a16="http://schemas.microsoft.com/office/drawing/2014/main" id="{C48E7E04-0B5D-4957-8275-634C9028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0008574"/>
              </p:ext>
            </p:extLst>
          </p:nvPr>
        </p:nvGraphicFramePr>
        <p:xfrm>
          <a:off x="328966" y="281915"/>
          <a:ext cx="2271495" cy="2360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82" name="Chart 81">
            <a:extLst>
              <a:ext uri="{FF2B5EF4-FFF2-40B4-BE49-F238E27FC236}">
                <a16:creationId xmlns:a16="http://schemas.microsoft.com/office/drawing/2014/main" id="{FECCBB7E-22A7-43D3-8E9C-1BE333A228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070705"/>
              </p:ext>
            </p:extLst>
          </p:nvPr>
        </p:nvGraphicFramePr>
        <p:xfrm>
          <a:off x="2748474" y="281916"/>
          <a:ext cx="2067674" cy="2277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83" name="TextBox 82">
            <a:extLst>
              <a:ext uri="{FF2B5EF4-FFF2-40B4-BE49-F238E27FC236}">
                <a16:creationId xmlns:a16="http://schemas.microsoft.com/office/drawing/2014/main" id="{68BAC6C9-E681-4DE8-8211-DDF9A9D7FD33}"/>
              </a:ext>
            </a:extLst>
          </p:cNvPr>
          <p:cNvSpPr txBox="1"/>
          <p:nvPr/>
        </p:nvSpPr>
        <p:spPr>
          <a:xfrm>
            <a:off x="2066492" y="1003541"/>
            <a:ext cx="3594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81AE04A-134A-4462-968A-BD76FE4A4E4A}"/>
              </a:ext>
            </a:extLst>
          </p:cNvPr>
          <p:cNvSpPr txBox="1"/>
          <p:nvPr/>
        </p:nvSpPr>
        <p:spPr>
          <a:xfrm>
            <a:off x="4362019" y="860162"/>
            <a:ext cx="333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10A45E3-957A-49C4-9E51-799C07E63E40}"/>
              </a:ext>
            </a:extLst>
          </p:cNvPr>
          <p:cNvSpPr txBox="1"/>
          <p:nvPr/>
        </p:nvSpPr>
        <p:spPr>
          <a:xfrm>
            <a:off x="1951020" y="4651220"/>
            <a:ext cx="3060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CB68A7F-5B1A-4FAB-89CB-41974E2E43C2}"/>
              </a:ext>
            </a:extLst>
          </p:cNvPr>
          <p:cNvSpPr txBox="1"/>
          <p:nvPr/>
        </p:nvSpPr>
        <p:spPr>
          <a:xfrm>
            <a:off x="1963138" y="8723793"/>
            <a:ext cx="2420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7830066-8A84-4E16-BDEA-7AFF202DD1F0}"/>
              </a:ext>
            </a:extLst>
          </p:cNvPr>
          <p:cNvSpPr txBox="1"/>
          <p:nvPr/>
        </p:nvSpPr>
        <p:spPr>
          <a:xfrm>
            <a:off x="4201474" y="14082187"/>
            <a:ext cx="234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862BA2A-172E-4BCD-A589-5A1A6D601D7D}"/>
              </a:ext>
            </a:extLst>
          </p:cNvPr>
          <p:cNvSpPr txBox="1"/>
          <p:nvPr/>
        </p:nvSpPr>
        <p:spPr>
          <a:xfrm>
            <a:off x="1899619" y="14280282"/>
            <a:ext cx="333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graphicFrame>
        <p:nvGraphicFramePr>
          <p:cNvPr id="92" name="Chart 91">
            <a:extLst>
              <a:ext uri="{FF2B5EF4-FFF2-40B4-BE49-F238E27FC236}">
                <a16:creationId xmlns:a16="http://schemas.microsoft.com/office/drawing/2014/main" id="{AE834555-7686-4528-A8BB-7006B07FB6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853344"/>
              </p:ext>
            </p:extLst>
          </p:nvPr>
        </p:nvGraphicFramePr>
        <p:xfrm>
          <a:off x="326003" y="5870374"/>
          <a:ext cx="2265236" cy="2088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93" name="Chart 92">
            <a:extLst>
              <a:ext uri="{FF2B5EF4-FFF2-40B4-BE49-F238E27FC236}">
                <a16:creationId xmlns:a16="http://schemas.microsoft.com/office/drawing/2014/main" id="{4BCB0F6B-4A24-43D4-BD71-2F20CE113F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2454590"/>
              </p:ext>
            </p:extLst>
          </p:nvPr>
        </p:nvGraphicFramePr>
        <p:xfrm>
          <a:off x="2704861" y="5878730"/>
          <a:ext cx="2187502" cy="2080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94" name="Chart 93">
            <a:extLst>
              <a:ext uri="{FF2B5EF4-FFF2-40B4-BE49-F238E27FC236}">
                <a16:creationId xmlns:a16="http://schemas.microsoft.com/office/drawing/2014/main" id="{5B8A22FF-34C3-48AA-BB56-5F6D716A4E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0183027"/>
              </p:ext>
            </p:extLst>
          </p:nvPr>
        </p:nvGraphicFramePr>
        <p:xfrm>
          <a:off x="4900283" y="5870374"/>
          <a:ext cx="2174952" cy="2121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95" name="Chart 94">
            <a:extLst>
              <a:ext uri="{FF2B5EF4-FFF2-40B4-BE49-F238E27FC236}">
                <a16:creationId xmlns:a16="http://schemas.microsoft.com/office/drawing/2014/main" id="{D4FE9BDE-3919-48B8-99CF-E47284BD5F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1178339"/>
              </p:ext>
            </p:extLst>
          </p:nvPr>
        </p:nvGraphicFramePr>
        <p:xfrm>
          <a:off x="2654063" y="8389332"/>
          <a:ext cx="2187502" cy="2080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96" name="Chart 95">
            <a:extLst>
              <a:ext uri="{FF2B5EF4-FFF2-40B4-BE49-F238E27FC236}">
                <a16:creationId xmlns:a16="http://schemas.microsoft.com/office/drawing/2014/main" id="{3AA0FA5A-82A7-44E0-9235-896C3ED9AB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8034415"/>
              </p:ext>
            </p:extLst>
          </p:nvPr>
        </p:nvGraphicFramePr>
        <p:xfrm>
          <a:off x="5014561" y="8419794"/>
          <a:ext cx="2060674" cy="211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97" name="Chart 96">
            <a:extLst>
              <a:ext uri="{FF2B5EF4-FFF2-40B4-BE49-F238E27FC236}">
                <a16:creationId xmlns:a16="http://schemas.microsoft.com/office/drawing/2014/main" id="{67EC7072-2FE5-4B20-8C42-ED4E8FF599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6162348"/>
              </p:ext>
            </p:extLst>
          </p:nvPr>
        </p:nvGraphicFramePr>
        <p:xfrm>
          <a:off x="324015" y="10777551"/>
          <a:ext cx="1972386" cy="1994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99" name="TextBox 98">
            <a:extLst>
              <a:ext uri="{FF2B5EF4-FFF2-40B4-BE49-F238E27FC236}">
                <a16:creationId xmlns:a16="http://schemas.microsoft.com/office/drawing/2014/main" id="{31F953B7-2967-447F-86BC-EB92CB7F96C2}"/>
              </a:ext>
            </a:extLst>
          </p:cNvPr>
          <p:cNvSpPr txBox="1"/>
          <p:nvPr/>
        </p:nvSpPr>
        <p:spPr>
          <a:xfrm>
            <a:off x="6672624" y="676697"/>
            <a:ext cx="4026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19C05EB-525D-42FE-9F27-00A3DC3CEE4D}"/>
              </a:ext>
            </a:extLst>
          </p:cNvPr>
          <p:cNvSpPr txBox="1"/>
          <p:nvPr/>
        </p:nvSpPr>
        <p:spPr>
          <a:xfrm>
            <a:off x="4318654" y="3765922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8CBA8713-ABB7-433F-8F6F-029CDB7AAE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0686553"/>
              </p:ext>
            </p:extLst>
          </p:nvPr>
        </p:nvGraphicFramePr>
        <p:xfrm>
          <a:off x="5014076" y="10704679"/>
          <a:ext cx="2244857" cy="2118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B5B2194A-A554-423E-86FD-DC3B61735A78}"/>
              </a:ext>
            </a:extLst>
          </p:cNvPr>
          <p:cNvSpPr txBox="1"/>
          <p:nvPr/>
        </p:nvSpPr>
        <p:spPr>
          <a:xfrm>
            <a:off x="6672624" y="12023665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3B218CA5-2C9C-4ED0-9CD8-AC49C524EB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5299619"/>
              </p:ext>
            </p:extLst>
          </p:nvPr>
        </p:nvGraphicFramePr>
        <p:xfrm>
          <a:off x="5014076" y="13303191"/>
          <a:ext cx="2125191" cy="2065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E9FDD121-FAC6-479C-9B34-7871FA209854}"/>
              </a:ext>
            </a:extLst>
          </p:cNvPr>
          <p:cNvSpPr txBox="1"/>
          <p:nvPr/>
        </p:nvSpPr>
        <p:spPr>
          <a:xfrm>
            <a:off x="6556901" y="14415000"/>
            <a:ext cx="333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</p:spTree>
    <p:extLst>
      <p:ext uri="{BB962C8B-B14F-4D97-AF65-F5344CB8AC3E}">
        <p14:creationId xmlns:p14="http://schemas.microsoft.com/office/powerpoint/2010/main" val="4195380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C90A9DEFCF0047BEEE0A269CDD5246" ma:contentTypeVersion="15" ma:contentTypeDescription="Create a new document." ma:contentTypeScope="" ma:versionID="64a4085b5c7b62ba3872c00eaf7edf8a">
  <xsd:schema xmlns:xsd="http://www.w3.org/2001/XMLSchema" xmlns:xs="http://www.w3.org/2001/XMLSchema" xmlns:p="http://schemas.microsoft.com/office/2006/metadata/properties" xmlns:ns1="http://schemas.microsoft.com/sharepoint/v3" xmlns:ns3="46c218e9-f371-4985-bf81-27f1a9e04205" xmlns:ns4="28efd9a5-36d1-447d-b6ab-9aa3cf4b04aa" targetNamespace="http://schemas.microsoft.com/office/2006/metadata/properties" ma:root="true" ma:fieldsID="9271ac9f2e1ec529685b93cb9039fd18" ns1:_="" ns3:_="" ns4:_="">
    <xsd:import namespace="http://schemas.microsoft.com/sharepoint/v3"/>
    <xsd:import namespace="46c218e9-f371-4985-bf81-27f1a9e04205"/>
    <xsd:import namespace="28efd9a5-36d1-447d-b6ab-9aa3cf4b04a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Pre_x002d_Migration_x0020_Date_x0020_Modified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1:_ip_UnifiedCompliancePolicyProperties" minOccurs="0"/>
                <xsd:element ref="ns1:_ip_UnifiedCompliancePolicyUIAction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c218e9-f371-4985-bf81-27f1a9e0420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efd9a5-36d1-447d-b6ab-9aa3cf4b04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e_x002d_Migration_x0020_Date_x0020_Modified" ma:index="15" nillable="true" ma:displayName="Pre-Migration Date Modified" ma:internalName="Pre_x002d_Migration_x0020_Date_x0020_Modified">
      <xsd:simpleType>
        <xsd:restriction base="dms:DateTime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_x002d_Migration_x0020_Date_x0020_Modified xmlns="28efd9a5-36d1-447d-b6ab-9aa3cf4b04aa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6E1FBD0-E95F-41AE-8B43-663838F3CE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c218e9-f371-4985-bf81-27f1a9e04205"/>
    <ds:schemaRef ds:uri="28efd9a5-36d1-447d-b6ab-9aa3cf4b04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C7A6C04-C24B-4CD1-B53D-BD2FB5E407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B9E59C-6064-46AD-ADB2-A5D13D07A8C8}">
  <ds:schemaRefs>
    <ds:schemaRef ds:uri="46c218e9-f371-4985-bf81-27f1a9e04205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28efd9a5-36d1-447d-b6ab-9aa3cf4b04a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</TotalTime>
  <Words>104</Words>
  <Application>Microsoft Office PowerPoint</Application>
  <PresentationFormat>Custom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Kangling</dc:creator>
  <cp:lastModifiedBy>Zhang, Kangling</cp:lastModifiedBy>
  <cp:revision>2</cp:revision>
  <dcterms:created xsi:type="dcterms:W3CDTF">2021-09-16T01:08:23Z</dcterms:created>
  <dcterms:modified xsi:type="dcterms:W3CDTF">2022-08-20T22:13:37Z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0x0101006CC90A9DEFCF0047BEEE0A269CDD5246</vt:lpwstr>
  </property>
</Properties>
</file>