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6" r:id="rId5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69" autoAdjust="0"/>
    <p:restoredTop sz="94660"/>
  </p:normalViewPr>
  <p:slideViewPr>
    <p:cSldViewPr snapToGrid="0">
      <p:cViewPr varScale="1">
        <p:scale>
          <a:sx n="57" d="100"/>
          <a:sy n="57" d="100"/>
        </p:scale>
        <p:origin x="142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Triomics/M1M2_SAMPLE%20123_Metabolite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Triomics/SAM&amp;SAH_06092020b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liveutmb-my.sharepoint.com/personal/kazhang_utmb_edu/Documents/Triomics/Methyl%20transfer_Met_H3K9me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31986271772929153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'Met over HomoCys'!$A$20</c:f>
              <c:strCache>
                <c:ptCount val="1"/>
                <c:pt idx="0">
                  <c:v>Met/Hcy</c:v>
                </c:pt>
              </c:strCache>
            </c:strRef>
          </c:tx>
          <c:spPr>
            <a:solidFill>
              <a:schemeClr val="accent1"/>
            </a:solidFill>
            <a:ln>
              <a:solidFill>
                <a:schemeClr val="bg1">
                  <a:lumMod val="50000"/>
                </a:schemeClr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CCC-4FDF-8060-0FB0CFCDB2BE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CCC-4FDF-8060-0FB0CFCDB2BE}"/>
              </c:ext>
            </c:extLst>
          </c:dPt>
          <c:errBars>
            <c:errBarType val="both"/>
            <c:errValType val="cust"/>
            <c:noEndCap val="0"/>
            <c:plus>
              <c:numRef>
                <c:f>'Met over HomoCys'!$E$20:$G$20</c:f>
                <c:numCache>
                  <c:formatCode>General</c:formatCode>
                  <c:ptCount val="3"/>
                  <c:pt idx="0">
                    <c:v>1.7657018599448682</c:v>
                  </c:pt>
                  <c:pt idx="1">
                    <c:v>1.0932268558716678</c:v>
                  </c:pt>
                  <c:pt idx="2">
                    <c:v>8.1542327507936569</c:v>
                  </c:pt>
                </c:numCache>
              </c:numRef>
            </c:plus>
            <c:minus>
              <c:numRef>
                <c:f>'Met over HomoCys'!$E$20:$G$20</c:f>
                <c:numCache>
                  <c:formatCode>General</c:formatCode>
                  <c:ptCount val="3"/>
                  <c:pt idx="0">
                    <c:v>1.7657018599448682</c:v>
                  </c:pt>
                  <c:pt idx="1">
                    <c:v>1.0932268558716678</c:v>
                  </c:pt>
                  <c:pt idx="2">
                    <c:v>8.1542327507936569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'Met over HomoCys'!$B$19:$D$19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'Met over HomoCys'!$B$20:$D$20</c:f>
              <c:numCache>
                <c:formatCode>General</c:formatCode>
                <c:ptCount val="3"/>
                <c:pt idx="0">
                  <c:v>24.799693993146008</c:v>
                </c:pt>
                <c:pt idx="1">
                  <c:v>13.511543408838245</c:v>
                </c:pt>
                <c:pt idx="2">
                  <c:v>36.563801980054343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CCC-4FDF-8060-0FB0CFCDB2B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91005728"/>
        <c:axId val="691006560"/>
      </c:barChart>
      <c:catAx>
        <c:axId val="691005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91006560"/>
        <c:crosses val="autoZero"/>
        <c:auto val="1"/>
        <c:lblAlgn val="ctr"/>
        <c:lblOffset val="100"/>
        <c:noMultiLvlLbl val="0"/>
      </c:catAx>
      <c:valAx>
        <c:axId val="6910065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Met/Homocys</a:t>
                </a:r>
              </a:p>
            </c:rich>
          </c:tx>
          <c:layout>
            <c:manualLayout>
              <c:xMode val="edge"/>
              <c:yMode val="edge"/>
              <c:x val="7.3059360730593605E-3"/>
              <c:y val="0.31246536891221927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91005728"/>
        <c:crosses val="autoZero"/>
        <c:crossBetween val="between"/>
        <c:majorUnit val="10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0426043518753702"/>
          <c:y val="2.203856749311294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concentration!$U$22</c:f>
              <c:strCache>
                <c:ptCount val="1"/>
                <c:pt idx="0">
                  <c:v>SAM/SAH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556-4CBF-A125-540ACA8E3F3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556-4CBF-A125-540ACA8E3F33}"/>
              </c:ext>
            </c:extLst>
          </c:dPt>
          <c:errBars>
            <c:errBarType val="both"/>
            <c:errValType val="cust"/>
            <c:noEndCap val="0"/>
            <c:plus>
              <c:numRef>
                <c:f>concentration!$V$29:$X$29</c:f>
                <c:numCache>
                  <c:formatCode>General</c:formatCode>
                  <c:ptCount val="3"/>
                  <c:pt idx="0">
                    <c:v>0.35</c:v>
                  </c:pt>
                  <c:pt idx="1">
                    <c:v>0.33700000000000002</c:v>
                  </c:pt>
                  <c:pt idx="2">
                    <c:v>0.20599999999999999</c:v>
                  </c:pt>
                </c:numCache>
              </c:numRef>
            </c:plus>
            <c:minus>
              <c:numRef>
                <c:f>concentration!$V$29:$X$29</c:f>
                <c:numCache>
                  <c:formatCode>General</c:formatCode>
                  <c:ptCount val="3"/>
                  <c:pt idx="0">
                    <c:v>0.35</c:v>
                  </c:pt>
                  <c:pt idx="1">
                    <c:v>0.33700000000000002</c:v>
                  </c:pt>
                  <c:pt idx="2">
                    <c:v>0.20599999999999999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concentration!$V$19:$X$19</c:f>
              <c:strCache>
                <c:ptCount val="3"/>
                <c:pt idx="0">
                  <c:v>M0</c:v>
                </c:pt>
                <c:pt idx="1">
                  <c:v>M1</c:v>
                </c:pt>
                <c:pt idx="2">
                  <c:v>M2</c:v>
                </c:pt>
              </c:strCache>
            </c:strRef>
          </c:cat>
          <c:val>
            <c:numRef>
              <c:f>concentration!$V$22:$X$22</c:f>
              <c:numCache>
                <c:formatCode>General</c:formatCode>
                <c:ptCount val="3"/>
                <c:pt idx="0">
                  <c:v>3.5329999999999999</c:v>
                </c:pt>
                <c:pt idx="1">
                  <c:v>3.37</c:v>
                </c:pt>
                <c:pt idx="2">
                  <c:v>3.9089999999999998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5556-4CBF-A125-540ACA8E3F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86161808"/>
        <c:axId val="1586164720"/>
      </c:barChart>
      <c:catAx>
        <c:axId val="1586161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86164720"/>
        <c:crosses val="autoZero"/>
        <c:auto val="1"/>
        <c:lblAlgn val="ctr"/>
        <c:lblOffset val="100"/>
        <c:noMultiLvlLbl val="0"/>
      </c:catAx>
      <c:valAx>
        <c:axId val="1586164720"/>
        <c:scaling>
          <c:orientation val="minMax"/>
          <c:max val="6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SAM/SAH</a:t>
                </a:r>
              </a:p>
            </c:rich>
          </c:tx>
          <c:layout>
            <c:manualLayout>
              <c:xMode val="edge"/>
              <c:yMode val="edge"/>
              <c:x val="4.3572984749455342E-3"/>
              <c:y val="0.3549359983848172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58616180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en-US" sz="1400"/>
              <a:t>Methyl transfer from Ser</a:t>
            </a:r>
          </a:p>
          <a:p>
            <a:pPr>
              <a:defRPr sz="1400"/>
            </a:pPr>
            <a:r>
              <a:rPr lang="en-US" sz="1400"/>
              <a:t> to Met and H3K9me</a:t>
            </a:r>
          </a:p>
        </c:rich>
      </c:tx>
      <c:layout>
        <c:manualLayout>
          <c:xMode val="edge"/>
          <c:yMode val="edge"/>
          <c:x val="0.15464157849411123"/>
          <c:y val="5.354867490219988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6632360660799753"/>
          <c:y val="0.26524564633431125"/>
          <c:w val="0.8336763933920025"/>
          <c:h val="0.5926978476695867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Sheet1!$A$6</c:f>
              <c:strCache>
                <c:ptCount val="1"/>
                <c:pt idx="0">
                  <c:v>Met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squar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Sheet1!$I$6:$N$6</c:f>
                <c:numCache>
                  <c:formatCode>General</c:formatCode>
                  <c:ptCount val="6"/>
                  <c:pt idx="0">
                    <c:v>1.0999999999999999E-2</c:v>
                  </c:pt>
                  <c:pt idx="1">
                    <c:v>1.2999999999999999E-2</c:v>
                  </c:pt>
                  <c:pt idx="2">
                    <c:v>3.5999999999999997E-2</c:v>
                  </c:pt>
                  <c:pt idx="3">
                    <c:v>0.01</c:v>
                  </c:pt>
                  <c:pt idx="4">
                    <c:v>1.4E-2</c:v>
                  </c:pt>
                  <c:pt idx="5">
                    <c:v>7.6999999999999999E-2</c:v>
                  </c:pt>
                </c:numCache>
              </c:numRef>
            </c:plus>
            <c:minus>
              <c:numRef>
                <c:f>Sheet1!$I$6:$N$6</c:f>
                <c:numCache>
                  <c:formatCode>General</c:formatCode>
                  <c:ptCount val="6"/>
                  <c:pt idx="0">
                    <c:v>1.0999999999999999E-2</c:v>
                  </c:pt>
                  <c:pt idx="1">
                    <c:v>1.2999999999999999E-2</c:v>
                  </c:pt>
                  <c:pt idx="2">
                    <c:v>3.5999999999999997E-2</c:v>
                  </c:pt>
                  <c:pt idx="3">
                    <c:v>0.01</c:v>
                  </c:pt>
                  <c:pt idx="4">
                    <c:v>1.4E-2</c:v>
                  </c:pt>
                  <c:pt idx="5">
                    <c:v>7.6999999999999999E-2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strRef>
              <c:f>Sheet1!$B$5:$H$5</c:f>
              <c:strCache>
                <c:ptCount val="7"/>
                <c:pt idx="0">
                  <c:v>M0</c:v>
                </c:pt>
                <c:pt idx="1">
                  <c:v>M1</c:v>
                </c:pt>
                <c:pt idx="2">
                  <c:v>M2</c:v>
                </c:pt>
                <c:pt idx="4">
                  <c:v>M0+O2</c:v>
                </c:pt>
                <c:pt idx="5">
                  <c:v>M1+O2</c:v>
                </c:pt>
                <c:pt idx="6">
                  <c:v>M2+O2</c:v>
                </c:pt>
              </c:strCache>
            </c:strRef>
          </c:xVal>
          <c:yVal>
            <c:numRef>
              <c:f>Sheet1!$B$6:$H$6</c:f>
              <c:numCache>
                <c:formatCode>General</c:formatCode>
                <c:ptCount val="7"/>
                <c:pt idx="0">
                  <c:v>0.54900000000000004</c:v>
                </c:pt>
                <c:pt idx="1">
                  <c:v>0.56200000000000006</c:v>
                </c:pt>
                <c:pt idx="2">
                  <c:v>0.74399999999999999</c:v>
                </c:pt>
                <c:pt idx="4">
                  <c:v>0.55500000000000005</c:v>
                </c:pt>
                <c:pt idx="5">
                  <c:v>0.63900000000000001</c:v>
                </c:pt>
                <c:pt idx="6">
                  <c:v>0.51700000000000002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82B-412A-9BE6-84EAC6D5A067}"/>
            </c:ext>
          </c:extLst>
        </c:ser>
        <c:ser>
          <c:idx val="1"/>
          <c:order val="1"/>
          <c:tx>
            <c:strRef>
              <c:f>Sheet1!$A$7</c:f>
              <c:strCache>
                <c:ptCount val="1"/>
                <c:pt idx="0">
                  <c:v>H3K9me1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diamond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Sheet1!$I$7:$N$7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0.112</c:v>
                  </c:pt>
                  <c:pt idx="2">
                    <c:v>5.0999999999999997E-2</c:v>
                  </c:pt>
                  <c:pt idx="3">
                    <c:v>0</c:v>
                  </c:pt>
                  <c:pt idx="4">
                    <c:v>0.16600000000000001</c:v>
                  </c:pt>
                  <c:pt idx="5">
                    <c:v>2.5000000000000001E-2</c:v>
                  </c:pt>
                </c:numCache>
              </c:numRef>
            </c:plus>
            <c:minus>
              <c:numRef>
                <c:f>Sheet1!$I$7:$N$7</c:f>
                <c:numCache>
                  <c:formatCode>General</c:formatCode>
                  <c:ptCount val="6"/>
                  <c:pt idx="0">
                    <c:v>0</c:v>
                  </c:pt>
                  <c:pt idx="1">
                    <c:v>0.112</c:v>
                  </c:pt>
                  <c:pt idx="2">
                    <c:v>5.0999999999999997E-2</c:v>
                  </c:pt>
                  <c:pt idx="3">
                    <c:v>0</c:v>
                  </c:pt>
                  <c:pt idx="4">
                    <c:v>0.16600000000000001</c:v>
                  </c:pt>
                  <c:pt idx="5">
                    <c:v>2.5000000000000001E-2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strRef>
              <c:f>Sheet1!$B$5:$H$5</c:f>
              <c:strCache>
                <c:ptCount val="7"/>
                <c:pt idx="0">
                  <c:v>M0</c:v>
                </c:pt>
                <c:pt idx="1">
                  <c:v>M1</c:v>
                </c:pt>
                <c:pt idx="2">
                  <c:v>M2</c:v>
                </c:pt>
                <c:pt idx="4">
                  <c:v>M0+O2</c:v>
                </c:pt>
                <c:pt idx="5">
                  <c:v>M1+O2</c:v>
                </c:pt>
                <c:pt idx="6">
                  <c:v>M2+O2</c:v>
                </c:pt>
              </c:strCache>
            </c:strRef>
          </c:xVal>
          <c:yVal>
            <c:numRef>
              <c:f>Sheet1!$B$7:$H$7</c:f>
              <c:numCache>
                <c:formatCode>General</c:formatCode>
                <c:ptCount val="7"/>
                <c:pt idx="0">
                  <c:v>0.14000000000000001</c:v>
                </c:pt>
                <c:pt idx="1">
                  <c:v>0.39400000000000002</c:v>
                </c:pt>
                <c:pt idx="2">
                  <c:v>0.61799999999999999</c:v>
                </c:pt>
                <c:pt idx="4">
                  <c:v>0.14000000000000001</c:v>
                </c:pt>
                <c:pt idx="5">
                  <c:v>0.26500000000000001</c:v>
                </c:pt>
                <c:pt idx="6">
                  <c:v>0.32700000000000001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82B-412A-9BE6-84EAC6D5A067}"/>
            </c:ext>
          </c:extLst>
        </c:ser>
        <c:ser>
          <c:idx val="2"/>
          <c:order val="2"/>
          <c:tx>
            <c:strRef>
              <c:f>Sheet1!$A$8</c:f>
              <c:strCache>
                <c:ptCount val="1"/>
                <c:pt idx="0">
                  <c:v>H3K9me3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rgbClr val="92D05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Sheet1!$I$8:$N$8</c:f>
                <c:numCache>
                  <c:formatCode>General</c:formatCode>
                  <c:ptCount val="6"/>
                  <c:pt idx="0">
                    <c:v>3.0200000000000001E-2</c:v>
                  </c:pt>
                  <c:pt idx="1">
                    <c:v>2.81E-2</c:v>
                  </c:pt>
                  <c:pt idx="2">
                    <c:v>4.7800000000000002E-2</c:v>
                  </c:pt>
                  <c:pt idx="3">
                    <c:v>0</c:v>
                  </c:pt>
                  <c:pt idx="4">
                    <c:v>2.1000000000000001E-2</c:v>
                  </c:pt>
                  <c:pt idx="5">
                    <c:v>4.1300000000000003E-2</c:v>
                  </c:pt>
                </c:numCache>
              </c:numRef>
            </c:plus>
            <c:minus>
              <c:numRef>
                <c:f>Sheet1!$I$8:$N$8</c:f>
                <c:numCache>
                  <c:formatCode>General</c:formatCode>
                  <c:ptCount val="6"/>
                  <c:pt idx="0">
                    <c:v>3.0200000000000001E-2</c:v>
                  </c:pt>
                  <c:pt idx="1">
                    <c:v>2.81E-2</c:v>
                  </c:pt>
                  <c:pt idx="2">
                    <c:v>4.7800000000000002E-2</c:v>
                  </c:pt>
                  <c:pt idx="3">
                    <c:v>0</c:v>
                  </c:pt>
                  <c:pt idx="4">
                    <c:v>2.1000000000000001E-2</c:v>
                  </c:pt>
                  <c:pt idx="5">
                    <c:v>4.1300000000000003E-2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strRef>
              <c:f>Sheet1!$B$5:$H$5</c:f>
              <c:strCache>
                <c:ptCount val="7"/>
                <c:pt idx="0">
                  <c:v>M0</c:v>
                </c:pt>
                <c:pt idx="1">
                  <c:v>M1</c:v>
                </c:pt>
                <c:pt idx="2">
                  <c:v>M2</c:v>
                </c:pt>
                <c:pt idx="4">
                  <c:v>M0+O2</c:v>
                </c:pt>
                <c:pt idx="5">
                  <c:v>M1+O2</c:v>
                </c:pt>
                <c:pt idx="6">
                  <c:v>M2+O2</c:v>
                </c:pt>
              </c:strCache>
            </c:strRef>
          </c:xVal>
          <c:yVal>
            <c:numRef>
              <c:f>Sheet1!$B$8:$H$8</c:f>
              <c:numCache>
                <c:formatCode>General</c:formatCode>
                <c:ptCount val="7"/>
                <c:pt idx="0">
                  <c:v>0.11</c:v>
                </c:pt>
                <c:pt idx="1">
                  <c:v>0.123</c:v>
                </c:pt>
                <c:pt idx="2">
                  <c:v>0.23100000000000001</c:v>
                </c:pt>
                <c:pt idx="4">
                  <c:v>0.1</c:v>
                </c:pt>
                <c:pt idx="5">
                  <c:v>0.11</c:v>
                </c:pt>
                <c:pt idx="6">
                  <c:v>0.123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D82B-412A-9BE6-84EAC6D5A0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85727136"/>
        <c:axId val="685729632"/>
      </c:scatterChart>
      <c:valAx>
        <c:axId val="685727136"/>
        <c:scaling>
          <c:orientation val="minMax"/>
        </c:scaling>
        <c:delete val="1"/>
        <c:axPos val="b"/>
        <c:majorTickMark val="none"/>
        <c:minorTickMark val="none"/>
        <c:tickLblPos val="nextTo"/>
        <c:crossAx val="685729632"/>
        <c:crosses val="autoZero"/>
        <c:crossBetween val="midCat"/>
      </c:valAx>
      <c:valAx>
        <c:axId val="685729632"/>
        <c:scaling>
          <c:orientation val="minMax"/>
          <c:min val="0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baseline="30000">
                    <a:solidFill>
                      <a:srgbClr val="0707AB"/>
                    </a:solidFill>
                  </a:rPr>
                  <a:t>2</a:t>
                </a:r>
                <a:r>
                  <a:rPr lang="en-US">
                    <a:solidFill>
                      <a:srgbClr val="0707AB"/>
                    </a:solidFill>
                  </a:rPr>
                  <a:t>H</a:t>
                </a:r>
                <a:r>
                  <a:rPr lang="en-US"/>
                  <a:t>-Me/</a:t>
                </a:r>
                <a:r>
                  <a:rPr lang="en-US" baseline="30000"/>
                  <a:t>1</a:t>
                </a:r>
                <a:r>
                  <a:rPr lang="en-US"/>
                  <a:t>H-Me (%)</a:t>
                </a:r>
              </a:p>
            </c:rich>
          </c:tx>
          <c:layout>
            <c:manualLayout>
              <c:xMode val="edge"/>
              <c:yMode val="edge"/>
              <c:x val="0"/>
              <c:y val="0.26645567645468982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685727136"/>
        <c:crosses val="autoZero"/>
        <c:crossBetween val="midCat"/>
        <c:majorUnit val="0.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68400033294218066"/>
          <c:y val="3.2227869428935012E-2"/>
          <c:w val="0.25747664644532542"/>
          <c:h val="0.2200475276112990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7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644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0025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8007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1690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5277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250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381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5616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9372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960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CE4A9C-1028-47DE-AA9B-9FC8E632A078}" type="datetimeFigureOut">
              <a:rPr lang="en-US" smtClean="0"/>
              <a:t>8/20/2022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61F00-B7D6-4B6B-BCBC-9AFEC59806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718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3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6" name="Chart 55">
            <a:extLst>
              <a:ext uri="{FF2B5EF4-FFF2-40B4-BE49-F238E27FC236}">
                <a16:creationId xmlns:a16="http://schemas.microsoft.com/office/drawing/2014/main" id="{8A144F2F-AF07-4552-B427-62886ECC448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2993607"/>
              </p:ext>
            </p:extLst>
          </p:nvPr>
        </p:nvGraphicFramePr>
        <p:xfrm>
          <a:off x="360699" y="3242316"/>
          <a:ext cx="2976058" cy="2525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7" name="TextBox 56">
            <a:extLst>
              <a:ext uri="{FF2B5EF4-FFF2-40B4-BE49-F238E27FC236}">
                <a16:creationId xmlns:a16="http://schemas.microsoft.com/office/drawing/2014/main" id="{2B56116A-6BE3-4943-855B-DDB71685CC0B}"/>
              </a:ext>
            </a:extLst>
          </p:cNvPr>
          <p:cNvSpPr txBox="1"/>
          <p:nvPr/>
        </p:nvSpPr>
        <p:spPr>
          <a:xfrm>
            <a:off x="4207869" y="6649146"/>
            <a:ext cx="1475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3,3,2-</a:t>
            </a:r>
            <a:r>
              <a:rPr lang="en-US" b="1" baseline="30000">
                <a:solidFill>
                  <a:srgbClr val="0202B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>
                <a:solidFill>
                  <a:srgbClr val="0202B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-Ser</a:t>
            </a:r>
          </a:p>
        </p:txBody>
      </p:sp>
      <p:sp>
        <p:nvSpPr>
          <p:cNvPr id="58" name="Arc 57">
            <a:extLst>
              <a:ext uri="{FF2B5EF4-FFF2-40B4-BE49-F238E27FC236}">
                <a16:creationId xmlns:a16="http://schemas.microsoft.com/office/drawing/2014/main" id="{31537280-C85E-4C7B-8C6B-B2AEE81F3132}"/>
              </a:ext>
            </a:extLst>
          </p:cNvPr>
          <p:cNvSpPr/>
          <p:nvPr/>
        </p:nvSpPr>
        <p:spPr>
          <a:xfrm rot="6697698">
            <a:off x="5080000" y="6071287"/>
            <a:ext cx="914400" cy="914400"/>
          </a:xfrm>
          <a:prstGeom prst="arc">
            <a:avLst>
              <a:gd name="adj1" fmla="val 17584970"/>
              <a:gd name="adj2" fmla="val 0"/>
            </a:avLst>
          </a:prstGeom>
          <a:ln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D222EF6-7C3B-446D-8313-287CBB066804}"/>
              </a:ext>
            </a:extLst>
          </p:cNvPr>
          <p:cNvSpPr/>
          <p:nvPr/>
        </p:nvSpPr>
        <p:spPr>
          <a:xfrm>
            <a:off x="5470547" y="6981990"/>
            <a:ext cx="580511" cy="57231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noFill/>
                <a:latin typeface="Arial" panose="020B0604020202020204" pitchFamily="34" charset="0"/>
                <a:cs typeface="Arial" panose="020B0604020202020204" pitchFamily="34" charset="0"/>
              </a:rPr>
              <a:t>T1C1CCA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C922C00-476D-4EB0-B936-BDE75F81F767}"/>
              </a:ext>
            </a:extLst>
          </p:cNvPr>
          <p:cNvSpPr txBox="1"/>
          <p:nvPr/>
        </p:nvSpPr>
        <p:spPr>
          <a:xfrm>
            <a:off x="5514534" y="711201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CB0395B-FA8A-4401-A98E-55D050AEB906}"/>
              </a:ext>
            </a:extLst>
          </p:cNvPr>
          <p:cNvSpPr/>
          <p:nvPr/>
        </p:nvSpPr>
        <p:spPr>
          <a:xfrm>
            <a:off x="5478688" y="7466144"/>
            <a:ext cx="580511" cy="572317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noFill/>
                <a:latin typeface="Arial" panose="020B0604020202020204" pitchFamily="34" charset="0"/>
                <a:cs typeface="Arial" panose="020B0604020202020204" pitchFamily="34" charset="0"/>
              </a:rPr>
              <a:t>T1C1CCA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7D3B51D-A4B2-4085-8AAF-ADFE8D55B9BB}"/>
              </a:ext>
            </a:extLst>
          </p:cNvPr>
          <p:cNvSpPr txBox="1"/>
          <p:nvPr/>
        </p:nvSpPr>
        <p:spPr>
          <a:xfrm>
            <a:off x="4618306" y="7596288"/>
            <a:ext cx="910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>
                <a:solidFill>
                  <a:srgbClr val="0202B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>
                <a:solidFill>
                  <a:srgbClr val="0202B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-Met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45144BC4-8507-42DA-BAA5-2019D7A99B75}"/>
              </a:ext>
            </a:extLst>
          </p:cNvPr>
          <p:cNvSpPr txBox="1"/>
          <p:nvPr/>
        </p:nvSpPr>
        <p:spPr>
          <a:xfrm>
            <a:off x="5237600" y="7954336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>
                <a:solidFill>
                  <a:srgbClr val="0202B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>
                <a:solidFill>
                  <a:srgbClr val="0202B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-SAM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15F6985A-2C42-4BA6-BEDE-BDF2149183F1}"/>
              </a:ext>
            </a:extLst>
          </p:cNvPr>
          <p:cNvSpPr txBox="1"/>
          <p:nvPr/>
        </p:nvSpPr>
        <p:spPr>
          <a:xfrm>
            <a:off x="6263413" y="7440850"/>
            <a:ext cx="453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</a:p>
        </p:txBody>
      </p:sp>
      <p:cxnSp>
        <p:nvCxnSpPr>
          <p:cNvPr id="65" name="Straight Connector 64">
            <a:extLst>
              <a:ext uri="{FF2B5EF4-FFF2-40B4-BE49-F238E27FC236}">
                <a16:creationId xmlns:a16="http://schemas.microsoft.com/office/drawing/2014/main" id="{24619570-F140-4268-A453-16F126B061C1}"/>
              </a:ext>
            </a:extLst>
          </p:cNvPr>
          <p:cNvCxnSpPr>
            <a:cxnSpLocks/>
          </p:cNvCxnSpPr>
          <p:nvPr/>
        </p:nvCxnSpPr>
        <p:spPr>
          <a:xfrm flipH="1">
            <a:off x="6070495" y="7571431"/>
            <a:ext cx="23999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9D9513E-CB44-4DDF-A91D-87F3D9467EC9}"/>
              </a:ext>
            </a:extLst>
          </p:cNvPr>
          <p:cNvCxnSpPr/>
          <p:nvPr/>
        </p:nvCxnSpPr>
        <p:spPr>
          <a:xfrm>
            <a:off x="6059199" y="7478939"/>
            <a:ext cx="0" cy="20081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EDB8632C-FB35-4EED-8FAE-3552B1DF89C4}"/>
              </a:ext>
            </a:extLst>
          </p:cNvPr>
          <p:cNvSpPr txBox="1"/>
          <p:nvPr/>
        </p:nvSpPr>
        <p:spPr>
          <a:xfrm>
            <a:off x="4818412" y="8596063"/>
            <a:ext cx="16013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baseline="30000">
                <a:solidFill>
                  <a:srgbClr val="0202B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>
                <a:solidFill>
                  <a:srgbClr val="0202B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-H3 K9me</a:t>
            </a:r>
          </a:p>
        </p:txBody>
      </p: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C364DEE8-46CE-484E-AABF-243A1B45DA57}"/>
              </a:ext>
            </a:extLst>
          </p:cNvPr>
          <p:cNvCxnSpPr/>
          <p:nvPr/>
        </p:nvCxnSpPr>
        <p:spPr>
          <a:xfrm>
            <a:off x="4643105" y="7615133"/>
            <a:ext cx="0" cy="262592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FD134FE3-2CC8-4917-9235-2F475FA11491}"/>
              </a:ext>
            </a:extLst>
          </p:cNvPr>
          <p:cNvCxnSpPr>
            <a:cxnSpLocks/>
          </p:cNvCxnSpPr>
          <p:nvPr/>
        </p:nvCxnSpPr>
        <p:spPr>
          <a:xfrm>
            <a:off x="5237600" y="8046669"/>
            <a:ext cx="0" cy="18466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1CADE222-012C-4C4A-A28C-C60F9408C105}"/>
              </a:ext>
            </a:extLst>
          </p:cNvPr>
          <p:cNvCxnSpPr>
            <a:cxnSpLocks/>
          </p:cNvCxnSpPr>
          <p:nvPr/>
        </p:nvCxnSpPr>
        <p:spPr>
          <a:xfrm>
            <a:off x="6291050" y="8656270"/>
            <a:ext cx="0" cy="295655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49295116-D195-4128-B741-F214695C3EFB}"/>
              </a:ext>
            </a:extLst>
          </p:cNvPr>
          <p:cNvCxnSpPr>
            <a:cxnSpLocks/>
          </p:cNvCxnSpPr>
          <p:nvPr/>
        </p:nvCxnSpPr>
        <p:spPr>
          <a:xfrm>
            <a:off x="5750721" y="8284682"/>
            <a:ext cx="0" cy="3200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72" name="Chart 71">
            <a:extLst>
              <a:ext uri="{FF2B5EF4-FFF2-40B4-BE49-F238E27FC236}">
                <a16:creationId xmlns:a16="http://schemas.microsoft.com/office/drawing/2014/main" id="{26DF3921-26F0-4452-AAC8-6FF934B706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3455733"/>
              </p:ext>
            </p:extLst>
          </p:nvPr>
        </p:nvGraphicFramePr>
        <p:xfrm>
          <a:off x="4043384" y="3238416"/>
          <a:ext cx="2733843" cy="25251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3" name="TextBox 72">
            <a:extLst>
              <a:ext uri="{FF2B5EF4-FFF2-40B4-BE49-F238E27FC236}">
                <a16:creationId xmlns:a16="http://schemas.microsoft.com/office/drawing/2014/main" id="{4AF8B65B-41EC-49A9-AAD9-D94EBDA10482}"/>
              </a:ext>
            </a:extLst>
          </p:cNvPr>
          <p:cNvSpPr txBox="1"/>
          <p:nvPr/>
        </p:nvSpPr>
        <p:spPr>
          <a:xfrm>
            <a:off x="5941663" y="6664149"/>
            <a:ext cx="11463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baseline="30000">
                <a:solidFill>
                  <a:srgbClr val="232F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b="1">
                <a:solidFill>
                  <a:srgbClr val="232F9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-Gly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C5DAA07-3F7F-48C7-B020-7DCC7BB004EC}"/>
              </a:ext>
            </a:extLst>
          </p:cNvPr>
          <p:cNvSpPr txBox="1"/>
          <p:nvPr/>
        </p:nvSpPr>
        <p:spPr>
          <a:xfrm>
            <a:off x="5425086" y="6907334"/>
            <a:ext cx="7056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>
                <a:latin typeface="Arial" panose="020B0604020202020204" pitchFamily="34" charset="0"/>
                <a:cs typeface="Arial" panose="020B0604020202020204" pitchFamily="34" charset="0"/>
              </a:rPr>
              <a:t>SHMT2</a:t>
            </a:r>
          </a:p>
        </p:txBody>
      </p: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8EF8F44-2E7B-4B32-B61E-B078F621E737}"/>
              </a:ext>
            </a:extLst>
          </p:cNvPr>
          <p:cNvCxnSpPr>
            <a:cxnSpLocks/>
          </p:cNvCxnSpPr>
          <p:nvPr/>
        </p:nvCxnSpPr>
        <p:spPr>
          <a:xfrm flipV="1">
            <a:off x="5625764" y="4095301"/>
            <a:ext cx="659677" cy="1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0B153255-E09B-480D-AEE1-988D08328D7F}"/>
              </a:ext>
            </a:extLst>
          </p:cNvPr>
          <p:cNvCxnSpPr/>
          <p:nvPr/>
        </p:nvCxnSpPr>
        <p:spPr>
          <a:xfrm>
            <a:off x="2054400" y="3931219"/>
            <a:ext cx="668219" cy="0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EE7EA2AE-DDD7-4789-83B7-8D9239E77B44}"/>
              </a:ext>
            </a:extLst>
          </p:cNvPr>
          <p:cNvCxnSpPr>
            <a:cxnSpLocks/>
          </p:cNvCxnSpPr>
          <p:nvPr/>
        </p:nvCxnSpPr>
        <p:spPr>
          <a:xfrm flipV="1">
            <a:off x="2070348" y="3931219"/>
            <a:ext cx="0" cy="94583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DF6D3B59-4B74-4E91-A804-7EED92A025F4}"/>
              </a:ext>
            </a:extLst>
          </p:cNvPr>
          <p:cNvCxnSpPr>
            <a:cxnSpLocks/>
          </p:cNvCxnSpPr>
          <p:nvPr/>
        </p:nvCxnSpPr>
        <p:spPr>
          <a:xfrm flipH="1" flipV="1">
            <a:off x="5642763" y="4082064"/>
            <a:ext cx="8565" cy="318172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4A033B81-DB38-4632-ADE9-FEAC3C2FBBE7}"/>
              </a:ext>
            </a:extLst>
          </p:cNvPr>
          <p:cNvSpPr txBox="1"/>
          <p:nvPr/>
        </p:nvSpPr>
        <p:spPr>
          <a:xfrm>
            <a:off x="5565069" y="3825997"/>
            <a:ext cx="8439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p = 0.026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F4FE0865-AD27-4FB1-94B6-169A368CD1A0}"/>
              </a:ext>
            </a:extLst>
          </p:cNvPr>
          <p:cNvSpPr txBox="1"/>
          <p:nvPr/>
        </p:nvSpPr>
        <p:spPr>
          <a:xfrm>
            <a:off x="1982482" y="3654220"/>
            <a:ext cx="9140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p = 0.0002</a:t>
            </a:r>
          </a:p>
        </p:txBody>
      </p:sp>
      <p:sp>
        <p:nvSpPr>
          <p:cNvPr id="81" name="Oval 80">
            <a:extLst>
              <a:ext uri="{FF2B5EF4-FFF2-40B4-BE49-F238E27FC236}">
                <a16:creationId xmlns:a16="http://schemas.microsoft.com/office/drawing/2014/main" id="{FE74AE82-EC19-40E1-9AAF-F2EC6FA3C36B}"/>
              </a:ext>
            </a:extLst>
          </p:cNvPr>
          <p:cNvSpPr/>
          <p:nvPr/>
        </p:nvSpPr>
        <p:spPr>
          <a:xfrm>
            <a:off x="5486501" y="7478939"/>
            <a:ext cx="564557" cy="18498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baseline="-2500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7C97F273-7F88-4A83-AB19-D17BC4D435F6}"/>
              </a:ext>
            </a:extLst>
          </p:cNvPr>
          <p:cNvSpPr txBox="1"/>
          <p:nvPr/>
        </p:nvSpPr>
        <p:spPr>
          <a:xfrm>
            <a:off x="5561030" y="7285049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>
                <a:latin typeface="Arial" panose="020B0604020202020204" pitchFamily="34" charset="0"/>
                <a:cs typeface="Arial" panose="020B0604020202020204" pitchFamily="34" charset="0"/>
              </a:rPr>
              <a:t>MS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5CBC540-483A-48D6-BCF2-2B316F31DEF2}"/>
              </a:ext>
            </a:extLst>
          </p:cNvPr>
          <p:cNvSpPr txBox="1"/>
          <p:nvPr/>
        </p:nvSpPr>
        <p:spPr>
          <a:xfrm>
            <a:off x="5416521" y="7744973"/>
            <a:ext cx="4986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>
                <a:latin typeface="Arial" panose="020B0604020202020204" pitchFamily="34" charset="0"/>
                <a:cs typeface="Arial" panose="020B0604020202020204" pitchFamily="34" charset="0"/>
              </a:rPr>
              <a:t>MAT</a:t>
            </a:r>
          </a:p>
        </p:txBody>
      </p:sp>
      <p:pic>
        <p:nvPicPr>
          <p:cNvPr id="84" name="Picture 83">
            <a:extLst>
              <a:ext uri="{FF2B5EF4-FFF2-40B4-BE49-F238E27FC236}">
                <a16:creationId xmlns:a16="http://schemas.microsoft.com/office/drawing/2014/main" id="{B849D476-4729-42F6-A6E8-10051594D2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338" y="243411"/>
            <a:ext cx="3087418" cy="2487853"/>
          </a:xfrm>
          <a:prstGeom prst="rect">
            <a:avLst/>
          </a:prstGeom>
        </p:spPr>
      </p:pic>
      <p:pic>
        <p:nvPicPr>
          <p:cNvPr id="85" name="Picture 84">
            <a:extLst>
              <a:ext uri="{FF2B5EF4-FFF2-40B4-BE49-F238E27FC236}">
                <a16:creationId xmlns:a16="http://schemas.microsoft.com/office/drawing/2014/main" id="{E7850BAB-04C1-4EB8-8382-D036FA9061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95116" y="331656"/>
            <a:ext cx="1415985" cy="2150244"/>
          </a:xfrm>
          <a:prstGeom prst="rect">
            <a:avLst/>
          </a:prstGeom>
        </p:spPr>
      </p:pic>
      <p:sp>
        <p:nvSpPr>
          <p:cNvPr id="86" name="TextBox 85">
            <a:extLst>
              <a:ext uri="{FF2B5EF4-FFF2-40B4-BE49-F238E27FC236}">
                <a16:creationId xmlns:a16="http://schemas.microsoft.com/office/drawing/2014/main" id="{FC9A4E9D-8CD3-4182-8415-CFA4819F7E48}"/>
              </a:ext>
            </a:extLst>
          </p:cNvPr>
          <p:cNvSpPr txBox="1"/>
          <p:nvPr/>
        </p:nvSpPr>
        <p:spPr>
          <a:xfrm>
            <a:off x="4829740" y="2455934"/>
            <a:ext cx="731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 panose="020B0604020202020204" pitchFamily="34" charset="0"/>
                <a:cs typeface="Arial" panose="020B0604020202020204" pitchFamily="34" charset="0"/>
              </a:rPr>
              <a:t>M2/M1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7D0918DF-7249-488E-9FD3-8BB2A1308305}"/>
              </a:ext>
            </a:extLst>
          </p:cNvPr>
          <p:cNvSpPr txBox="1"/>
          <p:nvPr/>
        </p:nvSpPr>
        <p:spPr>
          <a:xfrm>
            <a:off x="96516" y="33519"/>
            <a:ext cx="332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11B341A-08CB-416D-A222-BF8A738FC5F9}"/>
              </a:ext>
            </a:extLst>
          </p:cNvPr>
          <p:cNvSpPr txBox="1"/>
          <p:nvPr/>
        </p:nvSpPr>
        <p:spPr>
          <a:xfrm>
            <a:off x="4036691" y="-1159"/>
            <a:ext cx="6449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EE0F7DC1-0547-4A44-B60A-753714783B84}"/>
              </a:ext>
            </a:extLst>
          </p:cNvPr>
          <p:cNvSpPr txBox="1"/>
          <p:nvPr/>
        </p:nvSpPr>
        <p:spPr>
          <a:xfrm>
            <a:off x="106195" y="3220196"/>
            <a:ext cx="6449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989E5209-2021-40A7-83AE-4CAEC459560E}"/>
              </a:ext>
            </a:extLst>
          </p:cNvPr>
          <p:cNvSpPr txBox="1"/>
          <p:nvPr/>
        </p:nvSpPr>
        <p:spPr>
          <a:xfrm>
            <a:off x="4036690" y="3180888"/>
            <a:ext cx="6449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8141FB6A-C342-4432-9D70-C891E68229F7}"/>
              </a:ext>
            </a:extLst>
          </p:cNvPr>
          <p:cNvSpPr txBox="1"/>
          <p:nvPr/>
        </p:nvSpPr>
        <p:spPr>
          <a:xfrm>
            <a:off x="106195" y="6203615"/>
            <a:ext cx="6449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3F7A7B62-2E0A-45E5-8270-73E00B8BB190}"/>
              </a:ext>
            </a:extLst>
          </p:cNvPr>
          <p:cNvSpPr txBox="1"/>
          <p:nvPr/>
        </p:nvSpPr>
        <p:spPr>
          <a:xfrm>
            <a:off x="4033229" y="6199715"/>
            <a:ext cx="6449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458C7D-88EA-4B2E-9ABF-3EB3159DDB0A}"/>
              </a:ext>
            </a:extLst>
          </p:cNvPr>
          <p:cNvGrpSpPr/>
          <p:nvPr/>
        </p:nvGrpSpPr>
        <p:grpSpPr>
          <a:xfrm>
            <a:off x="398773" y="6230878"/>
            <a:ext cx="3734861" cy="2654658"/>
            <a:chOff x="1281112" y="5058026"/>
            <a:chExt cx="4671243" cy="3401021"/>
          </a:xfrm>
        </p:grpSpPr>
        <p:graphicFrame>
          <p:nvGraphicFramePr>
            <p:cNvPr id="94" name="Chart 93">
              <a:extLst>
                <a:ext uri="{FF2B5EF4-FFF2-40B4-BE49-F238E27FC236}">
                  <a16:creationId xmlns:a16="http://schemas.microsoft.com/office/drawing/2014/main" id="{E952A836-7F58-4589-A432-12B2742B5298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22158002"/>
                </p:ext>
              </p:extLst>
            </p:nvPr>
          </p:nvGraphicFramePr>
          <p:xfrm>
            <a:off x="1281112" y="5058026"/>
            <a:ext cx="4598018" cy="303847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549044A7-3003-4584-B814-101CCFF922AB}"/>
                </a:ext>
              </a:extLst>
            </p:cNvPr>
            <p:cNvSpPr txBox="1"/>
            <p:nvPr/>
          </p:nvSpPr>
          <p:spPr>
            <a:xfrm>
              <a:off x="2251353" y="7788723"/>
              <a:ext cx="3701002" cy="670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M0   M1   M2          M0   M1   M2</a:t>
              </a:r>
            </a:p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       20% O</a:t>
              </a:r>
              <a:r>
                <a:rPr lang="en-US" sz="1400" baseline="-25000">
                  <a:latin typeface="Arial" panose="020B0604020202020204" pitchFamily="34" charset="0"/>
                  <a:cs typeface="Arial" panose="020B0604020202020204" pitchFamily="34" charset="0"/>
                </a:rPr>
                <a:t>2 </a:t>
              </a:r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                  2% O</a:t>
              </a:r>
              <a:r>
                <a:rPr lang="en-US" sz="1400" baseline="-2500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                       </a:t>
              </a:r>
            </a:p>
          </p:txBody>
        </p: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9CA11ACA-4F1E-4AB5-9A01-BFF74F6835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507872" y="8104255"/>
              <a:ext cx="1141992" cy="1963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1FA776EB-31DD-4CE7-84F0-716B561D77FF}"/>
                </a:ext>
              </a:extLst>
            </p:cNvPr>
            <p:cNvCxnSpPr/>
            <p:nvPr/>
          </p:nvCxnSpPr>
          <p:spPr>
            <a:xfrm>
              <a:off x="4320061" y="8123885"/>
              <a:ext cx="117764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6DFBCE19-6058-44F5-98A1-EC52357D958D}"/>
                </a:ext>
              </a:extLst>
            </p:cNvPr>
            <p:cNvCxnSpPr/>
            <p:nvPr/>
          </p:nvCxnSpPr>
          <p:spPr>
            <a:xfrm>
              <a:off x="4637671" y="6284543"/>
              <a:ext cx="545431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60FBF309-6D85-4A0E-98A6-702206E810E0}"/>
                </a:ext>
              </a:extLst>
            </p:cNvPr>
            <p:cNvCxnSpPr/>
            <p:nvPr/>
          </p:nvCxnSpPr>
          <p:spPr>
            <a:xfrm>
              <a:off x="3318710" y="6112042"/>
              <a:ext cx="0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5B31B1FF-C1F1-4393-A843-463BB15A36CF}"/>
                </a:ext>
              </a:extLst>
            </p:cNvPr>
            <p:cNvCxnSpPr>
              <a:cxnSpLocks/>
            </p:cNvCxnSpPr>
            <p:nvPr/>
          </p:nvCxnSpPr>
          <p:spPr>
            <a:xfrm>
              <a:off x="3035866" y="5999747"/>
              <a:ext cx="1873422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AF8FA403-3400-4D9B-9BB2-6469AF18996F}"/>
                </a:ext>
              </a:extLst>
            </p:cNvPr>
            <p:cNvCxnSpPr>
              <a:cxnSpLocks/>
            </p:cNvCxnSpPr>
            <p:nvPr/>
          </p:nvCxnSpPr>
          <p:spPr>
            <a:xfrm>
              <a:off x="4908883" y="5999747"/>
              <a:ext cx="0" cy="28875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5E683752-D860-4A4A-9447-7FAF3AE453AF}"/>
                </a:ext>
              </a:extLst>
            </p:cNvPr>
            <p:cNvSpPr txBox="1"/>
            <p:nvPr/>
          </p:nvSpPr>
          <p:spPr>
            <a:xfrm>
              <a:off x="3890319" y="5716951"/>
              <a:ext cx="274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4D9B2ECB-6F1E-407B-8632-21F82DF1A000}"/>
                </a:ext>
              </a:extLst>
            </p:cNvPr>
            <p:cNvSpPr txBox="1"/>
            <p:nvPr/>
          </p:nvSpPr>
          <p:spPr>
            <a:xfrm>
              <a:off x="3218633" y="6034677"/>
              <a:ext cx="682832" cy="3943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***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9C93F1F7-A388-4D24-8EE0-9304BC7A5153}"/>
                </a:ext>
              </a:extLst>
            </p:cNvPr>
            <p:cNvSpPr txBox="1"/>
            <p:nvPr/>
          </p:nvSpPr>
          <p:spPr>
            <a:xfrm>
              <a:off x="3291957" y="6875215"/>
              <a:ext cx="412862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**</a:t>
              </a:r>
            </a:p>
          </p:txBody>
        </p:sp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FBE1E832-98D7-4C10-B3A4-8BC9C3E83E97}"/>
                </a:ext>
              </a:extLst>
            </p:cNvPr>
            <p:cNvSpPr txBox="1"/>
            <p:nvPr/>
          </p:nvSpPr>
          <p:spPr>
            <a:xfrm>
              <a:off x="3328528" y="6269486"/>
              <a:ext cx="412862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</a:p>
          </p:txBody>
        </p:sp>
      </p:grp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ABE31535-A26E-4F71-86E3-3AD0AF18BF83}"/>
              </a:ext>
            </a:extLst>
          </p:cNvPr>
          <p:cNvCxnSpPr/>
          <p:nvPr/>
        </p:nvCxnSpPr>
        <p:spPr>
          <a:xfrm>
            <a:off x="1583727" y="7049733"/>
            <a:ext cx="436096" cy="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7670F604-BDD4-4946-9106-1E2D0D79C81F}"/>
              </a:ext>
            </a:extLst>
          </p:cNvPr>
          <p:cNvCxnSpPr>
            <a:cxnSpLocks/>
          </p:cNvCxnSpPr>
          <p:nvPr/>
        </p:nvCxnSpPr>
        <p:spPr>
          <a:xfrm>
            <a:off x="1801775" y="6959285"/>
            <a:ext cx="12376" cy="63093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8655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e_x002d_Migration_x0020_Date_x0020_Modified xmlns="28efd9a5-36d1-447d-b6ab-9aa3cf4b04aa" xsi:nil="true"/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C90A9DEFCF0047BEEE0A269CDD5246" ma:contentTypeVersion="15" ma:contentTypeDescription="Create a new document." ma:contentTypeScope="" ma:versionID="64a4085b5c7b62ba3872c00eaf7edf8a">
  <xsd:schema xmlns:xsd="http://www.w3.org/2001/XMLSchema" xmlns:xs="http://www.w3.org/2001/XMLSchema" xmlns:p="http://schemas.microsoft.com/office/2006/metadata/properties" xmlns:ns1="http://schemas.microsoft.com/sharepoint/v3" xmlns:ns3="46c218e9-f371-4985-bf81-27f1a9e04205" xmlns:ns4="28efd9a5-36d1-447d-b6ab-9aa3cf4b04aa" targetNamespace="http://schemas.microsoft.com/office/2006/metadata/properties" ma:root="true" ma:fieldsID="9271ac9f2e1ec529685b93cb9039fd18" ns1:_="" ns3:_="" ns4:_="">
    <xsd:import namespace="http://schemas.microsoft.com/sharepoint/v3"/>
    <xsd:import namespace="46c218e9-f371-4985-bf81-27f1a9e04205"/>
    <xsd:import namespace="28efd9a5-36d1-447d-b6ab-9aa3cf4b04aa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KeyPoints" minOccurs="0"/>
                <xsd:element ref="ns4:MediaServiceKeyPoints" minOccurs="0"/>
                <xsd:element ref="ns4:Pre_x002d_Migration_x0020_Date_x0020_Modified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1:_ip_UnifiedCompliancePolicyProperties" minOccurs="0"/>
                <xsd:element ref="ns1:_ip_UnifiedCompliancePolicyUIAction" minOccurs="0"/>
                <xsd:element ref="ns4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c218e9-f371-4985-bf81-27f1a9e04205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efd9a5-36d1-447d-b6ab-9aa3cf4b04a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re_x002d_Migration_x0020_Date_x0020_Modified" ma:index="15" nillable="true" ma:displayName="Pre-Migration Date Modified" ma:internalName="Pre_x002d_Migration_x0020_Date_x0020_Modified">
      <xsd:simpleType>
        <xsd:restriction base="dms:DateTime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BF2FF4-D6E7-496A-B338-56AF3E6ABD86}">
  <ds:schemaRefs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purl.org/dc/terms/"/>
    <ds:schemaRef ds:uri="http://schemas.openxmlformats.org/package/2006/metadata/core-properties"/>
    <ds:schemaRef ds:uri="28efd9a5-36d1-447d-b6ab-9aa3cf4b04aa"/>
    <ds:schemaRef ds:uri="http://schemas.microsoft.com/office/2006/documentManagement/types"/>
    <ds:schemaRef ds:uri="46c218e9-f371-4985-bf81-27f1a9e04205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5A977D17-1BE1-452A-A6D2-7520E55F896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53B4C19-73FC-49A8-BE46-B7767D796B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6c218e9-f371-4985-bf81-27f1a9e04205"/>
    <ds:schemaRef ds:uri="28efd9a5-36d1-447d-b6ab-9aa3cf4b04a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71</Words>
  <Application>Microsoft Office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Zhang, Kangling</dc:creator>
  <cp:lastModifiedBy>Zhang, Kangling</cp:lastModifiedBy>
  <cp:revision>3</cp:revision>
  <dcterms:created xsi:type="dcterms:W3CDTF">2021-08-27T16:27:23Z</dcterms:created>
  <dcterms:modified xsi:type="dcterms:W3CDTF">2022-08-20T22:16:58Z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0x0101006CC90A9DEFCF0047BEEE0A269CDD5246</vt:lpwstr>
  </property>
</Properties>
</file>