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24"/>
    <a:srgbClr val="267F4C"/>
    <a:srgbClr val="006F22"/>
    <a:srgbClr val="D7EFD5"/>
    <a:srgbClr val="F07200"/>
    <a:srgbClr val="FFE5CE"/>
    <a:srgbClr val="F0720A"/>
    <a:srgbClr val="00682D"/>
    <a:srgbClr val="EC008C"/>
    <a:srgbClr val="D81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28" autoAdjust="0"/>
  </p:normalViewPr>
  <p:slideViewPr>
    <p:cSldViewPr>
      <p:cViewPr varScale="1">
        <p:scale>
          <a:sx n="99" d="100"/>
          <a:sy n="99" d="100"/>
        </p:scale>
        <p:origin x="72" y="12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006F22"/>
              </a:buClr>
              <a:defRPr/>
            </a:lvl1pPr>
            <a:lvl2pPr>
              <a:buClr>
                <a:srgbClr val="006F22"/>
              </a:buClr>
              <a:defRPr/>
            </a:lvl2pPr>
            <a:lvl3pPr>
              <a:buClr>
                <a:srgbClr val="006F22"/>
              </a:buClr>
              <a:defRPr/>
            </a:lvl3pPr>
            <a:lvl4pPr>
              <a:buClr>
                <a:srgbClr val="006F22"/>
              </a:buClr>
              <a:defRPr/>
            </a:lvl4pPr>
            <a:lvl5pPr>
              <a:buClr>
                <a:srgbClr val="006F22"/>
              </a:buCl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[Surname Initial], et al. </a:t>
            </a:r>
            <a:r>
              <a:rPr lang="en-US" dirty="0" err="1" smtClean="0"/>
              <a:t>Adv</a:t>
            </a:r>
            <a:r>
              <a:rPr lang="en-US" dirty="0" smtClean="0"/>
              <a:t> </a:t>
            </a:r>
            <a:r>
              <a:rPr lang="en-US" dirty="0" err="1" smtClean="0"/>
              <a:t>Ther</a:t>
            </a:r>
            <a:r>
              <a:rPr lang="en-US" dirty="0" smtClean="0"/>
              <a:t>. [YEAR]. [INSERT DOI]</a:t>
            </a:r>
            <a:endParaRPr lang="en-US" dirty="0"/>
          </a:p>
        </p:txBody>
      </p:sp>
      <p:pic>
        <p:nvPicPr>
          <p:cNvPr id="7" name="Picture 6" descr="Adis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6574464"/>
            <a:ext cx="653742" cy="182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006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431280"/>
            <a:ext cx="9144000" cy="45720"/>
          </a:xfrm>
          <a:prstGeom prst="rect">
            <a:avLst/>
          </a:prstGeom>
          <a:solidFill>
            <a:srgbClr val="267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0"/>
            <a:ext cx="9144000" cy="771525"/>
            <a:chOff x="0" y="0"/>
            <a:chExt cx="9144000" cy="771525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0"/>
              <a:ext cx="9144000" cy="771525"/>
            </a:xfrm>
            <a:prstGeom prst="rect">
              <a:avLst/>
            </a:prstGeom>
            <a:solidFill>
              <a:srgbClr val="006F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944" t="16769" b="76302"/>
            <a:stretch/>
          </p:blipFill>
          <p:spPr>
            <a:xfrm>
              <a:off x="0" y="99844"/>
              <a:ext cx="3861250" cy="582626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 userDrawn="1"/>
        </p:nvGrpSpPr>
        <p:grpSpPr>
          <a:xfrm>
            <a:off x="7692828" y="82306"/>
            <a:ext cx="1451172" cy="600164"/>
            <a:chOff x="7692828" y="52920"/>
            <a:chExt cx="1451172" cy="697407"/>
          </a:xfrm>
          <a:effectLst>
            <a:outerShdw blurRad="50800" dist="38100" dir="5400000" algn="ctr" rotWithShape="0">
              <a:schemeClr val="tx1">
                <a:alpha val="40000"/>
              </a:schemeClr>
            </a:outerShdw>
          </a:effectLst>
        </p:grpSpPr>
        <p:sp>
          <p:nvSpPr>
            <p:cNvPr id="9" name="Rectangle 8"/>
            <p:cNvSpPr/>
            <p:nvPr/>
          </p:nvSpPr>
          <p:spPr>
            <a:xfrm>
              <a:off x="7696200" y="116775"/>
              <a:ext cx="1447800" cy="620967"/>
            </a:xfrm>
            <a:prstGeom prst="rect">
              <a:avLst/>
            </a:prstGeom>
            <a:solidFill>
              <a:srgbClr val="267F4C"/>
            </a:solidFill>
            <a:ln>
              <a:solidFill>
                <a:srgbClr val="267F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92828" y="52920"/>
              <a:ext cx="1445061" cy="69740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PEER-REVIEWED</a:t>
              </a:r>
            </a:p>
            <a:p>
              <a:pPr algn="ctr"/>
              <a:r>
                <a:rPr lang="en-GB" sz="1100" b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PLAIN</a:t>
              </a:r>
              <a:r>
                <a:rPr lang="en-GB" sz="1100" b="0" baseline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LANGUAGE SUMMARY</a:t>
              </a:r>
              <a:endParaRPr lang="en-GB" sz="1100" b="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434" y="1828800"/>
            <a:ext cx="2971800" cy="4114800"/>
          </a:xfrm>
          <a:prstGeom prst="roundRect">
            <a:avLst>
              <a:gd name="adj" fmla="val 5706"/>
            </a:avLst>
          </a:prstGeom>
          <a:ln w="28575">
            <a:solidFill>
              <a:srgbClr val="006F24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1600" b="1" dirty="0" smtClean="0">
                <a:solidFill>
                  <a:srgbClr val="006F22"/>
                </a:solidFill>
              </a:rPr>
              <a:t>Clinical Considerations</a:t>
            </a:r>
          </a:p>
          <a:p>
            <a:r>
              <a:rPr lang="en-NZ" sz="1400" dirty="0" err="1" smtClean="0"/>
              <a:t>nAChR</a:t>
            </a:r>
            <a:r>
              <a:rPr lang="en-NZ" sz="1400" dirty="0" smtClean="0"/>
              <a:t> </a:t>
            </a:r>
            <a:r>
              <a:rPr lang="en-NZ" sz="1400" dirty="0"/>
              <a:t>agonist administered via a preservative-free, low-volume (50 </a:t>
            </a:r>
            <a:r>
              <a:rPr lang="en-NZ" sz="1400" dirty="0" err="1"/>
              <a:t>μL</a:t>
            </a:r>
            <a:r>
              <a:rPr lang="en-NZ" sz="1400" dirty="0"/>
              <a:t>), aqueous nasal spray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1400" dirty="0"/>
              <a:t>Increases </a:t>
            </a:r>
            <a:r>
              <a:rPr lang="en-GB" sz="1400" dirty="0" smtClean="0"/>
              <a:t>endogenous tear </a:t>
            </a:r>
            <a:r>
              <a:rPr lang="en-GB" sz="1400" dirty="0"/>
              <a:t>film production by stimulating </a:t>
            </a:r>
            <a:r>
              <a:rPr lang="en-GB" sz="1400" dirty="0" smtClean="0"/>
              <a:t>the </a:t>
            </a:r>
            <a:r>
              <a:rPr lang="en-NZ" sz="1400" dirty="0"/>
              <a:t> nasolacrimal reflex </a:t>
            </a:r>
            <a:r>
              <a:rPr lang="en-NZ" sz="1400" dirty="0" smtClean="0"/>
              <a:t>(trigeminal </a:t>
            </a:r>
            <a:r>
              <a:rPr lang="en-NZ" sz="1400" dirty="0"/>
              <a:t>parasympathetic </a:t>
            </a:r>
            <a:r>
              <a:rPr lang="en-NZ" sz="1400" dirty="0" smtClean="0"/>
              <a:t>pathway)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1400" dirty="0"/>
              <a:t>Improves signs and symptoms of DED </a:t>
            </a:r>
            <a:r>
              <a:rPr lang="en-GB" sz="1400" dirty="0" smtClean="0"/>
              <a:t>in 4- and  12-week studies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1400" dirty="0"/>
              <a:t>Most common adverse events are non-ocular (sneezing and cough)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8600" y="6011929"/>
            <a:ext cx="8686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/>
          <a:p>
            <a:r>
              <a:rPr lang="en-GB" sz="1100" dirty="0"/>
              <a:t>This </a:t>
            </a:r>
            <a:r>
              <a:rPr lang="en-GB" sz="1100" dirty="0" smtClean="0"/>
              <a:t>plain language summary </a:t>
            </a:r>
            <a:r>
              <a:rPr lang="en-GB" sz="1100" dirty="0"/>
              <a:t>represents the opinions </a:t>
            </a:r>
            <a:r>
              <a:rPr lang="en-GB" sz="1100"/>
              <a:t>of </a:t>
            </a:r>
            <a:r>
              <a:rPr lang="en-GB" sz="1100" smtClean="0"/>
              <a:t>J.E</a:t>
            </a:r>
            <a:r>
              <a:rPr lang="en-GB" sz="1100" dirty="0" smtClean="0"/>
              <a:t>. Frampton. </a:t>
            </a:r>
            <a:r>
              <a:rPr lang="en-GB" sz="1100" dirty="0"/>
              <a:t>For a full list of declarations, including funding and author disclosure statements, please see the full text online. © </a:t>
            </a:r>
            <a:r>
              <a:rPr lang="en-GB" sz="1100" dirty="0" smtClean="0"/>
              <a:t>Springer Nature Switzerland AG 2022.</a:t>
            </a:r>
            <a:endParaRPr lang="en-GB" sz="1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1981200" y="6442816"/>
            <a:ext cx="7104530" cy="442079"/>
          </a:xfrm>
        </p:spPr>
        <p:txBody>
          <a:bodyPr/>
          <a:lstStyle/>
          <a:p>
            <a:r>
              <a:rPr lang="en-US" dirty="0" err="1" smtClean="0"/>
              <a:t>Varenicline</a:t>
            </a:r>
            <a:r>
              <a:rPr lang="en-US" dirty="0" smtClean="0"/>
              <a:t> Solution Nasal Spray: </a:t>
            </a:r>
            <a:r>
              <a:rPr lang="en-US" dirty="0"/>
              <a:t>A Review in Dry Eye Disease</a:t>
            </a:r>
            <a:endParaRPr lang="en-NZ" dirty="0"/>
          </a:p>
          <a:p>
            <a:r>
              <a:rPr lang="en-GB" dirty="0" smtClean="0"/>
              <a:t>Frampton, J.E. Drugs. 2022. </a:t>
            </a:r>
            <a:r>
              <a:rPr lang="pt-BR" dirty="0"/>
              <a:t>https</a:t>
            </a:r>
            <a:r>
              <a:rPr lang="pt-BR" dirty="0" smtClean="0"/>
              <a:t>://doi.org/10.1007/s40265-022-01782-4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36434" y="868466"/>
            <a:ext cx="2971800" cy="807934"/>
          </a:xfrm>
          <a:prstGeom prst="rect">
            <a:avLst/>
          </a:prstGeom>
          <a:solidFill>
            <a:srgbClr val="D7EFD5"/>
          </a:solidFill>
          <a:ln>
            <a:solidFill>
              <a:srgbClr val="006F24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Varenicline</a:t>
            </a:r>
            <a:r>
              <a:rPr lang="en-NZ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solution: Adis Evaluation</a:t>
            </a:r>
            <a:endParaRPr lang="en-NZ" sz="2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352800" y="868467"/>
            <a:ext cx="5562600" cy="5075134"/>
          </a:xfrm>
          <a:prstGeom prst="roundRect">
            <a:avLst>
              <a:gd name="adj" fmla="val 3157"/>
            </a:avLst>
          </a:prstGeom>
          <a:ln w="28575">
            <a:solidFill>
              <a:srgbClr val="006F24"/>
            </a:solidFill>
          </a:ln>
        </p:spPr>
        <p:txBody>
          <a:bodyPr wrap="square">
            <a:noAutofit/>
          </a:bodyPr>
          <a:lstStyle/>
          <a:p>
            <a:r>
              <a:rPr lang="en-GB" sz="2000" b="1" dirty="0">
                <a:solidFill>
                  <a:srgbClr val="006F22"/>
                </a:solidFill>
              </a:rPr>
              <a:t>Plain Language Summary </a:t>
            </a:r>
          </a:p>
          <a:p>
            <a:r>
              <a:rPr lang="en-GB" sz="125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Background and rationale</a:t>
            </a:r>
          </a:p>
          <a:p>
            <a:pPr marL="285750" indent="-285750">
              <a:buClr>
                <a:srgbClr val="006F22"/>
              </a:buClr>
              <a:buFont typeface="Arial" panose="020B0604020202020204" pitchFamily="34" charset="0"/>
              <a:buChar char="•"/>
            </a:pPr>
            <a:r>
              <a:rPr lang="en-NZ" sz="1250" dirty="0">
                <a:latin typeface="Trebuchet MS" panose="020B0603020202020204" pitchFamily="34" charset="0"/>
              </a:rPr>
              <a:t>Dry eye disease (DED) is a common, often chronic, condition characterized by </a:t>
            </a:r>
            <a:r>
              <a:rPr lang="en-NZ" sz="1250" dirty="0" smtClean="0">
                <a:latin typeface="Trebuchet MS" panose="020B0603020202020204" pitchFamily="34" charset="0"/>
              </a:rPr>
              <a:t>symptoms, </a:t>
            </a:r>
            <a:r>
              <a:rPr lang="en-NZ" sz="1250" dirty="0">
                <a:latin typeface="Trebuchet MS" panose="020B0603020202020204" pitchFamily="34" charset="0"/>
              </a:rPr>
              <a:t>such as irritation and blurred </a:t>
            </a:r>
            <a:r>
              <a:rPr lang="en-NZ" sz="1250" dirty="0" smtClean="0">
                <a:latin typeface="Trebuchet MS" panose="020B0603020202020204" pitchFamily="34" charset="0"/>
              </a:rPr>
              <a:t>vision, </a:t>
            </a:r>
            <a:r>
              <a:rPr lang="en-NZ" sz="1250" dirty="0">
                <a:latin typeface="Trebuchet MS" panose="020B0603020202020204" pitchFamily="34" charset="0"/>
              </a:rPr>
              <a:t>that can </a:t>
            </a:r>
            <a:r>
              <a:rPr lang="en-NZ" sz="1250" dirty="0" smtClean="0">
                <a:latin typeface="Trebuchet MS" panose="020B0603020202020204" pitchFamily="34" charset="0"/>
              </a:rPr>
              <a:t>negatively impact </a:t>
            </a:r>
            <a:r>
              <a:rPr lang="en-NZ" sz="1250" dirty="0">
                <a:latin typeface="Trebuchet MS" panose="020B0603020202020204" pitchFamily="34" charset="0"/>
              </a:rPr>
              <a:t>on quality of life. </a:t>
            </a:r>
            <a:endParaRPr lang="en-NZ" sz="1250" dirty="0" smtClean="0">
              <a:latin typeface="Trebuchet MS" panose="020B0603020202020204" pitchFamily="34" charset="0"/>
            </a:endParaRPr>
          </a:p>
          <a:p>
            <a:pPr marL="285750" indent="-285750">
              <a:buClr>
                <a:srgbClr val="006F22"/>
              </a:buClr>
              <a:buFont typeface="Arial" panose="020B0604020202020204" pitchFamily="34" charset="0"/>
              <a:buChar char="•"/>
            </a:pPr>
            <a:r>
              <a:rPr lang="en-NZ" sz="1250" dirty="0" smtClean="0">
                <a:latin typeface="Trebuchet MS" panose="020B0603020202020204" pitchFamily="34" charset="0"/>
              </a:rPr>
              <a:t>DED </a:t>
            </a:r>
            <a:r>
              <a:rPr lang="en-NZ" sz="1250" dirty="0">
                <a:latin typeface="Trebuchet MS" panose="020B0603020202020204" pitchFamily="34" charset="0"/>
              </a:rPr>
              <a:t>occurs due to the production of insufficient or unstable tear films and </a:t>
            </a:r>
            <a:r>
              <a:rPr lang="en-NZ" sz="1250" dirty="0" smtClean="0">
                <a:latin typeface="Trebuchet MS" panose="020B0603020202020204" pitchFamily="34" charset="0"/>
              </a:rPr>
              <a:t>is typically treated </a:t>
            </a:r>
            <a:r>
              <a:rPr lang="en-NZ" sz="1250" dirty="0">
                <a:latin typeface="Trebuchet MS" panose="020B0603020202020204" pitchFamily="34" charset="0"/>
              </a:rPr>
              <a:t>with topically applied artificial tears and medications that reduce accompanying inflammation of the ocular surface. </a:t>
            </a:r>
          </a:p>
          <a:p>
            <a:pPr marL="285750" indent="-285750">
              <a:buClr>
                <a:srgbClr val="006F22"/>
              </a:buClr>
              <a:buFont typeface="Arial" panose="020B0604020202020204" pitchFamily="34" charset="0"/>
              <a:buChar char="•"/>
            </a:pPr>
            <a:r>
              <a:rPr lang="en-NZ" sz="1250" dirty="0" smtClean="0">
                <a:latin typeface="Trebuchet MS" panose="020B0603020202020204" pitchFamily="34" charset="0"/>
              </a:rPr>
              <a:t>Using </a:t>
            </a:r>
            <a:r>
              <a:rPr lang="en-NZ" sz="1250" dirty="0">
                <a:latin typeface="Trebuchet MS" panose="020B0603020202020204" pitchFamily="34" charset="0"/>
              </a:rPr>
              <a:t>an intranasal formulation of the nicotinic acetylcholine receptor (</a:t>
            </a:r>
            <a:r>
              <a:rPr lang="en-NZ" sz="1250" dirty="0" err="1">
                <a:latin typeface="Trebuchet MS" panose="020B0603020202020204" pitchFamily="34" charset="0"/>
              </a:rPr>
              <a:t>nAChR</a:t>
            </a:r>
            <a:r>
              <a:rPr lang="en-NZ" sz="1250" dirty="0">
                <a:latin typeface="Trebuchet MS" panose="020B0603020202020204" pitchFamily="34" charset="0"/>
              </a:rPr>
              <a:t>) agonist </a:t>
            </a:r>
            <a:r>
              <a:rPr lang="en-NZ" sz="1250" dirty="0" err="1">
                <a:latin typeface="Trebuchet MS" panose="020B0603020202020204" pitchFamily="34" charset="0"/>
              </a:rPr>
              <a:t>varenicline</a:t>
            </a:r>
            <a:r>
              <a:rPr lang="en-NZ" sz="1250" dirty="0">
                <a:latin typeface="Trebuchet MS" panose="020B0603020202020204" pitchFamily="34" charset="0"/>
              </a:rPr>
              <a:t> (</a:t>
            </a:r>
            <a:r>
              <a:rPr lang="en-NZ" sz="1250" dirty="0" err="1">
                <a:latin typeface="Trebuchet MS" panose="020B0603020202020204" pitchFamily="34" charset="0"/>
              </a:rPr>
              <a:t>Tyrvaya</a:t>
            </a:r>
            <a:r>
              <a:rPr lang="en-NZ" sz="1250" dirty="0">
                <a:latin typeface="Trebuchet MS" panose="020B0603020202020204" pitchFamily="34" charset="0"/>
              </a:rPr>
              <a:t>™) to enhance natural tear </a:t>
            </a:r>
            <a:r>
              <a:rPr lang="en-NZ" sz="1250" dirty="0" smtClean="0">
                <a:latin typeface="Trebuchet MS" panose="020B0603020202020204" pitchFamily="34" charset="0"/>
              </a:rPr>
              <a:t>production </a:t>
            </a:r>
            <a:r>
              <a:rPr lang="en-NZ" sz="1250" dirty="0" smtClean="0">
                <a:latin typeface="Trebuchet MS" panose="020B0603020202020204" pitchFamily="34" charset="0"/>
              </a:rPr>
              <a:t>represents </a:t>
            </a:r>
            <a:r>
              <a:rPr lang="en-NZ" sz="1250" dirty="0">
                <a:latin typeface="Trebuchet MS" panose="020B0603020202020204" pitchFamily="34" charset="0"/>
              </a:rPr>
              <a:t>a novel approach to DED treatment. </a:t>
            </a:r>
            <a:endParaRPr lang="en-NZ" sz="1250" dirty="0" smtClean="0">
              <a:latin typeface="Trebuchet MS" panose="020B0603020202020204" pitchFamily="34" charset="0"/>
            </a:endParaRPr>
          </a:p>
          <a:p>
            <a:pPr>
              <a:buClr>
                <a:srgbClr val="006F22"/>
              </a:buClr>
            </a:pPr>
            <a:r>
              <a:rPr lang="en-GB" sz="125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Clinical findings</a:t>
            </a:r>
            <a:endParaRPr lang="en-NZ" sz="1250" dirty="0" smtClean="0">
              <a:latin typeface="Trebuchet MS" panose="020B0603020202020204" pitchFamily="34" charset="0"/>
            </a:endParaRPr>
          </a:p>
          <a:p>
            <a:pPr marL="285750" indent="-285750">
              <a:buClr>
                <a:srgbClr val="006F22"/>
              </a:buClr>
              <a:buFont typeface="Arial" panose="020B0604020202020204" pitchFamily="34" charset="0"/>
              <a:buChar char="•"/>
            </a:pPr>
            <a:r>
              <a:rPr lang="en-NZ" sz="1250" dirty="0" err="1" smtClean="0">
                <a:latin typeface="Trebuchet MS" panose="020B0603020202020204" pitchFamily="34" charset="0"/>
              </a:rPr>
              <a:t>Varenicline</a:t>
            </a:r>
            <a:r>
              <a:rPr lang="en-NZ" sz="1250" dirty="0" smtClean="0">
                <a:latin typeface="Trebuchet MS" panose="020B0603020202020204" pitchFamily="34" charset="0"/>
              </a:rPr>
              <a:t> </a:t>
            </a:r>
            <a:r>
              <a:rPr lang="en-NZ" sz="1250" dirty="0">
                <a:latin typeface="Trebuchet MS" panose="020B0603020202020204" pitchFamily="34" charset="0"/>
              </a:rPr>
              <a:t>solution nasal spray led to fast and sustained improvements in the signs and symptoms of DED in clinical trials of up to 12 weeks’ duration. </a:t>
            </a:r>
            <a:endParaRPr lang="en-NZ" sz="1250" dirty="0" smtClean="0">
              <a:latin typeface="Trebuchet MS" panose="020B0603020202020204" pitchFamily="34" charset="0"/>
            </a:endParaRPr>
          </a:p>
          <a:p>
            <a:pPr marL="285750" indent="-285750">
              <a:buClr>
                <a:srgbClr val="006F22"/>
              </a:buClr>
              <a:buFont typeface="Arial" panose="020B0604020202020204" pitchFamily="34" charset="0"/>
              <a:buChar char="•"/>
            </a:pPr>
            <a:r>
              <a:rPr lang="en-NZ" sz="1250" dirty="0" err="1" smtClean="0">
                <a:latin typeface="Trebuchet MS" panose="020B0603020202020204" pitchFamily="34" charset="0"/>
              </a:rPr>
              <a:t>Varenicline</a:t>
            </a:r>
            <a:r>
              <a:rPr lang="en-NZ" sz="1250" dirty="0" smtClean="0">
                <a:latin typeface="Trebuchet MS" panose="020B0603020202020204" pitchFamily="34" charset="0"/>
              </a:rPr>
              <a:t> </a:t>
            </a:r>
            <a:r>
              <a:rPr lang="en-NZ" sz="1250" dirty="0">
                <a:latin typeface="Trebuchet MS" panose="020B0603020202020204" pitchFamily="34" charset="0"/>
              </a:rPr>
              <a:t>solution </a:t>
            </a:r>
            <a:r>
              <a:rPr lang="en-NZ" sz="1250" dirty="0" smtClean="0">
                <a:latin typeface="Trebuchet MS" panose="020B0603020202020204" pitchFamily="34" charset="0"/>
              </a:rPr>
              <a:t>nasal spray was </a:t>
            </a:r>
            <a:r>
              <a:rPr lang="en-NZ" sz="1250" dirty="0">
                <a:latin typeface="Trebuchet MS" panose="020B0603020202020204" pitchFamily="34" charset="0"/>
              </a:rPr>
              <a:t>also generally well tolerated</a:t>
            </a:r>
            <a:r>
              <a:rPr lang="en-NZ" sz="1250" dirty="0" smtClean="0">
                <a:latin typeface="Trebuchet MS" panose="020B0603020202020204" pitchFamily="34" charset="0"/>
              </a:rPr>
              <a:t>, with the </a:t>
            </a:r>
            <a:r>
              <a:rPr lang="en-NZ" sz="1250" dirty="0">
                <a:latin typeface="Trebuchet MS" panose="020B0603020202020204" pitchFamily="34" charset="0"/>
              </a:rPr>
              <a:t>most common adverse events being mild and transient sneezing and cough. </a:t>
            </a:r>
          </a:p>
          <a:p>
            <a:pPr>
              <a:buClr>
                <a:srgbClr val="006F22"/>
              </a:buClr>
            </a:pPr>
            <a:r>
              <a:rPr lang="en-GB" sz="125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Conclusion</a:t>
            </a:r>
          </a:p>
          <a:p>
            <a:pPr>
              <a:buClr>
                <a:srgbClr val="006F22"/>
              </a:buClr>
            </a:pPr>
            <a:r>
              <a:rPr lang="en-NZ" sz="1250" dirty="0" err="1" smtClean="0">
                <a:latin typeface="Trebuchet MS" panose="020B0603020202020204" pitchFamily="34" charset="0"/>
              </a:rPr>
              <a:t>Varenicline</a:t>
            </a:r>
            <a:r>
              <a:rPr lang="en-NZ" sz="1250" dirty="0" smtClean="0">
                <a:latin typeface="Trebuchet MS" panose="020B0603020202020204" pitchFamily="34" charset="0"/>
              </a:rPr>
              <a:t> </a:t>
            </a:r>
            <a:r>
              <a:rPr lang="en-NZ" sz="1250" dirty="0">
                <a:latin typeface="Trebuchet MS" panose="020B0603020202020204" pitchFamily="34" charset="0"/>
              </a:rPr>
              <a:t>solution nasal spray is a new type of treatment for DED </a:t>
            </a:r>
            <a:r>
              <a:rPr lang="en-NZ" sz="1250" dirty="0" smtClean="0">
                <a:latin typeface="Trebuchet MS" panose="020B0603020202020204" pitchFamily="34" charset="0"/>
              </a:rPr>
              <a:t>that may increase </a:t>
            </a:r>
            <a:r>
              <a:rPr lang="en-NZ" sz="1250" dirty="0">
                <a:latin typeface="Trebuchet MS" panose="020B0603020202020204" pitchFamily="34" charset="0"/>
              </a:rPr>
              <a:t>natural tear </a:t>
            </a:r>
            <a:r>
              <a:rPr lang="en-NZ" sz="1250" dirty="0" smtClean="0">
                <a:latin typeface="Trebuchet MS" panose="020B0603020202020204" pitchFamily="34" charset="0"/>
              </a:rPr>
              <a:t>production, have better </a:t>
            </a:r>
            <a:r>
              <a:rPr lang="en-NZ" sz="1250" dirty="0">
                <a:latin typeface="Trebuchet MS" panose="020B0603020202020204" pitchFamily="34" charset="0"/>
              </a:rPr>
              <a:t>ocular tolerability and, </a:t>
            </a:r>
            <a:r>
              <a:rPr lang="en-NZ" sz="1250" dirty="0" smtClean="0">
                <a:latin typeface="Trebuchet MS" panose="020B0603020202020204" pitchFamily="34" charset="0"/>
              </a:rPr>
              <a:t>for some </a:t>
            </a:r>
            <a:r>
              <a:rPr lang="en-NZ" sz="1250" dirty="0">
                <a:latin typeface="Trebuchet MS" panose="020B0603020202020204" pitchFamily="34" charset="0"/>
              </a:rPr>
              <a:t>patients, </a:t>
            </a:r>
            <a:r>
              <a:rPr lang="en-NZ" sz="1250" dirty="0" smtClean="0">
                <a:latin typeface="Trebuchet MS" panose="020B0603020202020204" pitchFamily="34" charset="0"/>
              </a:rPr>
              <a:t>be easier and/or more convenient to use compared with traditional topical therapies</a:t>
            </a:r>
            <a:r>
              <a:rPr lang="en-NZ" sz="1250" dirty="0" smtClean="0">
                <a:latin typeface="Trebuchet MS" panose="020B0603020202020204" pitchFamily="34" charset="0"/>
              </a:rPr>
              <a:t>.</a:t>
            </a:r>
            <a:endParaRPr lang="en-GB" sz="125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00" y="110963"/>
            <a:ext cx="1524000" cy="585924"/>
          </a:xfrm>
          <a:prstGeom prst="rect">
            <a:avLst/>
          </a:prstGeom>
          <a:solidFill>
            <a:srgbClr val="267F4C"/>
          </a:solidFill>
          <a:ln>
            <a:solidFill>
              <a:srgbClr val="267F4C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1400" dirty="0" smtClean="0"/>
              <a:t>PEER-REVIEWED FEATURE</a:t>
            </a:r>
            <a:endParaRPr lang="en-N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UA Plain Language Summary Template.potx" id="{D45F2055-AC91-48F9-8C1D-80E27694F2AE}" vid="{C7E31056-5673-44D0-8AB6-176AD05853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DRUA Plain Language Summary Template (1)</Template>
  <TotalTime>66</TotalTime>
  <Words>323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Trebuchet MS</vt:lpstr>
      <vt:lpstr>Slide Master</vt:lpstr>
      <vt:lpstr>PowerPoint Presentation</vt:lpstr>
    </vt:vector>
  </TitlesOfParts>
  <Company>Springer Nature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Frampton</dc:creator>
  <cp:lastModifiedBy>James Frampton</cp:lastModifiedBy>
  <cp:revision>11</cp:revision>
  <dcterms:created xsi:type="dcterms:W3CDTF">2022-05-02T02:32:39Z</dcterms:created>
  <dcterms:modified xsi:type="dcterms:W3CDTF">2022-09-18T22:58:10Z</dcterms:modified>
</cp:coreProperties>
</file>