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4" r:id="rId3"/>
    <p:sldId id="262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30"/>
    <p:restoredTop sz="84296" autoAdjust="0"/>
  </p:normalViewPr>
  <p:slideViewPr>
    <p:cSldViewPr snapToGrid="0" snapToObjects="1">
      <p:cViewPr>
        <p:scale>
          <a:sx n="90" d="100"/>
          <a:sy n="90" d="100"/>
        </p:scale>
        <p:origin x="2744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ess:Desktop:RET%20Resistance%20Database.%200714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00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'for pfs and duration'!$H$6:$H$7</c:f>
              <c:strCache>
                <c:ptCount val="2"/>
                <c:pt idx="0">
                  <c:v>Extracranial</c:v>
                </c:pt>
                <c:pt idx="1">
                  <c:v>Intra- and Extracranial</c:v>
                </c:pt>
              </c:strCache>
            </c:strRef>
          </c:cat>
          <c:val>
            <c:numRef>
              <c:f>'for pfs and duration'!$I$6:$I$7</c:f>
              <c:numCache>
                <c:formatCode>General</c:formatCode>
                <c:ptCount val="2"/>
                <c:pt idx="0">
                  <c:v>13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EA-F146-9CC0-95582D3A3F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1992686712"/>
        <c:axId val="-1992683352"/>
      </c:barChart>
      <c:catAx>
        <c:axId val="-19926867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-1992683352"/>
        <c:crosses val="autoZero"/>
        <c:auto val="1"/>
        <c:lblAlgn val="ctr"/>
        <c:lblOffset val="100"/>
        <c:noMultiLvlLbl val="0"/>
      </c:catAx>
      <c:valAx>
        <c:axId val="-1992683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9926867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7D972-BE08-3A46-897D-D29C5C98503D}" type="datetimeFigureOut">
              <a:rPr lang="en-US" smtClean="0"/>
              <a:t>9/7/20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AD3D9-2D0D-7040-BCF3-42F93C7C9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55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AD3D9-2D0D-7040-BCF3-42F93C7C9E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35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DAD3D9-2D0D-7040-BCF3-42F93C7C9E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83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7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9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1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7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0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6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3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5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9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9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3150-8C74-0C47-8341-3B515209644F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000EC-5FD9-1C41-A828-C51D9BDF7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3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ura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172" y="1464578"/>
            <a:ext cx="3710824" cy="2698782"/>
          </a:xfrm>
          <a:prstGeom prst="rect">
            <a:avLst/>
          </a:prstGeom>
        </p:spPr>
      </p:pic>
      <p:pic>
        <p:nvPicPr>
          <p:cNvPr id="4" name="Picture 3" descr="PF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1" y="1564850"/>
            <a:ext cx="3634073" cy="264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2781" y="2115672"/>
            <a:ext cx="2149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Median 6.3 months </a:t>
            </a:r>
          </a:p>
          <a:p>
            <a:r>
              <a:rPr lang="en-US" sz="1200" dirty="0">
                <a:latin typeface="Arial"/>
                <a:cs typeface="Arial"/>
              </a:rPr>
              <a:t>(95% CI, 3.6-10.8)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95346" y="2115672"/>
            <a:ext cx="284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Median 7.2 months </a:t>
            </a:r>
          </a:p>
          <a:p>
            <a:r>
              <a:rPr lang="en-US" sz="1200" dirty="0">
                <a:latin typeface="Arial"/>
                <a:cs typeface="Arial"/>
              </a:rPr>
              <a:t>(95% CI, 3.7-19.0)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233080" y="2645431"/>
            <a:ext cx="880850" cy="0"/>
          </a:xfrm>
          <a:prstGeom prst="line">
            <a:avLst/>
          </a:prstGeom>
          <a:ln w="19050" cmpd="sng"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2827" y="2661895"/>
            <a:ext cx="10370" cy="983609"/>
          </a:xfrm>
          <a:prstGeom prst="line">
            <a:avLst/>
          </a:prstGeom>
          <a:ln w="19050" cmpd="sng"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113178" y="2563001"/>
            <a:ext cx="636979" cy="10368"/>
          </a:xfrm>
          <a:prstGeom prst="line">
            <a:avLst/>
          </a:prstGeom>
          <a:ln w="19050" cmpd="sng"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59137" y="2573371"/>
            <a:ext cx="10367" cy="1002523"/>
          </a:xfrm>
          <a:prstGeom prst="line">
            <a:avLst/>
          </a:prstGeom>
          <a:ln w="19050" cmpd="sng">
            <a:prstDash val="sys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5745" y="75171"/>
            <a:ext cx="8848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Supplemental Figure 1. </a:t>
            </a:r>
            <a:r>
              <a:rPr lang="en-US" sz="1600" dirty="0">
                <a:latin typeface="Arial"/>
                <a:cs typeface="Arial"/>
              </a:rPr>
              <a:t>Clinical outcomes of the cohort on selective RET inhibitors. If a patient received two RET inhibitors sequentially, the outcome on the initial RET inhibitor was assessed. (A) Progression-free survival on RET inhibitor. (B) Duration of therapy on RET inhibitor. </a:t>
            </a:r>
            <a:r>
              <a:rPr lang="de-DE" sz="1600" dirty="0">
                <a:latin typeface="Arial"/>
                <a:cs typeface="Arial"/>
              </a:rPr>
              <a:t>(C) Pattern of disease progression on the RET inhibitor. </a:t>
            </a:r>
            <a:endParaRPr lang="en-US" sz="1600" baseline="300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7187" y="4182350"/>
            <a:ext cx="435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1294" y="1481290"/>
            <a:ext cx="435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44463" y="1481290"/>
            <a:ext cx="435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0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567213"/>
              </p:ext>
            </p:extLst>
          </p:nvPr>
        </p:nvGraphicFramePr>
        <p:xfrm>
          <a:off x="1372006" y="4182350"/>
          <a:ext cx="6616700" cy="246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3513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098356"/>
              </p:ext>
            </p:extLst>
          </p:nvPr>
        </p:nvGraphicFramePr>
        <p:xfrm>
          <a:off x="297926" y="1314748"/>
          <a:ext cx="6768659" cy="3716020"/>
        </p:xfrm>
        <a:graphic>
          <a:graphicData uri="http://schemas.openxmlformats.org/drawingml/2006/table">
            <a:tbl>
              <a:tblPr/>
              <a:tblGrid>
                <a:gridCol w="1270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0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6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Patient ID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Biopsy #1 Type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Biopsy #2 Type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Biopsy #3</a:t>
                      </a:r>
                      <a:r>
                        <a:rPr lang="en-US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Type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MGH1/7*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 #1 (MGH1)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 #2 (MGH7)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#1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(GU1-T1)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 #2 (GU1-T2)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 (paired with GU1-T2)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UCI1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NCCS1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UCSF-338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bg-BG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UCSF-346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UCSF-347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5745" y="747632"/>
            <a:ext cx="8848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Supplemental Table 1. </a:t>
            </a:r>
            <a:r>
              <a:rPr lang="en-US" sz="1600" dirty="0">
                <a:latin typeface="Arial"/>
                <a:cs typeface="Arial"/>
              </a:rPr>
              <a:t>Post</a:t>
            </a:r>
            <a:r>
              <a:rPr lang="en-US" sz="1600">
                <a:latin typeface="Arial"/>
                <a:cs typeface="Arial"/>
              </a:rPr>
              <a:t>-treatment biopsy</a:t>
            </a:r>
            <a:r>
              <a:rPr lang="en-US" sz="1600" dirty="0">
                <a:latin typeface="Arial"/>
                <a:cs typeface="Arial"/>
              </a:rPr>
              <a:t>(</a:t>
            </a:r>
            <a:r>
              <a:rPr lang="en-US" sz="1600" dirty="0" err="1">
                <a:latin typeface="Arial"/>
                <a:cs typeface="Arial"/>
              </a:rPr>
              <a:t>ies</a:t>
            </a:r>
            <a:r>
              <a:rPr lang="en-US" sz="1600" dirty="0">
                <a:latin typeface="Arial"/>
                <a:cs typeface="Arial"/>
              </a:rPr>
              <a:t>) obtained from each patient. </a:t>
            </a:r>
            <a:endParaRPr lang="en-US" sz="1600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3397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5745" y="943643"/>
            <a:ext cx="88486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Supplemental Table 2. </a:t>
            </a:r>
            <a:r>
              <a:rPr lang="en-US" sz="1600" i="1" dirty="0">
                <a:latin typeface="Arial"/>
                <a:cs typeface="Arial"/>
              </a:rPr>
              <a:t>RET</a:t>
            </a:r>
            <a:r>
              <a:rPr lang="en-US" sz="1600" dirty="0">
                <a:latin typeface="Arial"/>
                <a:cs typeface="Arial"/>
              </a:rPr>
              <a:t> mutations or </a:t>
            </a:r>
            <a:r>
              <a:rPr lang="en-US" sz="1600" i="1" dirty="0">
                <a:latin typeface="Arial"/>
                <a:cs typeface="Arial"/>
              </a:rPr>
              <a:t>MET</a:t>
            </a:r>
            <a:r>
              <a:rPr lang="en-US" sz="1600" dirty="0">
                <a:latin typeface="Arial"/>
                <a:cs typeface="Arial"/>
              </a:rPr>
              <a:t> or </a:t>
            </a:r>
            <a:r>
              <a:rPr lang="en-US" sz="1600" i="1" dirty="0">
                <a:latin typeface="Arial"/>
                <a:cs typeface="Arial"/>
              </a:rPr>
              <a:t>KRAS</a:t>
            </a:r>
            <a:r>
              <a:rPr lang="en-US" sz="1600" dirty="0">
                <a:latin typeface="Arial"/>
                <a:cs typeface="Arial"/>
              </a:rPr>
              <a:t> amplification in pre-/post-RET TKI biopsies</a:t>
            </a:r>
            <a:endParaRPr lang="en-US" sz="1600" baseline="30000" dirty="0">
              <a:latin typeface="Arial"/>
              <a:cs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40281" y="4609310"/>
                <a:ext cx="8848609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>
                    <a:solidFill>
                      <a:schemeClr val="tx1"/>
                    </a:solidFill>
                    <a:latin typeface="Arial"/>
                    <a:cs typeface="Arial"/>
                  </a:rPr>
                  <a:t>#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May have received intervening therapies between the pre-RET TKI biopsy and the RET inhibitor; GU1 and UCSF-347 received an intervening multikinase inhibitor (RXDX-105 and </a:t>
                </a:r>
                <a:r>
                  <a:rPr lang="en-US" sz="1000" dirty="0" err="1">
                    <a:solidFill>
                      <a:schemeClr val="tx1"/>
                    </a:solidFill>
                    <a:latin typeface="Arial"/>
                    <a:cs typeface="Arial"/>
                  </a:rPr>
                  <a:t>sitravatinib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, respectively).</a:t>
                </a:r>
              </a:p>
              <a:p>
                <a:r>
                  <a:rPr lang="en-US" sz="1000" i="1" baseline="30000" dirty="0">
                    <a:solidFill>
                      <a:schemeClr val="tx1"/>
                    </a:solidFill>
                    <a:latin typeface="Arial"/>
                    <a:cs typeface="Arial"/>
                  </a:rPr>
                  <a:t>1</a:t>
                </a:r>
                <a:r>
                  <a:rPr lang="en-US" sz="1000" i="1" dirty="0">
                    <a:solidFill>
                      <a:schemeClr val="tx1"/>
                    </a:solidFill>
                    <a:latin typeface="Arial"/>
                    <a:cs typeface="Arial"/>
                  </a:rPr>
                  <a:t>MET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/</a:t>
                </a:r>
                <a:r>
                  <a:rPr lang="en-US" sz="1000" i="1" dirty="0">
                    <a:solidFill>
                      <a:schemeClr val="tx1"/>
                    </a:solidFill>
                    <a:latin typeface="Arial"/>
                    <a:cs typeface="Arial"/>
                  </a:rPr>
                  <a:t>CEP7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 copy number ratio &gt;5 was defined as high-level amplification of </a:t>
                </a:r>
                <a:r>
                  <a:rPr lang="en-US" sz="1000" i="1" dirty="0">
                    <a:solidFill>
                      <a:schemeClr val="tx1"/>
                    </a:solidFill>
                    <a:latin typeface="Arial"/>
                    <a:cs typeface="Arial"/>
                  </a:rPr>
                  <a:t>MET 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per FISH (please see Methods).</a:t>
                </a:r>
              </a:p>
              <a:p>
                <a:r>
                  <a:rPr lang="en-US" sz="1000" i="1" baseline="30000" dirty="0">
                    <a:solidFill>
                      <a:schemeClr val="tx1"/>
                    </a:solidFill>
                    <a:latin typeface="Arial"/>
                    <a:cs typeface="Arial"/>
                  </a:rPr>
                  <a:t>2</a:t>
                </a:r>
                <a:r>
                  <a:rPr lang="en-US" sz="1000" i="1" dirty="0">
                    <a:solidFill>
                      <a:schemeClr val="tx1"/>
                    </a:solidFill>
                    <a:latin typeface="Arial"/>
                    <a:cs typeface="Arial"/>
                  </a:rPr>
                  <a:t>MET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 plasma copy 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number </a:t>
                </a:r>
                <a14:m>
                  <m:oMath xmlns:m="http://schemas.openxmlformats.org/officeDocument/2006/math">
                    <m:r>
                      <a:rPr lang="en-US" sz="1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≥</m:t>
                    </m:r>
                    <m:r>
                      <a:rPr lang="en-US" sz="1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2.1 </m:t>
                    </m:r>
                  </m:oMath>
                </a14:m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was defined as </a:t>
                </a:r>
                <a:r>
                  <a:rPr lang="en-US" sz="1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MET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amplification in the Guardant360 assay (ref: </a:t>
                </a:r>
                <a:r>
                  <a:rPr lang="en-US" sz="10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Odegaard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JI et al., </a:t>
                </a:r>
                <a:r>
                  <a:rPr lang="en-US" sz="1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Clin Cancer Res 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2018). </a:t>
                </a:r>
              </a:p>
              <a:p>
                <a:r>
                  <a:rPr lang="en-US" sz="1000" i="1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Log</a:t>
                </a:r>
                <a:r>
                  <a:rPr lang="en-US" sz="10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copy number ratio greater than 0 and less than 1.58 was considered intermediate-level amplification by Caris (personal communication).</a:t>
                </a:r>
                <a:endParaRPr lang="en-US" sz="1000" i="1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Log</a:t>
                </a:r>
                <a:r>
                  <a:rPr lang="en-US" sz="1000" baseline="-25000" dirty="0">
                    <a:solidFill>
                      <a:schemeClr val="tx1"/>
                    </a:solidFill>
                    <a:latin typeface="Arial"/>
                    <a:cs typeface="Arial"/>
                  </a:rPr>
                  <a:t>2 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copy 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number ratio &gt;0.5 was defined as amplification per the </a:t>
                </a:r>
                <a:r>
                  <a:rPr lang="en-US" sz="10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FoundationACT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assay (personal communication). </a:t>
                </a:r>
                <a:endParaRPr lang="en-US" sz="10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00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Log</a:t>
                </a:r>
                <a:r>
                  <a:rPr lang="en-US" sz="10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US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copy number ratio &gt;2.5 was considered amplification by UCSF500 assay (personal communication). </a:t>
                </a:r>
              </a:p>
              <a:p>
                <a:endParaRPr lang="en-US" sz="1000" i="1" dirty="0">
                  <a:solidFill>
                    <a:schemeClr val="tx1"/>
                  </a:solidFill>
                  <a:latin typeface="Arial"/>
                  <a:cs typeface="Arial"/>
                </a:endParaRPr>
              </a:p>
              <a:p>
                <a:r>
                  <a:rPr lang="en-US" sz="1000" i="1" dirty="0">
                    <a:solidFill>
                      <a:schemeClr val="tx1"/>
                    </a:solidFill>
                    <a:latin typeface="Arial"/>
                    <a:cs typeface="Arial"/>
                  </a:rPr>
                  <a:t>Abbreviations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: TKI, tyrosine kinase inhibitor; PFS, progression-free survival; </a:t>
                </a:r>
                <a:r>
                  <a:rPr lang="en-US" sz="1000" dirty="0" err="1">
                    <a:solidFill>
                      <a:schemeClr val="tx1"/>
                    </a:solidFill>
                    <a:latin typeface="Arial"/>
                    <a:cs typeface="Arial"/>
                  </a:rPr>
                  <a:t>mos</a:t>
                </a:r>
                <a:r>
                  <a:rPr lang="en-US" sz="1000" dirty="0">
                    <a:solidFill>
                      <a:schemeClr val="tx1"/>
                    </a:solidFill>
                    <a:latin typeface="Arial"/>
                    <a:cs typeface="Arial"/>
                  </a:rPr>
                  <a:t>, months; MGH, Massachusetts General Hospital; amp, amplification; FISH, fluorescence in situ hybridization.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81" y="4609310"/>
                <a:ext cx="8848609" cy="1631216"/>
              </a:xfrm>
              <a:prstGeom prst="rect">
                <a:avLst/>
              </a:prstGeom>
              <a:blipFill>
                <a:blip r:embed="rId3"/>
                <a:stretch>
                  <a:fillRect b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056944"/>
              </p:ext>
            </p:extLst>
          </p:nvPr>
        </p:nvGraphicFramePr>
        <p:xfrm>
          <a:off x="140282" y="1587404"/>
          <a:ext cx="8848609" cy="2996506"/>
        </p:xfrm>
        <a:graphic>
          <a:graphicData uri="http://schemas.openxmlformats.org/drawingml/2006/table">
            <a:tbl>
              <a:tblPr/>
              <a:tblGrid>
                <a:gridCol w="599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0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8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6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04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6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84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09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0190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040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L="6078" marR="6078" marT="60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fusion</a:t>
                      </a:r>
                    </a:p>
                  </a:txBody>
                  <a:tcPr marL="6078" marR="6078" marT="60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 TKI prior to biopsy</a:t>
                      </a:r>
                    </a:p>
                  </a:txBody>
                  <a:tcPr marL="6078" marR="6078" marT="6078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PFS</a:t>
                      </a:r>
                    </a:p>
                  </a:txBody>
                  <a:tcPr marL="6078" marR="6078" marT="6078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Post-RET TKI alteration</a:t>
                      </a:r>
                    </a:p>
                  </a:txBody>
                  <a:tcPr marL="6078" marR="6078" marT="60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Post-RET TKI assay</a:t>
                      </a:r>
                    </a:p>
                  </a:txBody>
                  <a:tcPr marL="6078" marR="6078" marT="6078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Post-RET TKI biopsy site</a:t>
                      </a:r>
                    </a:p>
                  </a:txBody>
                  <a:tcPr marL="6078" marR="6078" marT="6078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Pre-RET TKI alteration</a:t>
                      </a:r>
                      <a:r>
                        <a:rPr lang="en-US" sz="900" baseline="30000" dirty="0">
                          <a:latin typeface="Arial"/>
                          <a:cs typeface="Arial"/>
                        </a:rPr>
                        <a:t>#</a:t>
                      </a:r>
                    </a:p>
                  </a:txBody>
                  <a:tcPr marL="6078" marR="6078" marT="60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Pre-RET TKI </a:t>
                      </a:r>
                    </a:p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assay</a:t>
                      </a:r>
                    </a:p>
                  </a:txBody>
                  <a:tcPr marL="6078" marR="6078" marT="6078" marB="0" anchor="b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Pre-RET TKI biopsy site</a:t>
                      </a:r>
                    </a:p>
                  </a:txBody>
                  <a:tcPr marL="6078" marR="6078" marT="6078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96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MGH7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CCDC6-RET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Selpercatinib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6.4 mos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G810S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SNaPshot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Pleural fluid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No 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mutation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 SNaPshot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Pleural fluid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35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GU1-T2, GU1-P2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CCDC6-RET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Selpercatinib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20 mos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RET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G810C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Caris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, Guardant360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Liver, plasma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No 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RET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mutation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FoundationOne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Brain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147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MGH2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KIAA1468-RET;</a:t>
                      </a:r>
                    </a:p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SLC24A1</a:t>
                      </a:r>
                      <a:r>
                        <a:rPr lang="en-US" sz="9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(exon 6)-RET (exon 8)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Pralsetinib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5.4 </a:t>
                      </a:r>
                      <a:r>
                        <a:rPr lang="pt-BR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mos</a:t>
                      </a:r>
                      <a:endParaRPr lang="pt-BR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 (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/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CEP7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copy number ratio &gt;25)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FISH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Lymph node (retroperitoneal)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No 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 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MGH 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SNaPshot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, 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FISH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Lymph node (thoracic)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275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GU2-P/T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KIF5B-RET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Pralsetinib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8 mos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 </a:t>
                      </a:r>
                    </a:p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(plasma copy number 2.7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; tissue log</a:t>
                      </a:r>
                      <a:r>
                        <a:rPr lang="en-US" sz="9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 </a:t>
                      </a:r>
                      <a:r>
                        <a:rPr lang="en-US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copy number ratio 1.44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3</a:t>
                      </a:r>
                      <a:r>
                        <a:rPr lang="en-US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Guardant360;</a:t>
                      </a:r>
                    </a:p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Caris 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Plasma;</a:t>
                      </a:r>
                    </a:p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Tissue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No 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Guardant360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4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UCI1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KIF5B-RET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Selpercatinib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7.4 </a:t>
                      </a:r>
                      <a:r>
                        <a:rPr lang="pt-BR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mos</a:t>
                      </a:r>
                      <a:endParaRPr lang="pt-BR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 </a:t>
                      </a:r>
                    </a:p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(plasma copy number 17 and log</a:t>
                      </a:r>
                      <a:r>
                        <a:rPr lang="en-US" sz="9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copy number ratio 1.62)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4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FoundationACT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No </a:t>
                      </a:r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MET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FoundationACT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Plasma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45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UCSF-347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KIF5B-RET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Selpercatinib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16.7 </a:t>
                      </a:r>
                      <a:r>
                        <a:rPr lang="pt-BR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mos</a:t>
                      </a:r>
                      <a:endParaRPr lang="pt-BR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KRAS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amp </a:t>
                      </a:r>
                    </a:p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(log</a:t>
                      </a:r>
                      <a:r>
                        <a:rPr lang="en-US" sz="900" b="0" i="0" u="none" strike="noStrike" baseline="-25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copy number ratio 9.5)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UCSF500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Bone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No KRAS amp</a:t>
                      </a:r>
                    </a:p>
                  </a:txBody>
                  <a:tcPr marL="6078" marR="6078" marT="607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FoundationOne</a:t>
                      </a:r>
                    </a:p>
                  </a:txBody>
                  <a:tcPr marL="6078" marR="6078" marT="607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Lymph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node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6078" marR="6078" marT="6078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9139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936720"/>
              </p:ext>
            </p:extLst>
          </p:nvPr>
        </p:nvGraphicFramePr>
        <p:xfrm>
          <a:off x="291252" y="1816503"/>
          <a:ext cx="8494950" cy="4333240"/>
        </p:xfrm>
        <a:graphic>
          <a:graphicData uri="http://schemas.openxmlformats.org/drawingml/2006/table">
            <a:tbl>
              <a:tblPr/>
              <a:tblGrid>
                <a:gridCol w="778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16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Alterations detected by NGS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NKX2-1 Q291PfsTer40, MAP3K1 D132LfsTer28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NGS not performed (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MET amp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by FISH)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ATM A2308T, SMARCA4 E1582K, TP53 indel R342HfsTer7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TP53 R342fs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BRCA1 E908Ter, CDK4 gain, MDM2 gain, CDKN2A loss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GNAS T270M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PIK3CA H1047R, TP53 R273H, SRC E527Ter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 G810S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NKX2-1 Q291PfsTer40, MAP3K1 D132LfsTer28, CDKN2A loss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TP53 H179R, CDKN2A loss, MET loss, PTEN loss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KEAP1 Y490C, SMARCA4 M781V, MSH6 V1059I, CDKN2A loss, MYC gain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TP53 R273C, ARID1A P21dup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MGH11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 G597V, TP53 Y236C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8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GU1-T1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PTEN N334Kfs*19, TP53 D281E, INHBA R377H, KMT2D Q3936*, CSDE1 E116Gfs*3, AR Q62L, BCOR P152L, CUL3 G402E, EZH1 S198L, FGFR2 D135Y, FYN H230L, NOTCH3 G2112S, PGR P685S, PRKCI E294Q, FGFR1 amp, WHSC1L1 amp, TMEM25-KMT2A duplication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is-I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GU1-P2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 G810C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TP53 D281E, TP53 C277Y, FGFR2 D135Y, FBXW7 R674W, AR </a:t>
                      </a:r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amp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EGFR </a:t>
                      </a:r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amp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CDK6 </a:t>
                      </a:r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amp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is-I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GU1-T2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RET G810C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TP53 D281E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GU2-P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MET amp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GNAS R201H, TP53 V157F, TP53 R248W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GU2-T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TP53 R248W, KEAP1 A248V, ERBB3 R388Q, FGF3 amp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UCI1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MET amp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TP53 P190T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NCCS1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CTNNB1 S33F, CCNE1 M46V, TSC2 E1490G, MAP3K13 K220N, PRDM1 A616T, PIK3C2B I130V, BRD4 Q1288_Q1289del, ROS1 D2213E, RICTOR W928*, DOT1L D588E, MET M822I, PTCH1 R1303C, RPTOR T1011M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uk-UA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NFE2L2 Q26E; TP53 S241F, TP53 M237I, PDGRFA S212*, MET S108L, DDR2 T654P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bg-BG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TP53 R213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bg-BG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BRAF N236S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UCSF-347</a:t>
                      </a:r>
                      <a:endParaRPr lang="bg-BG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KRAS amp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FGFR2 amp, CCNE1 amp, LRP1B deep deletion (exons 11-15), TP53 R175H, KMT2A A904fs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5745" y="943643"/>
            <a:ext cx="88486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Supplemental Table 3. </a:t>
            </a:r>
            <a:r>
              <a:rPr lang="en-US" sz="1600" dirty="0">
                <a:latin typeface="Arial"/>
                <a:cs typeface="Arial"/>
              </a:rPr>
              <a:t>List of gene alterations detected in the resistant tissue or plasma biopsies.</a:t>
            </a:r>
            <a:endParaRPr lang="en-US" sz="1600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5526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31828</TotalTime>
  <Words>893</Words>
  <Application>Microsoft Macintosh PowerPoint</Application>
  <PresentationFormat>On-screen Show (4:3)</PresentationFormat>
  <Paragraphs>191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Lin</dc:creator>
  <cp:lastModifiedBy>Lin, Jessica Jiyeong,M.D.</cp:lastModifiedBy>
  <cp:revision>168</cp:revision>
  <dcterms:created xsi:type="dcterms:W3CDTF">2020-06-02T15:35:58Z</dcterms:created>
  <dcterms:modified xsi:type="dcterms:W3CDTF">2020-09-10T20:23:00Z</dcterms:modified>
</cp:coreProperties>
</file>