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image" Target="../media/image7.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C37B201C-0D68-4586-9B49-1EB350F8597B}" type="datetimeFigureOut">
              <a:rPr lang="en-AU" smtClean="0"/>
              <a:t>31/05/2022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C8B0025-453F-4161-91C1-D6A0FD2C3FA2}" type="slidenum">
              <a:rPr lang="en-AU" smtClean="0"/>
              <a:t>‹#›</a:t>
            </a:fld>
            <a:endParaRPr lang="en-AU"/>
          </a:p>
        </p:txBody>
      </p:sp>
    </p:spTree>
    <p:extLst>
      <p:ext uri="{BB962C8B-B14F-4D97-AF65-F5344CB8AC3E}">
        <p14:creationId xmlns:p14="http://schemas.microsoft.com/office/powerpoint/2010/main" val="85732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37B201C-0D68-4586-9B49-1EB350F8597B}" type="datetimeFigureOut">
              <a:rPr lang="en-AU" smtClean="0"/>
              <a:t>31/05/2022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C8B0025-453F-4161-91C1-D6A0FD2C3FA2}" type="slidenum">
              <a:rPr lang="en-AU" smtClean="0"/>
              <a:t>‹#›</a:t>
            </a:fld>
            <a:endParaRPr lang="en-AU"/>
          </a:p>
        </p:txBody>
      </p:sp>
    </p:spTree>
    <p:extLst>
      <p:ext uri="{BB962C8B-B14F-4D97-AF65-F5344CB8AC3E}">
        <p14:creationId xmlns:p14="http://schemas.microsoft.com/office/powerpoint/2010/main" val="8631574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37B201C-0D68-4586-9B49-1EB350F8597B}" type="datetimeFigureOut">
              <a:rPr lang="en-AU" smtClean="0"/>
              <a:t>31/05/2022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C8B0025-453F-4161-91C1-D6A0FD2C3FA2}" type="slidenum">
              <a:rPr lang="en-AU" smtClean="0"/>
              <a:t>‹#›</a:t>
            </a:fld>
            <a:endParaRPr lang="en-AU"/>
          </a:p>
        </p:txBody>
      </p:sp>
    </p:spTree>
    <p:extLst>
      <p:ext uri="{BB962C8B-B14F-4D97-AF65-F5344CB8AC3E}">
        <p14:creationId xmlns:p14="http://schemas.microsoft.com/office/powerpoint/2010/main" val="4191093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37B201C-0D68-4586-9B49-1EB350F8597B}" type="datetimeFigureOut">
              <a:rPr lang="en-AU" smtClean="0"/>
              <a:t>31/05/2022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C8B0025-453F-4161-91C1-D6A0FD2C3FA2}" type="slidenum">
              <a:rPr lang="en-AU" smtClean="0"/>
              <a:t>‹#›</a:t>
            </a:fld>
            <a:endParaRPr lang="en-AU"/>
          </a:p>
        </p:txBody>
      </p:sp>
    </p:spTree>
    <p:extLst>
      <p:ext uri="{BB962C8B-B14F-4D97-AF65-F5344CB8AC3E}">
        <p14:creationId xmlns:p14="http://schemas.microsoft.com/office/powerpoint/2010/main" val="2993949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37B201C-0D68-4586-9B49-1EB350F8597B}" type="datetimeFigureOut">
              <a:rPr lang="en-AU" smtClean="0"/>
              <a:t>31/05/2022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C8B0025-453F-4161-91C1-D6A0FD2C3FA2}" type="slidenum">
              <a:rPr lang="en-AU" smtClean="0"/>
              <a:t>‹#›</a:t>
            </a:fld>
            <a:endParaRPr lang="en-AU"/>
          </a:p>
        </p:txBody>
      </p:sp>
    </p:spTree>
    <p:extLst>
      <p:ext uri="{BB962C8B-B14F-4D97-AF65-F5344CB8AC3E}">
        <p14:creationId xmlns:p14="http://schemas.microsoft.com/office/powerpoint/2010/main" val="3052581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C37B201C-0D68-4586-9B49-1EB350F8597B}" type="datetimeFigureOut">
              <a:rPr lang="en-AU" smtClean="0"/>
              <a:t>31/05/2022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C8B0025-453F-4161-91C1-D6A0FD2C3FA2}" type="slidenum">
              <a:rPr lang="en-AU" smtClean="0"/>
              <a:t>‹#›</a:t>
            </a:fld>
            <a:endParaRPr lang="en-AU"/>
          </a:p>
        </p:txBody>
      </p:sp>
    </p:spTree>
    <p:extLst>
      <p:ext uri="{BB962C8B-B14F-4D97-AF65-F5344CB8AC3E}">
        <p14:creationId xmlns:p14="http://schemas.microsoft.com/office/powerpoint/2010/main" val="1416997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C37B201C-0D68-4586-9B49-1EB350F8597B}" type="datetimeFigureOut">
              <a:rPr lang="en-AU" smtClean="0"/>
              <a:t>31/05/2022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C8B0025-453F-4161-91C1-D6A0FD2C3FA2}" type="slidenum">
              <a:rPr lang="en-AU" smtClean="0"/>
              <a:t>‹#›</a:t>
            </a:fld>
            <a:endParaRPr lang="en-AU"/>
          </a:p>
        </p:txBody>
      </p:sp>
    </p:spTree>
    <p:extLst>
      <p:ext uri="{BB962C8B-B14F-4D97-AF65-F5344CB8AC3E}">
        <p14:creationId xmlns:p14="http://schemas.microsoft.com/office/powerpoint/2010/main" val="2630014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C37B201C-0D68-4586-9B49-1EB350F8597B}" type="datetimeFigureOut">
              <a:rPr lang="en-AU" smtClean="0"/>
              <a:t>31/05/2022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C8B0025-453F-4161-91C1-D6A0FD2C3FA2}" type="slidenum">
              <a:rPr lang="en-AU" smtClean="0"/>
              <a:t>‹#›</a:t>
            </a:fld>
            <a:endParaRPr lang="en-AU"/>
          </a:p>
        </p:txBody>
      </p:sp>
    </p:spTree>
    <p:extLst>
      <p:ext uri="{BB962C8B-B14F-4D97-AF65-F5344CB8AC3E}">
        <p14:creationId xmlns:p14="http://schemas.microsoft.com/office/powerpoint/2010/main" val="677039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7B201C-0D68-4586-9B49-1EB350F8597B}" type="datetimeFigureOut">
              <a:rPr lang="en-AU" smtClean="0"/>
              <a:t>31/05/2022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C8B0025-453F-4161-91C1-D6A0FD2C3FA2}" type="slidenum">
              <a:rPr lang="en-AU" smtClean="0"/>
              <a:t>‹#›</a:t>
            </a:fld>
            <a:endParaRPr lang="en-AU"/>
          </a:p>
        </p:txBody>
      </p:sp>
    </p:spTree>
    <p:extLst>
      <p:ext uri="{BB962C8B-B14F-4D97-AF65-F5344CB8AC3E}">
        <p14:creationId xmlns:p14="http://schemas.microsoft.com/office/powerpoint/2010/main" val="2459844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37B201C-0D68-4586-9B49-1EB350F8597B}" type="datetimeFigureOut">
              <a:rPr lang="en-AU" smtClean="0"/>
              <a:t>31/05/2022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C8B0025-453F-4161-91C1-D6A0FD2C3FA2}" type="slidenum">
              <a:rPr lang="en-AU" smtClean="0"/>
              <a:t>‹#›</a:t>
            </a:fld>
            <a:endParaRPr lang="en-AU"/>
          </a:p>
        </p:txBody>
      </p:sp>
    </p:spTree>
    <p:extLst>
      <p:ext uri="{BB962C8B-B14F-4D97-AF65-F5344CB8AC3E}">
        <p14:creationId xmlns:p14="http://schemas.microsoft.com/office/powerpoint/2010/main" val="3906280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37B201C-0D68-4586-9B49-1EB350F8597B}" type="datetimeFigureOut">
              <a:rPr lang="en-AU" smtClean="0"/>
              <a:t>31/05/2022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C8B0025-453F-4161-91C1-D6A0FD2C3FA2}" type="slidenum">
              <a:rPr lang="en-AU" smtClean="0"/>
              <a:t>‹#›</a:t>
            </a:fld>
            <a:endParaRPr lang="en-AU"/>
          </a:p>
        </p:txBody>
      </p:sp>
    </p:spTree>
    <p:extLst>
      <p:ext uri="{BB962C8B-B14F-4D97-AF65-F5344CB8AC3E}">
        <p14:creationId xmlns:p14="http://schemas.microsoft.com/office/powerpoint/2010/main" val="28944177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7B201C-0D68-4586-9B49-1EB350F8597B}" type="datetimeFigureOut">
              <a:rPr lang="en-AU" smtClean="0"/>
              <a:t>31/05/2022</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8B0025-453F-4161-91C1-D6A0FD2C3FA2}" type="slidenum">
              <a:rPr lang="en-AU" smtClean="0"/>
              <a:t>‹#›</a:t>
            </a:fld>
            <a:endParaRPr lang="en-AU"/>
          </a:p>
        </p:txBody>
      </p:sp>
    </p:spTree>
    <p:extLst>
      <p:ext uri="{BB962C8B-B14F-4D97-AF65-F5344CB8AC3E}">
        <p14:creationId xmlns:p14="http://schemas.microsoft.com/office/powerpoint/2010/main" val="35341890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e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e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4.emf"/><Relationship Id="rId4" Type="http://schemas.openxmlformats.org/officeDocument/2006/relationships/image" Target="../media/image1.emf"/><Relationship Id="rId9" Type="http://schemas.openxmlformats.org/officeDocument/2006/relationships/oleObject" Target="../embeddings/oleObject4.bin"/><Relationship Id="rId14" Type="http://schemas.openxmlformats.org/officeDocument/2006/relationships/image" Target="../media/image6.emf"/></Relationships>
</file>

<file path=ppt/slides/_rels/slide2.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8.emf"/><Relationship Id="rId5" Type="http://schemas.openxmlformats.org/officeDocument/2006/relationships/oleObject" Target="../embeddings/oleObject8.bin"/><Relationship Id="rId4" Type="http://schemas.openxmlformats.org/officeDocument/2006/relationships/image" Target="../media/image7.emf"/></Relationships>
</file>

<file path=ppt/slides/_rels/slide3.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16.png"/><Relationship Id="rId18" Type="http://schemas.openxmlformats.org/officeDocument/2006/relationships/image" Target="../media/image19.tiff"/><Relationship Id="rId3" Type="http://schemas.microsoft.com/office/2007/relationships/hdphoto" Target="../media/hdphoto1.wdp"/><Relationship Id="rId7" Type="http://schemas.openxmlformats.org/officeDocument/2006/relationships/image" Target="../media/image13.png"/><Relationship Id="rId12" Type="http://schemas.microsoft.com/office/2007/relationships/hdphoto" Target="../media/hdphoto5.wdp"/><Relationship Id="rId17" Type="http://schemas.openxmlformats.org/officeDocument/2006/relationships/image" Target="../media/image18.tiff"/><Relationship Id="rId2" Type="http://schemas.openxmlformats.org/officeDocument/2006/relationships/image" Target="../media/image10.png"/><Relationship Id="rId16" Type="http://schemas.microsoft.com/office/2007/relationships/hdphoto" Target="../media/hdphoto7.wdp"/><Relationship Id="rId1" Type="http://schemas.openxmlformats.org/officeDocument/2006/relationships/slideLayout" Target="../slideLayouts/slideLayout7.xml"/><Relationship Id="rId6" Type="http://schemas.openxmlformats.org/officeDocument/2006/relationships/image" Target="../media/image12.jpg"/><Relationship Id="rId11" Type="http://schemas.openxmlformats.org/officeDocument/2006/relationships/image" Target="../media/image15.png"/><Relationship Id="rId5" Type="http://schemas.microsoft.com/office/2007/relationships/hdphoto" Target="../media/hdphoto2.wdp"/><Relationship Id="rId15" Type="http://schemas.openxmlformats.org/officeDocument/2006/relationships/image" Target="../media/image17.png"/><Relationship Id="rId10" Type="http://schemas.microsoft.com/office/2007/relationships/hdphoto" Target="../media/hdphoto4.wdp"/><Relationship Id="rId4" Type="http://schemas.openxmlformats.org/officeDocument/2006/relationships/image" Target="../media/image11.png"/><Relationship Id="rId9" Type="http://schemas.openxmlformats.org/officeDocument/2006/relationships/image" Target="../media/image14.png"/><Relationship Id="rId14" Type="http://schemas.microsoft.com/office/2007/relationships/hdphoto" Target="../media/hdphoto6.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2903136713"/>
              </p:ext>
            </p:extLst>
          </p:nvPr>
        </p:nvGraphicFramePr>
        <p:xfrm>
          <a:off x="1119188" y="3032125"/>
          <a:ext cx="3143250" cy="2005013"/>
        </p:xfrm>
        <a:graphic>
          <a:graphicData uri="http://schemas.openxmlformats.org/presentationml/2006/ole">
            <mc:AlternateContent xmlns:mc="http://schemas.openxmlformats.org/markup-compatibility/2006">
              <mc:Choice xmlns:v="urn:schemas-microsoft-com:vml" Requires="v">
                <p:oleObj spid="_x0000_s1086" name="Prism 8" r:id="rId3" imgW="3704716" imgH="2361530" progId="Prism8.Document">
                  <p:embed/>
                </p:oleObj>
              </mc:Choice>
              <mc:Fallback>
                <p:oleObj name="Prism 8" r:id="rId3" imgW="3704716" imgH="2361530" progId="Prism8.Document">
                  <p:embed/>
                  <p:pic>
                    <p:nvPicPr>
                      <p:cNvPr id="2" name="Object 1"/>
                      <p:cNvPicPr/>
                      <p:nvPr/>
                    </p:nvPicPr>
                    <p:blipFill>
                      <a:blip r:embed="rId4"/>
                      <a:stretch>
                        <a:fillRect/>
                      </a:stretch>
                    </p:blipFill>
                    <p:spPr>
                      <a:xfrm>
                        <a:off x="1119188" y="3032125"/>
                        <a:ext cx="3143250" cy="2005013"/>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1751466318"/>
              </p:ext>
            </p:extLst>
          </p:nvPr>
        </p:nvGraphicFramePr>
        <p:xfrm>
          <a:off x="4259263" y="2984500"/>
          <a:ext cx="2838450" cy="2076450"/>
        </p:xfrm>
        <a:graphic>
          <a:graphicData uri="http://schemas.openxmlformats.org/presentationml/2006/ole">
            <mc:AlternateContent xmlns:mc="http://schemas.openxmlformats.org/markup-compatibility/2006">
              <mc:Choice xmlns:v="urn:schemas-microsoft-com:vml" Requires="v">
                <p:oleObj spid="_x0000_s1087" name="Prism 8" r:id="rId5" imgW="3228977" imgH="2361530" progId="Prism8.Document">
                  <p:embed/>
                </p:oleObj>
              </mc:Choice>
              <mc:Fallback>
                <p:oleObj name="Prism 8" r:id="rId5" imgW="3228977" imgH="2361530" progId="Prism8.Document">
                  <p:embed/>
                  <p:pic>
                    <p:nvPicPr>
                      <p:cNvPr id="3" name="Object 2"/>
                      <p:cNvPicPr/>
                      <p:nvPr/>
                    </p:nvPicPr>
                    <p:blipFill>
                      <a:blip r:embed="rId6"/>
                      <a:stretch>
                        <a:fillRect/>
                      </a:stretch>
                    </p:blipFill>
                    <p:spPr>
                      <a:xfrm>
                        <a:off x="4259263" y="2984500"/>
                        <a:ext cx="2838450" cy="207645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375357136"/>
              </p:ext>
            </p:extLst>
          </p:nvPr>
        </p:nvGraphicFramePr>
        <p:xfrm>
          <a:off x="1074738" y="374650"/>
          <a:ext cx="3232150" cy="2060575"/>
        </p:xfrm>
        <a:graphic>
          <a:graphicData uri="http://schemas.openxmlformats.org/presentationml/2006/ole">
            <mc:AlternateContent xmlns:mc="http://schemas.openxmlformats.org/markup-compatibility/2006">
              <mc:Choice xmlns:v="urn:schemas-microsoft-com:vml" Requires="v">
                <p:oleObj spid="_x0000_s1088" name="Prism 8" r:id="rId7" imgW="3704716" imgH="2361530" progId="Prism8.Document">
                  <p:embed/>
                </p:oleObj>
              </mc:Choice>
              <mc:Fallback>
                <p:oleObj name="Prism 8" r:id="rId7" imgW="3704716" imgH="2361530" progId="Prism8.Document">
                  <p:embed/>
                  <p:pic>
                    <p:nvPicPr>
                      <p:cNvPr id="5" name="Object 4"/>
                      <p:cNvPicPr/>
                      <p:nvPr/>
                    </p:nvPicPr>
                    <p:blipFill>
                      <a:blip r:embed="rId8"/>
                      <a:stretch>
                        <a:fillRect/>
                      </a:stretch>
                    </p:blipFill>
                    <p:spPr>
                      <a:xfrm>
                        <a:off x="1074738" y="374650"/>
                        <a:ext cx="3232150" cy="2060575"/>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905510116"/>
              </p:ext>
            </p:extLst>
          </p:nvPr>
        </p:nvGraphicFramePr>
        <p:xfrm>
          <a:off x="4260850" y="374650"/>
          <a:ext cx="2838450" cy="2060575"/>
        </p:xfrm>
        <a:graphic>
          <a:graphicData uri="http://schemas.openxmlformats.org/presentationml/2006/ole">
            <mc:AlternateContent xmlns:mc="http://schemas.openxmlformats.org/markup-compatibility/2006">
              <mc:Choice xmlns:v="urn:schemas-microsoft-com:vml" Requires="v">
                <p:oleObj spid="_x0000_s1089" name="Prism 8" r:id="rId9" imgW="3256347" imgH="2361530" progId="Prism8.Document">
                  <p:embed/>
                </p:oleObj>
              </mc:Choice>
              <mc:Fallback>
                <p:oleObj name="Prism 8" r:id="rId9" imgW="3256347" imgH="2361530" progId="Prism8.Document">
                  <p:embed/>
                  <p:pic>
                    <p:nvPicPr>
                      <p:cNvPr id="6" name="Object 5"/>
                      <p:cNvPicPr/>
                      <p:nvPr/>
                    </p:nvPicPr>
                    <p:blipFill>
                      <a:blip r:embed="rId10"/>
                      <a:stretch>
                        <a:fillRect/>
                      </a:stretch>
                    </p:blipFill>
                    <p:spPr>
                      <a:xfrm>
                        <a:off x="4260850" y="374650"/>
                        <a:ext cx="2838450" cy="2060575"/>
                      </a:xfrm>
                      <a:prstGeom prst="rect">
                        <a:avLst/>
                      </a:prstGeom>
                    </p:spPr>
                  </p:pic>
                </p:oleObj>
              </mc:Fallback>
            </mc:AlternateContent>
          </a:graphicData>
        </a:graphic>
      </p:graphicFrame>
      <p:sp>
        <p:nvSpPr>
          <p:cNvPr id="7" name="TextBox 6"/>
          <p:cNvSpPr txBox="1"/>
          <p:nvPr/>
        </p:nvSpPr>
        <p:spPr>
          <a:xfrm>
            <a:off x="1869609" y="2624137"/>
            <a:ext cx="1987061" cy="276999"/>
          </a:xfrm>
          <a:prstGeom prst="rect">
            <a:avLst/>
          </a:prstGeom>
          <a:noFill/>
        </p:spPr>
        <p:txBody>
          <a:bodyPr wrap="square" rtlCol="0">
            <a:spAutoFit/>
          </a:bodyPr>
          <a:lstStyle/>
          <a:p>
            <a:pPr algn="ctr"/>
            <a:r>
              <a:rPr lang="en-AU" sz="1200" b="1" dirty="0"/>
              <a:t>Collagen IV without heating </a:t>
            </a:r>
          </a:p>
        </p:txBody>
      </p:sp>
      <p:sp>
        <p:nvSpPr>
          <p:cNvPr id="8" name="TextBox 7"/>
          <p:cNvSpPr txBox="1"/>
          <p:nvPr/>
        </p:nvSpPr>
        <p:spPr>
          <a:xfrm>
            <a:off x="4892337" y="2624137"/>
            <a:ext cx="1987061" cy="276999"/>
          </a:xfrm>
          <a:prstGeom prst="rect">
            <a:avLst/>
          </a:prstGeom>
          <a:noFill/>
        </p:spPr>
        <p:txBody>
          <a:bodyPr wrap="square" rtlCol="0">
            <a:spAutoFit/>
          </a:bodyPr>
          <a:lstStyle/>
          <a:p>
            <a:pPr algn="ctr"/>
            <a:r>
              <a:rPr lang="en-AU" sz="1200" b="1" dirty="0"/>
              <a:t>Collagen IV heating at 100°C </a:t>
            </a:r>
          </a:p>
        </p:txBody>
      </p:sp>
      <p:sp>
        <p:nvSpPr>
          <p:cNvPr id="9" name="TextBox 8"/>
          <p:cNvSpPr txBox="1"/>
          <p:nvPr/>
        </p:nvSpPr>
        <p:spPr>
          <a:xfrm>
            <a:off x="1773381" y="73004"/>
            <a:ext cx="1987061" cy="276999"/>
          </a:xfrm>
          <a:prstGeom prst="rect">
            <a:avLst/>
          </a:prstGeom>
          <a:noFill/>
        </p:spPr>
        <p:txBody>
          <a:bodyPr wrap="square" rtlCol="0">
            <a:spAutoFit/>
          </a:bodyPr>
          <a:lstStyle/>
          <a:p>
            <a:pPr algn="ctr"/>
            <a:r>
              <a:rPr lang="en-AU" sz="1200" b="1" dirty="0"/>
              <a:t>Collagen I without heating </a:t>
            </a:r>
          </a:p>
        </p:txBody>
      </p:sp>
      <p:sp>
        <p:nvSpPr>
          <p:cNvPr id="10" name="TextBox 9"/>
          <p:cNvSpPr txBox="1"/>
          <p:nvPr/>
        </p:nvSpPr>
        <p:spPr>
          <a:xfrm>
            <a:off x="4892338" y="66877"/>
            <a:ext cx="1987061" cy="276999"/>
          </a:xfrm>
          <a:prstGeom prst="rect">
            <a:avLst/>
          </a:prstGeom>
          <a:noFill/>
        </p:spPr>
        <p:txBody>
          <a:bodyPr wrap="square" rtlCol="0">
            <a:spAutoFit/>
          </a:bodyPr>
          <a:lstStyle/>
          <a:p>
            <a:pPr algn="ctr"/>
            <a:r>
              <a:rPr lang="en-AU" sz="1200" b="1" dirty="0"/>
              <a:t>Collagen I heating at 100°C </a:t>
            </a:r>
          </a:p>
        </p:txBody>
      </p:sp>
      <p:sp>
        <p:nvSpPr>
          <p:cNvPr id="11" name="Rectangle 10"/>
          <p:cNvSpPr/>
          <p:nvPr/>
        </p:nvSpPr>
        <p:spPr>
          <a:xfrm>
            <a:off x="351692" y="5207000"/>
            <a:ext cx="11840308" cy="1569660"/>
          </a:xfrm>
          <a:prstGeom prst="rect">
            <a:avLst/>
          </a:prstGeom>
        </p:spPr>
        <p:txBody>
          <a:bodyPr wrap="square">
            <a:spAutoFit/>
          </a:bodyPr>
          <a:lstStyle/>
          <a:p>
            <a:pPr algn="just"/>
            <a:r>
              <a:rPr lang="en-AU" sz="1200" b="1" dirty="0">
                <a:latin typeface="Arial" panose="020B0604020202020204" pitchFamily="34" charset="0"/>
                <a:cs typeface="Arial" panose="020B0604020202020204" pitchFamily="34" charset="0"/>
              </a:rPr>
              <a:t>Supplementary </a:t>
            </a:r>
            <a:r>
              <a:rPr lang="en-AU" sz="1200" b="1" dirty="0" smtClean="0">
                <a:latin typeface="Arial" panose="020B0604020202020204" pitchFamily="34" charset="0"/>
                <a:cs typeface="Arial" panose="020B0604020202020204" pitchFamily="34" charset="0"/>
              </a:rPr>
              <a:t>figure </a:t>
            </a:r>
            <a:r>
              <a:rPr lang="en-AU" sz="1200" b="1" dirty="0">
                <a:latin typeface="Arial" panose="020B0604020202020204" pitchFamily="34" charset="0"/>
                <a:cs typeface="Arial" panose="020B0604020202020204" pitchFamily="34" charset="0"/>
              </a:rPr>
              <a:t>1 </a:t>
            </a:r>
            <a:r>
              <a:rPr lang="en-AU" sz="1200" b="1" dirty="0">
                <a:latin typeface="Arial" panose="020B0604020202020204" pitchFamily="34" charset="0"/>
                <a:ea typeface="Calibri" panose="020F0502020204030204" pitchFamily="34" charset="0"/>
                <a:cs typeface="Arial" panose="020B0604020202020204" pitchFamily="34" charset="0"/>
              </a:rPr>
              <a:t>:</a:t>
            </a:r>
            <a:r>
              <a:rPr lang="en-AU" sz="1200" dirty="0">
                <a:latin typeface="Arial" panose="020B0604020202020204" pitchFamily="34" charset="0"/>
                <a:ea typeface="Calibri" panose="020F0502020204030204" pitchFamily="34" charset="0"/>
                <a:cs typeface="Arial" panose="020B0604020202020204" pitchFamily="34" charset="0"/>
              </a:rPr>
              <a:t> </a:t>
            </a:r>
            <a:r>
              <a:rPr lang="en-AU" sz="1200" b="1" dirty="0">
                <a:latin typeface="Arial" panose="020B0604020202020204" pitchFamily="34" charset="0"/>
                <a:ea typeface="Calibri" panose="020F0502020204030204" pitchFamily="34" charset="0"/>
                <a:cs typeface="Arial" panose="020B0604020202020204" pitchFamily="34" charset="0"/>
              </a:rPr>
              <a:t>Optimisation of serum IgG response to collagen I and IV </a:t>
            </a:r>
          </a:p>
          <a:p>
            <a:pPr algn="just"/>
            <a:r>
              <a:rPr lang="en-AU" sz="1200" dirty="0">
                <a:latin typeface="Arial" panose="020B0604020202020204" pitchFamily="34" charset="0"/>
                <a:ea typeface="Calibri" panose="020F0502020204030204" pitchFamily="34" charset="0"/>
                <a:cs typeface="Arial" panose="020B0604020202020204" pitchFamily="34" charset="0"/>
              </a:rPr>
              <a:t>Collagen I an IV are less soluble in native structure in carbonate and bicarbonate buffer and less </a:t>
            </a:r>
            <a:r>
              <a:rPr lang="en-AU" sz="1200" dirty="0">
                <a:latin typeface="Arial" panose="020B0604020202020204" pitchFamily="34" charset="0"/>
                <a:cs typeface="Arial" panose="020B0604020202020204" pitchFamily="34" charset="0"/>
              </a:rPr>
              <a:t>protein-binding capacity to polystyrene ELISA plates. Therefore to maximize hydrophobic interactions between collagen I and IV and polystyrene residues on the solid phase, we performed the ELISA without heating the collagen and heating the collagen at 55-60°C for 5 mins and 100°C to 5 mins. There were no significant difference in absorbance between serum from rats injected with GAS </a:t>
            </a:r>
            <a:r>
              <a:rPr lang="en-AU" sz="1200" dirty="0" smtClean="0">
                <a:latin typeface="Arial" panose="020B0604020202020204" pitchFamily="34" charset="0"/>
                <a:cs typeface="Arial" panose="020B0604020202020204" pitchFamily="34" charset="0"/>
              </a:rPr>
              <a:t>rM5 </a:t>
            </a:r>
            <a:r>
              <a:rPr lang="en-AU" sz="1200" dirty="0">
                <a:latin typeface="Times New Roman" panose="02020603050405020304" pitchFamily="18" charset="0"/>
                <a:ea typeface="Calibri" panose="020F0502020204030204" pitchFamily="34" charset="0"/>
              </a:rPr>
              <a:t>(■)</a:t>
            </a:r>
            <a:r>
              <a:rPr lang="en-AU" sz="1200" dirty="0" smtClean="0">
                <a:latin typeface="Arial" panose="020B0604020202020204" pitchFamily="34" charset="0"/>
                <a:cs typeface="Arial" panose="020B0604020202020204" pitchFamily="34" charset="0"/>
              </a:rPr>
              <a:t>, </a:t>
            </a:r>
            <a:r>
              <a:rPr lang="en-AU" sz="1200" dirty="0">
                <a:latin typeface="Arial" panose="020B0604020202020204" pitchFamily="34" charset="0"/>
                <a:cs typeface="Arial" panose="020B0604020202020204" pitchFamily="34" charset="0"/>
              </a:rPr>
              <a:t>SDSE </a:t>
            </a:r>
            <a:r>
              <a:rPr lang="en-AU" sz="1200" dirty="0" smtClean="0">
                <a:latin typeface="Arial" panose="020B0604020202020204" pitchFamily="34" charset="0"/>
                <a:cs typeface="Arial" panose="020B0604020202020204" pitchFamily="34" charset="0"/>
              </a:rPr>
              <a:t>Stg480 </a:t>
            </a:r>
            <a:r>
              <a:rPr lang="en-AU" sz="1200" dirty="0">
                <a:latin typeface="Times New Roman" panose="02020603050405020304" pitchFamily="18" charset="0"/>
                <a:ea typeface="Calibri" panose="020F0502020204030204" pitchFamily="34" charset="0"/>
              </a:rPr>
              <a:t>(▲)</a:t>
            </a:r>
            <a:r>
              <a:rPr lang="en-AU" sz="1200" dirty="0" smtClean="0">
                <a:latin typeface="Arial" panose="020B0604020202020204" pitchFamily="34" charset="0"/>
                <a:cs typeface="Arial" panose="020B0604020202020204" pitchFamily="34" charset="0"/>
              </a:rPr>
              <a:t> </a:t>
            </a:r>
            <a:r>
              <a:rPr lang="en-AU" sz="1200" dirty="0">
                <a:latin typeface="Arial" panose="020B0604020202020204" pitchFamily="34" charset="0"/>
                <a:cs typeface="Arial" panose="020B0604020202020204" pitchFamily="34" charset="0"/>
              </a:rPr>
              <a:t>and </a:t>
            </a:r>
            <a:r>
              <a:rPr lang="en-AU" sz="1200" dirty="0" smtClean="0">
                <a:latin typeface="Arial" panose="020B0604020202020204" pitchFamily="34" charset="0"/>
                <a:cs typeface="Arial" panose="020B0604020202020204" pitchFamily="34" charset="0"/>
              </a:rPr>
              <a:t>PBS </a:t>
            </a:r>
            <a:r>
              <a:rPr lang="en-AU" sz="1200" dirty="0">
                <a:latin typeface="Times New Roman" panose="02020603050405020304" pitchFamily="18" charset="0"/>
                <a:ea typeface="Calibri" panose="020F0502020204030204" pitchFamily="34" charset="0"/>
              </a:rPr>
              <a:t>(●)</a:t>
            </a:r>
            <a:r>
              <a:rPr lang="en-AU" sz="1200" dirty="0" smtClean="0">
                <a:latin typeface="Arial" panose="020B0604020202020204" pitchFamily="34" charset="0"/>
                <a:cs typeface="Arial" panose="020B0604020202020204" pitchFamily="34" charset="0"/>
              </a:rPr>
              <a:t> </a:t>
            </a:r>
            <a:r>
              <a:rPr lang="en-AU" sz="1200" dirty="0">
                <a:latin typeface="Arial" panose="020B0604020202020204" pitchFamily="34" charset="0"/>
                <a:cs typeface="Arial" panose="020B0604020202020204" pitchFamily="34" charset="0"/>
              </a:rPr>
              <a:t>in the ELISA plates coated with collagen without heating and heating at 100°C to 5 mins. Whereas ELISA plates coated with collagen heated at 55-60°C for 5 mins showed a significant higher absorbance for serum from rats injected with GAS rM and SDSE Stg480 compared to PBS rats. Data are from one of the two sets of experiment with GAS rM5 (n = 5) and SDSE Stg480 (n = 6) age-matched rats. Error bars represent standard errors of the mean (SEM</a:t>
            </a:r>
            <a:r>
              <a:rPr lang="en-AU" sz="1200" dirty="0" smtClean="0">
                <a:latin typeface="Arial" panose="020B0604020202020204" pitchFamily="34" charset="0"/>
                <a:cs typeface="Arial" panose="020B0604020202020204" pitchFamily="34" charset="0"/>
              </a:rPr>
              <a:t>). </a:t>
            </a:r>
            <a:r>
              <a:rPr lang="en-AU" sz="1200" dirty="0">
                <a:latin typeface="Arial" panose="020B0604020202020204" pitchFamily="34" charset="0"/>
                <a:cs typeface="Arial" panose="020B0604020202020204" pitchFamily="34" charset="0"/>
              </a:rPr>
              <a:t>*** </a:t>
            </a:r>
            <a:r>
              <a:rPr lang="en-AU" sz="1200" i="1" dirty="0">
                <a:latin typeface="Arial" panose="020B0604020202020204" pitchFamily="34" charset="0"/>
                <a:cs typeface="Arial" panose="020B0604020202020204" pitchFamily="34" charset="0"/>
              </a:rPr>
              <a:t>P</a:t>
            </a:r>
            <a:r>
              <a:rPr lang="en-AU" sz="1200" dirty="0">
                <a:latin typeface="Arial" panose="020B0604020202020204" pitchFamily="34" charset="0"/>
                <a:cs typeface="Arial" panose="020B0604020202020204" pitchFamily="34" charset="0"/>
              </a:rPr>
              <a:t> &lt; 0.001, by One-way ANOVA with Tukey’s post hoc multiple comparison test.</a:t>
            </a:r>
            <a:endParaRPr lang="en-AU" sz="1200" dirty="0">
              <a:latin typeface="Arial" panose="020B0604020202020204" pitchFamily="34" charset="0"/>
              <a:ea typeface="Calibri" panose="020F0502020204030204" pitchFamily="34" charset="0"/>
              <a:cs typeface="Arial" panose="020B0604020202020204" pitchFamily="34" charset="0"/>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1145359112"/>
              </p:ext>
            </p:extLst>
          </p:nvPr>
        </p:nvGraphicFramePr>
        <p:xfrm>
          <a:off x="7027863" y="274638"/>
          <a:ext cx="3105150" cy="2159000"/>
        </p:xfrm>
        <a:graphic>
          <a:graphicData uri="http://schemas.openxmlformats.org/presentationml/2006/ole">
            <mc:AlternateContent xmlns:mc="http://schemas.openxmlformats.org/markup-compatibility/2006">
              <mc:Choice xmlns:v="urn:schemas-microsoft-com:vml" Requires="v">
                <p:oleObj spid="_x0000_s1090" name="Prism 8" r:id="rId11" imgW="3393559" imgH="2361530" progId="Prism8.Document">
                  <p:embed/>
                </p:oleObj>
              </mc:Choice>
              <mc:Fallback>
                <p:oleObj name="Prism 8" r:id="rId11" imgW="3393559" imgH="2361530" progId="Prism8.Document">
                  <p:embed/>
                  <p:pic>
                    <p:nvPicPr>
                      <p:cNvPr id="12" name="Object 11"/>
                      <p:cNvPicPr/>
                      <p:nvPr/>
                    </p:nvPicPr>
                    <p:blipFill>
                      <a:blip r:embed="rId12"/>
                      <a:stretch>
                        <a:fillRect/>
                      </a:stretch>
                    </p:blipFill>
                    <p:spPr>
                      <a:xfrm>
                        <a:off x="7027863" y="274638"/>
                        <a:ext cx="3105150" cy="21590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936237504"/>
              </p:ext>
            </p:extLst>
          </p:nvPr>
        </p:nvGraphicFramePr>
        <p:xfrm>
          <a:off x="7048500" y="2886075"/>
          <a:ext cx="3187700" cy="2273300"/>
        </p:xfrm>
        <a:graphic>
          <a:graphicData uri="http://schemas.openxmlformats.org/presentationml/2006/ole">
            <mc:AlternateContent xmlns:mc="http://schemas.openxmlformats.org/markup-compatibility/2006">
              <mc:Choice xmlns:v="urn:schemas-microsoft-com:vml" Requires="v">
                <p:oleObj spid="_x0000_s1091" name="Prism 8" r:id="rId13" imgW="3411926" imgH="2431760" progId="Prism8.Document">
                  <p:embed/>
                </p:oleObj>
              </mc:Choice>
              <mc:Fallback>
                <p:oleObj name="Prism 8" r:id="rId13" imgW="3411926" imgH="2431760" progId="Prism8.Document">
                  <p:embed/>
                  <p:pic>
                    <p:nvPicPr>
                      <p:cNvPr id="13" name="Object 12"/>
                      <p:cNvPicPr/>
                      <p:nvPr/>
                    </p:nvPicPr>
                    <p:blipFill>
                      <a:blip r:embed="rId14"/>
                      <a:stretch>
                        <a:fillRect/>
                      </a:stretch>
                    </p:blipFill>
                    <p:spPr>
                      <a:xfrm>
                        <a:off x="7048500" y="2886075"/>
                        <a:ext cx="3187700" cy="2273300"/>
                      </a:xfrm>
                      <a:prstGeom prst="rect">
                        <a:avLst/>
                      </a:prstGeom>
                    </p:spPr>
                  </p:pic>
                </p:oleObj>
              </mc:Fallback>
            </mc:AlternateContent>
          </a:graphicData>
        </a:graphic>
      </p:graphicFrame>
      <p:sp>
        <p:nvSpPr>
          <p:cNvPr id="14" name="TextBox 13"/>
          <p:cNvSpPr txBox="1"/>
          <p:nvPr/>
        </p:nvSpPr>
        <p:spPr>
          <a:xfrm>
            <a:off x="7414403" y="66877"/>
            <a:ext cx="2246898" cy="276999"/>
          </a:xfrm>
          <a:prstGeom prst="rect">
            <a:avLst/>
          </a:prstGeom>
          <a:noFill/>
        </p:spPr>
        <p:txBody>
          <a:bodyPr wrap="square" rtlCol="0">
            <a:spAutoFit/>
          </a:bodyPr>
          <a:lstStyle/>
          <a:p>
            <a:pPr algn="ctr"/>
            <a:r>
              <a:rPr lang="en-AU" sz="1200" b="1" dirty="0"/>
              <a:t>Collagen I heating at 50-60°C </a:t>
            </a:r>
          </a:p>
        </p:txBody>
      </p:sp>
      <p:sp>
        <p:nvSpPr>
          <p:cNvPr id="15" name="TextBox 14"/>
          <p:cNvSpPr txBox="1"/>
          <p:nvPr/>
        </p:nvSpPr>
        <p:spPr>
          <a:xfrm>
            <a:off x="7414403" y="2618410"/>
            <a:ext cx="2246898" cy="276999"/>
          </a:xfrm>
          <a:prstGeom prst="rect">
            <a:avLst/>
          </a:prstGeom>
          <a:noFill/>
        </p:spPr>
        <p:txBody>
          <a:bodyPr wrap="square" rtlCol="0">
            <a:spAutoFit/>
          </a:bodyPr>
          <a:lstStyle/>
          <a:p>
            <a:pPr algn="ctr"/>
            <a:r>
              <a:rPr lang="en-AU" sz="1200" b="1" dirty="0"/>
              <a:t>Collagen IV heating at 50-60°C </a:t>
            </a:r>
          </a:p>
        </p:txBody>
      </p:sp>
      <p:sp>
        <p:nvSpPr>
          <p:cNvPr id="16" name="TextBox 15"/>
          <p:cNvSpPr txBox="1"/>
          <p:nvPr/>
        </p:nvSpPr>
        <p:spPr>
          <a:xfrm>
            <a:off x="1523659" y="62874"/>
            <a:ext cx="421155" cy="307905"/>
          </a:xfrm>
          <a:prstGeom prst="rect">
            <a:avLst/>
          </a:prstGeom>
          <a:noFill/>
        </p:spPr>
        <p:txBody>
          <a:bodyPr wrap="square" rtlCol="0">
            <a:spAutoFit/>
          </a:bodyPr>
          <a:lstStyle/>
          <a:p>
            <a:r>
              <a:rPr lang="en-AU" sz="1401" b="1" dirty="0" smtClean="0"/>
              <a:t>(a)</a:t>
            </a:r>
            <a:endParaRPr lang="en-AU" sz="1401" b="1" dirty="0"/>
          </a:p>
        </p:txBody>
      </p:sp>
      <p:sp>
        <p:nvSpPr>
          <p:cNvPr id="17" name="TextBox 16"/>
          <p:cNvSpPr txBox="1"/>
          <p:nvPr/>
        </p:nvSpPr>
        <p:spPr>
          <a:xfrm>
            <a:off x="4622556" y="51423"/>
            <a:ext cx="421155" cy="307905"/>
          </a:xfrm>
          <a:prstGeom prst="rect">
            <a:avLst/>
          </a:prstGeom>
          <a:noFill/>
        </p:spPr>
        <p:txBody>
          <a:bodyPr wrap="square" rtlCol="0">
            <a:spAutoFit/>
          </a:bodyPr>
          <a:lstStyle/>
          <a:p>
            <a:r>
              <a:rPr lang="en-AU" sz="1401" b="1" dirty="0" smtClean="0"/>
              <a:t>(b)</a:t>
            </a:r>
            <a:endParaRPr lang="en-AU" sz="1401" b="1" dirty="0"/>
          </a:p>
        </p:txBody>
      </p:sp>
      <p:sp>
        <p:nvSpPr>
          <p:cNvPr id="18" name="TextBox 17"/>
          <p:cNvSpPr txBox="1"/>
          <p:nvPr/>
        </p:nvSpPr>
        <p:spPr>
          <a:xfrm>
            <a:off x="7249351" y="60030"/>
            <a:ext cx="421155" cy="307905"/>
          </a:xfrm>
          <a:prstGeom prst="rect">
            <a:avLst/>
          </a:prstGeom>
          <a:noFill/>
        </p:spPr>
        <p:txBody>
          <a:bodyPr wrap="square" rtlCol="0">
            <a:spAutoFit/>
          </a:bodyPr>
          <a:lstStyle/>
          <a:p>
            <a:r>
              <a:rPr lang="en-AU" sz="1401" b="1" dirty="0" smtClean="0"/>
              <a:t>(c)</a:t>
            </a:r>
            <a:endParaRPr lang="en-AU" sz="1401" b="1" dirty="0"/>
          </a:p>
        </p:txBody>
      </p:sp>
      <p:sp>
        <p:nvSpPr>
          <p:cNvPr id="19" name="TextBox 18"/>
          <p:cNvSpPr txBox="1"/>
          <p:nvPr/>
        </p:nvSpPr>
        <p:spPr>
          <a:xfrm>
            <a:off x="1523659" y="2618410"/>
            <a:ext cx="421155" cy="307905"/>
          </a:xfrm>
          <a:prstGeom prst="rect">
            <a:avLst/>
          </a:prstGeom>
          <a:noFill/>
        </p:spPr>
        <p:txBody>
          <a:bodyPr wrap="square" rtlCol="0">
            <a:spAutoFit/>
          </a:bodyPr>
          <a:lstStyle/>
          <a:p>
            <a:r>
              <a:rPr lang="en-AU" sz="1401" b="1" dirty="0" smtClean="0"/>
              <a:t>(d)</a:t>
            </a:r>
            <a:endParaRPr lang="en-AU" sz="1401" b="1" dirty="0"/>
          </a:p>
        </p:txBody>
      </p:sp>
      <p:sp>
        <p:nvSpPr>
          <p:cNvPr id="20" name="TextBox 19"/>
          <p:cNvSpPr txBox="1"/>
          <p:nvPr/>
        </p:nvSpPr>
        <p:spPr>
          <a:xfrm>
            <a:off x="4622555" y="2602876"/>
            <a:ext cx="421155" cy="307905"/>
          </a:xfrm>
          <a:prstGeom prst="rect">
            <a:avLst/>
          </a:prstGeom>
          <a:noFill/>
        </p:spPr>
        <p:txBody>
          <a:bodyPr wrap="square" rtlCol="0">
            <a:spAutoFit/>
          </a:bodyPr>
          <a:lstStyle/>
          <a:p>
            <a:r>
              <a:rPr lang="en-AU" sz="1401" b="1" dirty="0" smtClean="0"/>
              <a:t>(e)</a:t>
            </a:r>
            <a:endParaRPr lang="en-AU" sz="1401" b="1" dirty="0"/>
          </a:p>
        </p:txBody>
      </p:sp>
      <p:sp>
        <p:nvSpPr>
          <p:cNvPr id="21" name="TextBox 20"/>
          <p:cNvSpPr txBox="1"/>
          <p:nvPr/>
        </p:nvSpPr>
        <p:spPr>
          <a:xfrm>
            <a:off x="7249351" y="2602875"/>
            <a:ext cx="421155" cy="307905"/>
          </a:xfrm>
          <a:prstGeom prst="rect">
            <a:avLst/>
          </a:prstGeom>
          <a:noFill/>
        </p:spPr>
        <p:txBody>
          <a:bodyPr wrap="square" rtlCol="0">
            <a:spAutoFit/>
          </a:bodyPr>
          <a:lstStyle/>
          <a:p>
            <a:r>
              <a:rPr lang="en-AU" sz="1401" b="1" dirty="0" smtClean="0"/>
              <a:t>(f)</a:t>
            </a:r>
            <a:endParaRPr lang="en-AU" sz="1401" b="1" dirty="0"/>
          </a:p>
        </p:txBody>
      </p:sp>
    </p:spTree>
    <p:extLst>
      <p:ext uri="{BB962C8B-B14F-4D97-AF65-F5344CB8AC3E}">
        <p14:creationId xmlns:p14="http://schemas.microsoft.com/office/powerpoint/2010/main" val="1361769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nvPr>
        </p:nvGraphicFramePr>
        <p:xfrm>
          <a:off x="1528763" y="1752600"/>
          <a:ext cx="3468687" cy="2362200"/>
        </p:xfrm>
        <a:graphic>
          <a:graphicData uri="http://schemas.openxmlformats.org/presentationml/2006/ole">
            <mc:AlternateContent xmlns:mc="http://schemas.openxmlformats.org/markup-compatibility/2006">
              <mc:Choice xmlns:v="urn:schemas-microsoft-com:vml" Requires="v">
                <p:oleObj spid="_x0000_s2071" name="Prism 8" r:id="rId3" imgW="3468467" imgH="2361530" progId="Prism8.Document">
                  <p:embed/>
                </p:oleObj>
              </mc:Choice>
              <mc:Fallback>
                <p:oleObj name="Prism 8" r:id="rId3" imgW="3468467" imgH="2361530" progId="Prism8.Document">
                  <p:embed/>
                  <p:pic>
                    <p:nvPicPr>
                      <p:cNvPr id="2" name="Object 1"/>
                      <p:cNvPicPr/>
                      <p:nvPr/>
                    </p:nvPicPr>
                    <p:blipFill>
                      <a:blip r:embed="rId4"/>
                      <a:stretch>
                        <a:fillRect/>
                      </a:stretch>
                    </p:blipFill>
                    <p:spPr>
                      <a:xfrm>
                        <a:off x="1528763" y="1752600"/>
                        <a:ext cx="3468687" cy="2362200"/>
                      </a:xfrm>
                      <a:prstGeom prst="rect">
                        <a:avLst/>
                      </a:prstGeom>
                    </p:spPr>
                  </p:pic>
                </p:oleObj>
              </mc:Fallback>
            </mc:AlternateContent>
          </a:graphicData>
        </a:graphic>
      </p:graphicFrame>
      <p:graphicFrame>
        <p:nvGraphicFramePr>
          <p:cNvPr id="3" name="Object 2"/>
          <p:cNvGraphicFramePr>
            <a:graphicFrameLocks noChangeAspect="1"/>
          </p:cNvGraphicFramePr>
          <p:nvPr>
            <p:extLst/>
          </p:nvPr>
        </p:nvGraphicFramePr>
        <p:xfrm>
          <a:off x="7554913" y="1751013"/>
          <a:ext cx="3355975" cy="2363787"/>
        </p:xfrm>
        <a:graphic>
          <a:graphicData uri="http://schemas.openxmlformats.org/presentationml/2006/ole">
            <mc:AlternateContent xmlns:mc="http://schemas.openxmlformats.org/markup-compatibility/2006">
              <mc:Choice xmlns:v="urn:schemas-microsoft-com:vml" Requires="v">
                <p:oleObj spid="_x0000_s2072" name="Prism 8" r:id="rId5" imgW="3491156" imgH="2460933" progId="Prism8.Document">
                  <p:embed/>
                </p:oleObj>
              </mc:Choice>
              <mc:Fallback>
                <p:oleObj name="Prism 8" r:id="rId5" imgW="3491156" imgH="2460933" progId="Prism8.Document">
                  <p:embed/>
                  <p:pic>
                    <p:nvPicPr>
                      <p:cNvPr id="3" name="Object 2"/>
                      <p:cNvPicPr/>
                      <p:nvPr/>
                    </p:nvPicPr>
                    <p:blipFill>
                      <a:blip r:embed="rId6"/>
                      <a:stretch>
                        <a:fillRect/>
                      </a:stretch>
                    </p:blipFill>
                    <p:spPr>
                      <a:xfrm>
                        <a:off x="7554913" y="1751013"/>
                        <a:ext cx="3355975" cy="2363787"/>
                      </a:xfrm>
                      <a:prstGeom prst="rect">
                        <a:avLst/>
                      </a:prstGeom>
                    </p:spPr>
                  </p:pic>
                </p:oleObj>
              </mc:Fallback>
            </mc:AlternateContent>
          </a:graphicData>
        </a:graphic>
      </p:graphicFrame>
      <p:graphicFrame>
        <p:nvGraphicFramePr>
          <p:cNvPr id="6" name="Object 5"/>
          <p:cNvGraphicFramePr>
            <a:graphicFrameLocks noChangeAspect="1"/>
          </p:cNvGraphicFramePr>
          <p:nvPr>
            <p:extLst/>
          </p:nvPr>
        </p:nvGraphicFramePr>
        <p:xfrm>
          <a:off x="4473575" y="1746250"/>
          <a:ext cx="3457575" cy="2362200"/>
        </p:xfrm>
        <a:graphic>
          <a:graphicData uri="http://schemas.openxmlformats.org/presentationml/2006/ole">
            <mc:AlternateContent xmlns:mc="http://schemas.openxmlformats.org/markup-compatibility/2006">
              <mc:Choice xmlns:v="urn:schemas-microsoft-com:vml" Requires="v">
                <p:oleObj spid="_x0000_s2073" name="Prism 8" r:id="rId7" imgW="3457663" imgH="2361530" progId="Prism8.Document">
                  <p:embed/>
                </p:oleObj>
              </mc:Choice>
              <mc:Fallback>
                <p:oleObj name="Prism 8" r:id="rId7" imgW="3457663" imgH="2361530" progId="Prism8.Document">
                  <p:embed/>
                  <p:pic>
                    <p:nvPicPr>
                      <p:cNvPr id="6" name="Object 5"/>
                      <p:cNvPicPr/>
                      <p:nvPr/>
                    </p:nvPicPr>
                    <p:blipFill>
                      <a:blip r:embed="rId8"/>
                      <a:stretch>
                        <a:fillRect/>
                      </a:stretch>
                    </p:blipFill>
                    <p:spPr>
                      <a:xfrm>
                        <a:off x="4473575" y="1746250"/>
                        <a:ext cx="3457575" cy="2362200"/>
                      </a:xfrm>
                      <a:prstGeom prst="rect">
                        <a:avLst/>
                      </a:prstGeom>
                    </p:spPr>
                  </p:pic>
                </p:oleObj>
              </mc:Fallback>
            </mc:AlternateContent>
          </a:graphicData>
        </a:graphic>
      </p:graphicFrame>
      <p:sp>
        <p:nvSpPr>
          <p:cNvPr id="9" name="Rectangle 8"/>
          <p:cNvSpPr/>
          <p:nvPr/>
        </p:nvSpPr>
        <p:spPr>
          <a:xfrm>
            <a:off x="1691009" y="4285125"/>
            <a:ext cx="9371042" cy="1384995"/>
          </a:xfrm>
          <a:prstGeom prst="rect">
            <a:avLst/>
          </a:prstGeom>
        </p:spPr>
        <p:txBody>
          <a:bodyPr wrap="square">
            <a:spAutoFit/>
          </a:bodyPr>
          <a:lstStyle/>
          <a:p>
            <a:pPr algn="just"/>
            <a:r>
              <a:rPr lang="en-AU" sz="1200" b="1" dirty="0">
                <a:latin typeface="Arial" panose="020B0604020202020204" pitchFamily="34" charset="0"/>
                <a:cs typeface="Arial" panose="020B0604020202020204" pitchFamily="34" charset="0"/>
              </a:rPr>
              <a:t>Supplementary </a:t>
            </a:r>
            <a:r>
              <a:rPr lang="en-AU" sz="1200" b="1" dirty="0" smtClean="0">
                <a:latin typeface="Arial" panose="020B0604020202020204" pitchFamily="34" charset="0"/>
                <a:cs typeface="Arial" panose="020B0604020202020204" pitchFamily="34" charset="0"/>
              </a:rPr>
              <a:t>figure </a:t>
            </a:r>
            <a:r>
              <a:rPr lang="en-AU" sz="1200" b="1" dirty="0">
                <a:latin typeface="Arial" panose="020B0604020202020204" pitchFamily="34" charset="0"/>
                <a:cs typeface="Arial" panose="020B0604020202020204" pitchFamily="34" charset="0"/>
              </a:rPr>
              <a:t>2</a:t>
            </a:r>
            <a:r>
              <a:rPr lang="en-AU" sz="1200" dirty="0">
                <a:latin typeface="Arial" panose="020B0604020202020204" pitchFamily="34" charset="0"/>
                <a:cs typeface="Arial" panose="020B0604020202020204" pitchFamily="34" charset="0"/>
              </a:rPr>
              <a:t>: </a:t>
            </a:r>
            <a:r>
              <a:rPr lang="en-AU" sz="1200" b="1" dirty="0">
                <a:latin typeface="Arial" panose="020B0604020202020204" pitchFamily="34" charset="0"/>
                <a:cs typeface="Arial" panose="020B0604020202020204" pitchFamily="34" charset="0"/>
              </a:rPr>
              <a:t>Light/Dark box test to determine the anxiety level of rats exposed to </a:t>
            </a:r>
            <a:r>
              <a:rPr lang="en-AU" sz="1200" b="1" dirty="0">
                <a:latin typeface="Arial" panose="020B0604020202020204" pitchFamily="34" charset="0"/>
                <a:ea typeface="Calibri" panose="020F0502020204030204" pitchFamily="34" charset="0"/>
                <a:cs typeface="Arial" panose="020B0604020202020204" pitchFamily="34" charset="0"/>
              </a:rPr>
              <a:t>GAS rM5 and SDSE Stg480</a:t>
            </a:r>
            <a:r>
              <a:rPr lang="en-AU" sz="1200" dirty="0">
                <a:latin typeface="Arial" panose="020B0604020202020204" pitchFamily="34" charset="0"/>
                <a:ea typeface="Calibri" panose="020F0502020204030204" pitchFamily="34" charset="0"/>
                <a:cs typeface="Arial" panose="020B0604020202020204" pitchFamily="34" charset="0"/>
              </a:rPr>
              <a:t>. </a:t>
            </a:r>
            <a:r>
              <a:rPr lang="en-AU" sz="1200" dirty="0">
                <a:latin typeface="Arial" panose="020B0604020202020204" pitchFamily="34" charset="0"/>
                <a:cs typeface="Arial" panose="020B0604020202020204" pitchFamily="34" charset="0"/>
              </a:rPr>
              <a:t>The effects of each group on behaviour using the light–dark box test include the number of entries into the light compartment </a:t>
            </a:r>
            <a:r>
              <a:rPr lang="en-AU" sz="1200" b="1" dirty="0">
                <a:latin typeface="Arial" panose="020B0604020202020204" pitchFamily="34" charset="0"/>
                <a:cs typeface="Arial" panose="020B0604020202020204" pitchFamily="34" charset="0"/>
              </a:rPr>
              <a:t>(a) </a:t>
            </a:r>
            <a:r>
              <a:rPr lang="en-AU" sz="1200" dirty="0">
                <a:latin typeface="Arial" panose="020B0604020202020204" pitchFamily="34" charset="0"/>
                <a:cs typeface="Arial" panose="020B0604020202020204" pitchFamily="34" charset="0"/>
              </a:rPr>
              <a:t>time spent in the light compartment </a:t>
            </a:r>
            <a:r>
              <a:rPr lang="en-AU" sz="1200" b="1" dirty="0">
                <a:latin typeface="Arial" panose="020B0604020202020204" pitchFamily="34" charset="0"/>
                <a:cs typeface="Arial" panose="020B0604020202020204" pitchFamily="34" charset="0"/>
              </a:rPr>
              <a:t>(b) </a:t>
            </a:r>
            <a:r>
              <a:rPr lang="en-AU" sz="1200" dirty="0">
                <a:latin typeface="Arial" panose="020B0604020202020204" pitchFamily="34" charset="0"/>
                <a:cs typeface="Arial" panose="020B0604020202020204" pitchFamily="34" charset="0"/>
              </a:rPr>
              <a:t>and Light-Latency to first entry </a:t>
            </a:r>
            <a:r>
              <a:rPr lang="en-AU" sz="1200" b="1" dirty="0">
                <a:latin typeface="Arial" panose="020B0604020202020204" pitchFamily="34" charset="0"/>
                <a:cs typeface="Arial" panose="020B0604020202020204" pitchFamily="34" charset="0"/>
              </a:rPr>
              <a:t>(c)</a:t>
            </a:r>
            <a:r>
              <a:rPr lang="en-AU" sz="1200" dirty="0">
                <a:latin typeface="Arial" panose="020B0604020202020204" pitchFamily="34" charset="0"/>
                <a:cs typeface="Arial" panose="020B0604020202020204" pitchFamily="34" charset="0"/>
              </a:rPr>
              <a:t>. In the LDB test no significant difference were observed in any of the rats (GAS </a:t>
            </a:r>
            <a:r>
              <a:rPr lang="en-AU" sz="1200" dirty="0" smtClean="0">
                <a:latin typeface="Arial" panose="020B0604020202020204" pitchFamily="34" charset="0"/>
                <a:cs typeface="Arial" panose="020B0604020202020204" pitchFamily="34" charset="0"/>
              </a:rPr>
              <a:t>rM5 </a:t>
            </a:r>
            <a:r>
              <a:rPr lang="en-AU" sz="1200" dirty="0">
                <a:latin typeface="Times New Roman" panose="02020603050405020304" pitchFamily="18" charset="0"/>
                <a:ea typeface="Calibri" panose="020F0502020204030204" pitchFamily="34" charset="0"/>
              </a:rPr>
              <a:t>(■)</a:t>
            </a:r>
            <a:r>
              <a:rPr lang="en-AU" sz="1200" dirty="0" smtClean="0">
                <a:latin typeface="Arial" panose="020B0604020202020204" pitchFamily="34" charset="0"/>
                <a:cs typeface="Arial" panose="020B0604020202020204" pitchFamily="34" charset="0"/>
              </a:rPr>
              <a:t>, </a:t>
            </a:r>
            <a:r>
              <a:rPr lang="en-AU" sz="1200" dirty="0">
                <a:latin typeface="Arial" panose="020B0604020202020204" pitchFamily="34" charset="0"/>
                <a:cs typeface="Arial" panose="020B0604020202020204" pitchFamily="34" charset="0"/>
              </a:rPr>
              <a:t>SDSE </a:t>
            </a:r>
            <a:r>
              <a:rPr lang="en-AU" sz="1200" dirty="0" smtClean="0">
                <a:latin typeface="Arial" panose="020B0604020202020204" pitchFamily="34" charset="0"/>
                <a:cs typeface="Arial" panose="020B0604020202020204" pitchFamily="34" charset="0"/>
              </a:rPr>
              <a:t>Stg480 </a:t>
            </a:r>
            <a:r>
              <a:rPr lang="en-AU" sz="1200" dirty="0">
                <a:latin typeface="Times New Roman" panose="02020603050405020304" pitchFamily="18" charset="0"/>
                <a:ea typeface="Calibri" panose="020F0502020204030204" pitchFamily="34" charset="0"/>
              </a:rPr>
              <a:t>(▲)</a:t>
            </a:r>
            <a:r>
              <a:rPr lang="en-AU" sz="1200" dirty="0" smtClean="0">
                <a:latin typeface="Arial" panose="020B0604020202020204" pitchFamily="34" charset="0"/>
                <a:cs typeface="Arial" panose="020B0604020202020204" pitchFamily="34" charset="0"/>
              </a:rPr>
              <a:t> </a:t>
            </a:r>
            <a:r>
              <a:rPr lang="en-AU" sz="1200" dirty="0">
                <a:latin typeface="Arial" panose="020B0604020202020204" pitchFamily="34" charset="0"/>
                <a:cs typeface="Arial" panose="020B0604020202020204" pitchFamily="34" charset="0"/>
              </a:rPr>
              <a:t>and PBS </a:t>
            </a:r>
            <a:r>
              <a:rPr lang="en-AU" sz="1200" dirty="0">
                <a:latin typeface="Times New Roman" panose="02020603050405020304" pitchFamily="18" charset="0"/>
                <a:ea typeface="Calibri" panose="020F0502020204030204" pitchFamily="34" charset="0"/>
              </a:rPr>
              <a:t>(●)</a:t>
            </a:r>
            <a:r>
              <a:rPr lang="en-AU" sz="1200" dirty="0" smtClean="0">
                <a:latin typeface="Arial" panose="020B0604020202020204" pitchFamily="34" charset="0"/>
                <a:cs typeface="Arial" panose="020B0604020202020204" pitchFamily="34" charset="0"/>
              </a:rPr>
              <a:t>) </a:t>
            </a:r>
            <a:r>
              <a:rPr lang="en-AU" sz="1200" dirty="0">
                <a:latin typeface="Arial" panose="020B0604020202020204" pitchFamily="34" charset="0"/>
                <a:cs typeface="Arial" panose="020B0604020202020204" pitchFamily="34" charset="0"/>
              </a:rPr>
              <a:t>in latency to first entry to light compartment, number of entries to light compartment and time spent in light compartment, which indicated that any of the rats had anxiety-like behaviours or changes exploratory behaviour on the LDB test. Data are from one of the two sets of experiment with GAS rM5 (n = 5) and SDSE Stg480 (n = 6) age-matched rats</a:t>
            </a:r>
            <a:r>
              <a:rPr lang="en-AU" sz="1200" dirty="0" smtClean="0">
                <a:latin typeface="Arial" panose="020B0604020202020204" pitchFamily="34" charset="0"/>
                <a:cs typeface="Arial" panose="020B0604020202020204" pitchFamily="34" charset="0"/>
              </a:rPr>
              <a:t>. Error </a:t>
            </a:r>
            <a:r>
              <a:rPr lang="en-AU" sz="1200" dirty="0">
                <a:latin typeface="Arial" panose="020B0604020202020204" pitchFamily="34" charset="0"/>
                <a:cs typeface="Arial" panose="020B0604020202020204" pitchFamily="34" charset="0"/>
              </a:rPr>
              <a:t>bars represent standard errors of the mean (SEM) by One-way ANOVA with Tukey’s post hoc multiple comparison </a:t>
            </a:r>
            <a:r>
              <a:rPr lang="en-AU" sz="1200" dirty="0" smtClean="0">
                <a:latin typeface="Arial" panose="020B0604020202020204" pitchFamily="34" charset="0"/>
                <a:cs typeface="Arial" panose="020B0604020202020204" pitchFamily="34" charset="0"/>
              </a:rPr>
              <a:t>test.</a:t>
            </a:r>
            <a:endParaRPr lang="en-AU" sz="1200" dirty="0">
              <a:latin typeface="Arial" panose="020B0604020202020204" pitchFamily="34" charset="0"/>
              <a:cs typeface="Arial" panose="020B0604020202020204" pitchFamily="34" charset="0"/>
            </a:endParaRPr>
          </a:p>
        </p:txBody>
      </p:sp>
      <p:grpSp>
        <p:nvGrpSpPr>
          <p:cNvPr id="10" name="Group 9"/>
          <p:cNvGrpSpPr/>
          <p:nvPr/>
        </p:nvGrpSpPr>
        <p:grpSpPr>
          <a:xfrm>
            <a:off x="2498222" y="1400672"/>
            <a:ext cx="1531673" cy="307905"/>
            <a:chOff x="2335486" y="1404768"/>
            <a:chExt cx="1531673" cy="307905"/>
          </a:xfrm>
        </p:grpSpPr>
        <p:sp>
          <p:nvSpPr>
            <p:cNvPr id="4" name="TextBox 3"/>
            <p:cNvSpPr txBox="1"/>
            <p:nvPr/>
          </p:nvSpPr>
          <p:spPr>
            <a:xfrm>
              <a:off x="2335486" y="1404768"/>
              <a:ext cx="457439" cy="307905"/>
            </a:xfrm>
            <a:prstGeom prst="rect">
              <a:avLst/>
            </a:prstGeom>
            <a:noFill/>
          </p:spPr>
          <p:txBody>
            <a:bodyPr wrap="square" rtlCol="0">
              <a:spAutoFit/>
            </a:bodyPr>
            <a:lstStyle/>
            <a:p>
              <a:pPr algn="ctr"/>
              <a:r>
                <a:rPr lang="en-AU" sz="1401" b="1" dirty="0" smtClean="0"/>
                <a:t>(a)</a:t>
              </a:r>
              <a:endParaRPr lang="en-AU" sz="1401" b="1" dirty="0"/>
            </a:p>
          </p:txBody>
        </p:sp>
        <p:sp>
          <p:nvSpPr>
            <p:cNvPr id="8" name="TextBox 7"/>
            <p:cNvSpPr txBox="1"/>
            <p:nvPr/>
          </p:nvSpPr>
          <p:spPr>
            <a:xfrm>
              <a:off x="2860837" y="1416125"/>
              <a:ext cx="1006322" cy="276999"/>
            </a:xfrm>
            <a:prstGeom prst="rect">
              <a:avLst/>
            </a:prstGeom>
            <a:noFill/>
          </p:spPr>
          <p:txBody>
            <a:bodyPr wrap="square" rtlCol="0">
              <a:spAutoFit/>
            </a:bodyPr>
            <a:lstStyle/>
            <a:p>
              <a:pPr algn="ctr"/>
              <a:r>
                <a:rPr lang="en-AU" sz="1200" b="1" dirty="0"/>
                <a:t>Light entries</a:t>
              </a:r>
            </a:p>
          </p:txBody>
        </p:sp>
      </p:grpSp>
      <p:grpSp>
        <p:nvGrpSpPr>
          <p:cNvPr id="12" name="Group 11"/>
          <p:cNvGrpSpPr/>
          <p:nvPr/>
        </p:nvGrpSpPr>
        <p:grpSpPr>
          <a:xfrm>
            <a:off x="5718811" y="1381123"/>
            <a:ext cx="1315438" cy="307905"/>
            <a:chOff x="5531549" y="1396575"/>
            <a:chExt cx="1315438" cy="307905"/>
          </a:xfrm>
        </p:grpSpPr>
        <p:sp>
          <p:nvSpPr>
            <p:cNvPr id="7" name="TextBox 6"/>
            <p:cNvSpPr txBox="1"/>
            <p:nvPr/>
          </p:nvSpPr>
          <p:spPr>
            <a:xfrm>
              <a:off x="5531549" y="1396575"/>
              <a:ext cx="466493" cy="307905"/>
            </a:xfrm>
            <a:prstGeom prst="rect">
              <a:avLst/>
            </a:prstGeom>
            <a:noFill/>
          </p:spPr>
          <p:txBody>
            <a:bodyPr wrap="square" rtlCol="0">
              <a:spAutoFit/>
            </a:bodyPr>
            <a:lstStyle/>
            <a:p>
              <a:pPr algn="ctr"/>
              <a:r>
                <a:rPr lang="en-AU" sz="1401" b="1" dirty="0" smtClean="0"/>
                <a:t>(b)</a:t>
              </a:r>
              <a:endParaRPr lang="en-AU" sz="1401" b="1" dirty="0"/>
            </a:p>
          </p:txBody>
        </p:sp>
        <p:sp>
          <p:nvSpPr>
            <p:cNvPr id="11" name="TextBox 10"/>
            <p:cNvSpPr txBox="1"/>
            <p:nvPr/>
          </p:nvSpPr>
          <p:spPr>
            <a:xfrm>
              <a:off x="5840665" y="1416327"/>
              <a:ext cx="1006322" cy="276999"/>
            </a:xfrm>
            <a:prstGeom prst="rect">
              <a:avLst/>
            </a:prstGeom>
            <a:noFill/>
          </p:spPr>
          <p:txBody>
            <a:bodyPr wrap="square" rtlCol="0">
              <a:spAutoFit/>
            </a:bodyPr>
            <a:lstStyle/>
            <a:p>
              <a:pPr algn="ctr"/>
              <a:r>
                <a:rPr lang="en-AU" sz="1200" b="1" dirty="0"/>
                <a:t>Light time</a:t>
              </a:r>
            </a:p>
          </p:txBody>
        </p:sp>
      </p:grpSp>
      <p:grpSp>
        <p:nvGrpSpPr>
          <p:cNvPr id="14" name="Group 13"/>
          <p:cNvGrpSpPr/>
          <p:nvPr/>
        </p:nvGrpSpPr>
        <p:grpSpPr>
          <a:xfrm>
            <a:off x="7903449" y="1412029"/>
            <a:ext cx="2660368" cy="307905"/>
            <a:chOff x="8069545" y="1381123"/>
            <a:chExt cx="2660368" cy="307905"/>
          </a:xfrm>
        </p:grpSpPr>
        <p:sp>
          <p:nvSpPr>
            <p:cNvPr id="5" name="TextBox 4"/>
            <p:cNvSpPr txBox="1"/>
            <p:nvPr/>
          </p:nvSpPr>
          <p:spPr>
            <a:xfrm>
              <a:off x="8069545" y="1381123"/>
              <a:ext cx="405004" cy="307905"/>
            </a:xfrm>
            <a:prstGeom prst="rect">
              <a:avLst/>
            </a:prstGeom>
            <a:noFill/>
          </p:spPr>
          <p:txBody>
            <a:bodyPr wrap="square" rtlCol="0">
              <a:spAutoFit/>
            </a:bodyPr>
            <a:lstStyle/>
            <a:p>
              <a:pPr algn="ctr"/>
              <a:r>
                <a:rPr lang="en-AU" sz="1401" b="1" dirty="0" smtClean="0"/>
                <a:t>(c)</a:t>
              </a:r>
              <a:endParaRPr lang="en-AU" sz="1401" b="1" dirty="0"/>
            </a:p>
          </p:txBody>
        </p:sp>
        <p:sp>
          <p:nvSpPr>
            <p:cNvPr id="13" name="TextBox 12"/>
            <p:cNvSpPr txBox="1"/>
            <p:nvPr/>
          </p:nvSpPr>
          <p:spPr>
            <a:xfrm>
              <a:off x="8472968" y="1400875"/>
              <a:ext cx="2256945" cy="276999"/>
            </a:xfrm>
            <a:prstGeom prst="rect">
              <a:avLst/>
            </a:prstGeom>
            <a:noFill/>
          </p:spPr>
          <p:txBody>
            <a:bodyPr wrap="square" rtlCol="0">
              <a:spAutoFit/>
            </a:bodyPr>
            <a:lstStyle/>
            <a:p>
              <a:pPr algn="ctr"/>
              <a:r>
                <a:rPr lang="en-AU" sz="1200" b="1" dirty="0"/>
                <a:t>Light : latency to first entry time</a:t>
              </a:r>
            </a:p>
          </p:txBody>
        </p:sp>
      </p:grpSp>
    </p:spTree>
    <p:extLst>
      <p:ext uri="{BB962C8B-B14F-4D97-AF65-F5344CB8AC3E}">
        <p14:creationId xmlns:p14="http://schemas.microsoft.com/office/powerpoint/2010/main" val="1488297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283438"/>
            <a:ext cx="12042071" cy="2358382"/>
            <a:chOff x="89105" y="416328"/>
            <a:chExt cx="12042071" cy="2358382"/>
          </a:xfrm>
        </p:grpSpPr>
        <p:grpSp>
          <p:nvGrpSpPr>
            <p:cNvPr id="5" name="Group 4"/>
            <p:cNvGrpSpPr/>
            <p:nvPr/>
          </p:nvGrpSpPr>
          <p:grpSpPr>
            <a:xfrm>
              <a:off x="89105" y="416329"/>
              <a:ext cx="6055015" cy="2357718"/>
              <a:chOff x="254344" y="139388"/>
              <a:chExt cx="6055015" cy="2357718"/>
            </a:xfrm>
          </p:grpSpPr>
          <p:sp>
            <p:nvSpPr>
              <p:cNvPr id="10" name="TextBox 9"/>
              <p:cNvSpPr txBox="1"/>
              <p:nvPr/>
            </p:nvSpPr>
            <p:spPr>
              <a:xfrm>
                <a:off x="871224" y="139388"/>
                <a:ext cx="428831" cy="307777"/>
              </a:xfrm>
              <a:prstGeom prst="rect">
                <a:avLst/>
              </a:prstGeom>
              <a:noFill/>
            </p:spPr>
            <p:txBody>
              <a:bodyPr wrap="square" rtlCol="0">
                <a:spAutoFit/>
              </a:bodyPr>
              <a:lstStyle/>
              <a:p>
                <a:r>
                  <a:rPr lang="en-AU" sz="1400" b="1" dirty="0" smtClean="0"/>
                  <a:t>(a)</a:t>
                </a:r>
                <a:endParaRPr lang="en-AU" sz="1400" b="1" dirty="0"/>
              </a:p>
            </p:txBody>
          </p:sp>
          <p:sp>
            <p:nvSpPr>
              <p:cNvPr id="30" name="TextBox 29"/>
              <p:cNvSpPr txBox="1"/>
              <p:nvPr/>
            </p:nvSpPr>
            <p:spPr>
              <a:xfrm>
                <a:off x="3828334" y="159262"/>
                <a:ext cx="411624" cy="307777"/>
              </a:xfrm>
              <a:prstGeom prst="rect">
                <a:avLst/>
              </a:prstGeom>
              <a:noFill/>
            </p:spPr>
            <p:txBody>
              <a:bodyPr wrap="square" rtlCol="0">
                <a:spAutoFit/>
              </a:bodyPr>
              <a:lstStyle/>
              <a:p>
                <a:r>
                  <a:rPr lang="en-AU" sz="1400" b="1" dirty="0" smtClean="0"/>
                  <a:t>(b)</a:t>
                </a:r>
                <a:endParaRPr lang="en-AU" sz="1400" b="1" dirty="0"/>
              </a:p>
            </p:txBody>
          </p:sp>
          <p:grpSp>
            <p:nvGrpSpPr>
              <p:cNvPr id="4" name="Group 3"/>
              <p:cNvGrpSpPr/>
              <p:nvPr/>
            </p:nvGrpSpPr>
            <p:grpSpPr>
              <a:xfrm>
                <a:off x="254344" y="150351"/>
                <a:ext cx="6055015" cy="2346755"/>
                <a:chOff x="254344" y="150351"/>
                <a:chExt cx="6055015" cy="2346755"/>
              </a:xfrm>
            </p:grpSpPr>
            <p:grpSp>
              <p:nvGrpSpPr>
                <p:cNvPr id="26" name="Group 25"/>
                <p:cNvGrpSpPr/>
                <p:nvPr/>
              </p:nvGrpSpPr>
              <p:grpSpPr>
                <a:xfrm>
                  <a:off x="258916" y="150351"/>
                  <a:ext cx="3087789" cy="2293829"/>
                  <a:chOff x="3914192" y="910904"/>
                  <a:chExt cx="4229862" cy="3447282"/>
                </a:xfrm>
              </p:grpSpPr>
              <p:pic>
                <p:nvPicPr>
                  <p:cNvPr id="15" name="Picture 14"/>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l="-1602" r="-1" b="6996"/>
                  <a:stretch/>
                </p:blipFill>
                <p:spPr>
                  <a:xfrm flipH="1">
                    <a:off x="4405731" y="1767757"/>
                    <a:ext cx="694486" cy="2503871"/>
                  </a:xfrm>
                  <a:prstGeom prst="rect">
                    <a:avLst/>
                  </a:prstGeom>
                </p:spPr>
              </p:pic>
              <p:sp>
                <p:nvSpPr>
                  <p:cNvPr id="16" name="TextBox 15"/>
                  <p:cNvSpPr txBox="1"/>
                  <p:nvPr/>
                </p:nvSpPr>
                <p:spPr>
                  <a:xfrm>
                    <a:off x="5260255" y="910904"/>
                    <a:ext cx="1722402" cy="462735"/>
                  </a:xfrm>
                  <a:prstGeom prst="rect">
                    <a:avLst/>
                  </a:prstGeom>
                  <a:noFill/>
                </p:spPr>
                <p:txBody>
                  <a:bodyPr wrap="square" rtlCol="0">
                    <a:spAutoFit/>
                  </a:bodyPr>
                  <a:lstStyle/>
                  <a:p>
                    <a:r>
                      <a:rPr lang="en-AU" sz="1401" b="1" dirty="0"/>
                      <a:t>GAS rM5 sera</a:t>
                    </a:r>
                  </a:p>
                </p:txBody>
              </p:sp>
              <p:sp>
                <p:nvSpPr>
                  <p:cNvPr id="17" name="TextBox 16"/>
                  <p:cNvSpPr txBox="1"/>
                  <p:nvPr/>
                </p:nvSpPr>
                <p:spPr>
                  <a:xfrm>
                    <a:off x="3914192" y="1767757"/>
                    <a:ext cx="507514" cy="2590429"/>
                  </a:xfrm>
                  <a:prstGeom prst="rect">
                    <a:avLst/>
                  </a:prstGeom>
                  <a:noFill/>
                </p:spPr>
                <p:txBody>
                  <a:bodyPr wrap="square" rtlCol="0">
                    <a:spAutoFit/>
                  </a:bodyPr>
                  <a:lstStyle/>
                  <a:p>
                    <a:r>
                      <a:rPr lang="en-AU" sz="900" dirty="0"/>
                      <a:t>250</a:t>
                    </a:r>
                  </a:p>
                  <a:p>
                    <a:r>
                      <a:rPr lang="en-AU" sz="900" dirty="0"/>
                      <a:t>150</a:t>
                    </a:r>
                  </a:p>
                  <a:p>
                    <a:r>
                      <a:rPr lang="en-AU" sz="900" dirty="0" smtClean="0"/>
                      <a:t>100</a:t>
                    </a:r>
                    <a:endParaRPr lang="en-AU" sz="900" dirty="0"/>
                  </a:p>
                  <a:p>
                    <a:r>
                      <a:rPr lang="en-AU" sz="900" dirty="0"/>
                      <a:t>75</a:t>
                    </a:r>
                  </a:p>
                  <a:p>
                    <a:endParaRPr lang="en-AU" sz="601" dirty="0"/>
                  </a:p>
                  <a:p>
                    <a:r>
                      <a:rPr lang="en-AU" sz="900" dirty="0"/>
                      <a:t>50</a:t>
                    </a:r>
                  </a:p>
                  <a:p>
                    <a:endParaRPr lang="en-AU" sz="900" dirty="0"/>
                  </a:p>
                  <a:p>
                    <a:r>
                      <a:rPr lang="en-AU" sz="900" dirty="0"/>
                      <a:t>37</a:t>
                    </a:r>
                  </a:p>
                  <a:p>
                    <a:endParaRPr lang="en-AU" sz="1000" dirty="0"/>
                  </a:p>
                  <a:p>
                    <a:r>
                      <a:rPr lang="en-AU" sz="900" dirty="0"/>
                      <a:t>25</a:t>
                    </a:r>
                  </a:p>
                  <a:p>
                    <a:endParaRPr lang="en-AU" sz="900" dirty="0"/>
                  </a:p>
                  <a:p>
                    <a:endParaRPr lang="en-AU" sz="900" dirty="0"/>
                  </a:p>
                </p:txBody>
              </p:sp>
              <p:pic>
                <p:nvPicPr>
                  <p:cNvPr id="18" name="Picture 17"/>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rcRect l="4752" r="-1" b="6247"/>
                  <a:stretch/>
                </p:blipFill>
                <p:spPr>
                  <a:xfrm flipH="1">
                    <a:off x="5227150" y="1767757"/>
                    <a:ext cx="624632" cy="2517613"/>
                  </a:xfrm>
                  <a:prstGeom prst="rect">
                    <a:avLst/>
                  </a:prstGeom>
                </p:spPr>
              </p:pic>
              <p:pic>
                <p:nvPicPr>
                  <p:cNvPr id="19" name="Picture 18"/>
                  <p:cNvPicPr>
                    <a:picLocks noChangeAspect="1"/>
                  </p:cNvPicPr>
                  <p:nvPr/>
                </p:nvPicPr>
                <p:blipFill rotWithShape="1">
                  <a:blip r:embed="rId6">
                    <a:extLst>
                      <a:ext uri="{28A0092B-C50C-407E-A947-70E740481C1C}">
                        <a14:useLocalDpi xmlns:a14="http://schemas.microsoft.com/office/drawing/2010/main" val="0"/>
                      </a:ext>
                    </a:extLst>
                  </a:blip>
                  <a:srcRect r="3794" b="7325"/>
                  <a:stretch/>
                </p:blipFill>
                <p:spPr>
                  <a:xfrm>
                    <a:off x="6020831" y="1767757"/>
                    <a:ext cx="1471867" cy="2490129"/>
                  </a:xfrm>
                  <a:prstGeom prst="rect">
                    <a:avLst/>
                  </a:prstGeom>
                </p:spPr>
              </p:pic>
              <p:sp>
                <p:nvSpPr>
                  <p:cNvPr id="23" name="TextBox 22"/>
                  <p:cNvSpPr txBox="1"/>
                  <p:nvPr/>
                </p:nvSpPr>
                <p:spPr>
                  <a:xfrm>
                    <a:off x="4511494" y="1392337"/>
                    <a:ext cx="3632560" cy="370033"/>
                  </a:xfrm>
                  <a:prstGeom prst="rect">
                    <a:avLst/>
                  </a:prstGeom>
                  <a:noFill/>
                </p:spPr>
                <p:txBody>
                  <a:bodyPr wrap="square" rtlCol="0">
                    <a:spAutoFit/>
                  </a:bodyPr>
                  <a:lstStyle/>
                  <a:p>
                    <a:r>
                      <a:rPr lang="en-AU" sz="1000" dirty="0"/>
                      <a:t>   </a:t>
                    </a:r>
                    <a:r>
                      <a:rPr lang="en-AU" sz="1000" dirty="0" smtClean="0"/>
                      <a:t> D1                D2                     LG  </a:t>
                    </a:r>
                    <a:r>
                      <a:rPr lang="el-GR" sz="1000" dirty="0"/>
                      <a:t>β</a:t>
                    </a:r>
                    <a:r>
                      <a:rPr lang="en-AU" sz="1000" dirty="0"/>
                      <a:t>-Tubulin </a:t>
                    </a:r>
                  </a:p>
                </p:txBody>
              </p:sp>
            </p:grpSp>
            <p:grpSp>
              <p:nvGrpSpPr>
                <p:cNvPr id="25" name="Group 24"/>
                <p:cNvGrpSpPr/>
                <p:nvPr/>
              </p:nvGrpSpPr>
              <p:grpSpPr>
                <a:xfrm>
                  <a:off x="3346705" y="150351"/>
                  <a:ext cx="2962654" cy="2346755"/>
                  <a:chOff x="189221" y="989975"/>
                  <a:chExt cx="3992381" cy="3454928"/>
                </a:xfrm>
              </p:grpSpPr>
              <p:pic>
                <p:nvPicPr>
                  <p:cNvPr id="8" name="Picture 7"/>
                  <p:cNvPicPr>
                    <a:picLocks noChangeAspect="1"/>
                  </p:cNvPicPr>
                  <p:nvPr/>
                </p:nvPicPr>
                <p:blipFill rotWithShape="1">
                  <a:blip r:embed="rId7" cstate="print">
                    <a:extLst>
                      <a:ext uri="{BEBA8EAE-BF5A-486C-A8C5-ECC9F3942E4B}">
                        <a14:imgProps xmlns:a14="http://schemas.microsoft.com/office/drawing/2010/main">
                          <a14:imgLayer r:embed="rId8">
                            <a14:imgEffect>
                              <a14:brightnessContrast contrast="40000"/>
                            </a14:imgEffect>
                          </a14:imgLayer>
                        </a14:imgProps>
                      </a:ext>
                      <a:ext uri="{28A0092B-C50C-407E-A947-70E740481C1C}">
                        <a14:useLocalDpi xmlns:a14="http://schemas.microsoft.com/office/drawing/2010/main" val="0"/>
                      </a:ext>
                    </a:extLst>
                  </a:blip>
                  <a:srcRect l="27202" b="6604"/>
                  <a:stretch/>
                </p:blipFill>
                <p:spPr>
                  <a:xfrm flipH="1">
                    <a:off x="1385985" y="1767757"/>
                    <a:ext cx="688526" cy="2514435"/>
                  </a:xfrm>
                  <a:prstGeom prst="rect">
                    <a:avLst/>
                  </a:prstGeom>
                </p:spPr>
              </p:pic>
              <p:pic>
                <p:nvPicPr>
                  <p:cNvPr id="9" name="Picture 8"/>
                  <p:cNvPicPr>
                    <a:picLocks noChangeAspect="1"/>
                  </p:cNvPicPr>
                  <p:nvPr/>
                </p:nvPicPr>
                <p:blipFill rotWithShape="1">
                  <a:blip r:embed="rId9" cstate="print">
                    <a:extLst>
                      <a:ext uri="{BEBA8EAE-BF5A-486C-A8C5-ECC9F3942E4B}">
                        <a14:imgProps xmlns:a14="http://schemas.microsoft.com/office/drawing/2010/main">
                          <a14:imgLayer r:embed="rId10">
                            <a14:imgEffect>
                              <a14:brightnessContrast contrast="40000"/>
                            </a14:imgEffect>
                          </a14:imgLayer>
                        </a14:imgProps>
                      </a:ext>
                      <a:ext uri="{28A0092B-C50C-407E-A947-70E740481C1C}">
                        <a14:useLocalDpi xmlns:a14="http://schemas.microsoft.com/office/drawing/2010/main" val="0"/>
                      </a:ext>
                    </a:extLst>
                  </a:blip>
                  <a:srcRect l="2445" b="6867"/>
                  <a:stretch/>
                </p:blipFill>
                <p:spPr>
                  <a:xfrm flipH="1">
                    <a:off x="640219" y="1767757"/>
                    <a:ext cx="657995" cy="2500972"/>
                  </a:xfrm>
                  <a:prstGeom prst="rect">
                    <a:avLst/>
                  </a:prstGeom>
                </p:spPr>
              </p:pic>
              <p:sp>
                <p:nvSpPr>
                  <p:cNvPr id="12" name="TextBox 11"/>
                  <p:cNvSpPr txBox="1"/>
                  <p:nvPr/>
                </p:nvSpPr>
                <p:spPr>
                  <a:xfrm>
                    <a:off x="1369865" y="989975"/>
                    <a:ext cx="2093255" cy="453302"/>
                  </a:xfrm>
                  <a:prstGeom prst="rect">
                    <a:avLst/>
                  </a:prstGeom>
                  <a:noFill/>
                </p:spPr>
                <p:txBody>
                  <a:bodyPr wrap="square" rtlCol="0">
                    <a:spAutoFit/>
                  </a:bodyPr>
                  <a:lstStyle/>
                  <a:p>
                    <a:r>
                      <a:rPr lang="en-AU" sz="1401" b="1" dirty="0" smtClean="0"/>
                      <a:t>SDSE Stg480 </a:t>
                    </a:r>
                    <a:r>
                      <a:rPr lang="en-AU" sz="1401" b="1" dirty="0"/>
                      <a:t>sera</a:t>
                    </a:r>
                  </a:p>
                </p:txBody>
              </p:sp>
              <p:pic>
                <p:nvPicPr>
                  <p:cNvPr id="13" name="Picture 12"/>
                  <p:cNvPicPr>
                    <a:picLocks noChangeAspect="1"/>
                  </p:cNvPicPr>
                  <p:nvPr/>
                </p:nvPicPr>
                <p:blipFill rotWithShape="1">
                  <a:blip r:embed="rId11">
                    <a:extLst>
                      <a:ext uri="{BEBA8EAE-BF5A-486C-A8C5-ECC9F3942E4B}">
                        <a14:imgProps xmlns:a14="http://schemas.microsoft.com/office/drawing/2010/main">
                          <a14:imgLayer r:embed="rId12">
                            <a14:imgEffect>
                              <a14:brightnessContrast bright="-20000" contrast="40000"/>
                            </a14:imgEffect>
                          </a14:imgLayer>
                        </a14:imgProps>
                      </a:ext>
                      <a:ext uri="{28A0092B-C50C-407E-A947-70E740481C1C}">
                        <a14:useLocalDpi xmlns:a14="http://schemas.microsoft.com/office/drawing/2010/main" val="0"/>
                      </a:ext>
                    </a:extLst>
                  </a:blip>
                  <a:srcRect r="35190" b="6104"/>
                  <a:stretch/>
                </p:blipFill>
                <p:spPr>
                  <a:xfrm>
                    <a:off x="2181875" y="1767757"/>
                    <a:ext cx="1571340" cy="2527897"/>
                  </a:xfrm>
                  <a:prstGeom prst="rect">
                    <a:avLst/>
                  </a:prstGeom>
                </p:spPr>
              </p:pic>
              <p:sp>
                <p:nvSpPr>
                  <p:cNvPr id="21" name="TextBox 20"/>
                  <p:cNvSpPr txBox="1"/>
                  <p:nvPr/>
                </p:nvSpPr>
                <p:spPr>
                  <a:xfrm>
                    <a:off x="189221" y="1862158"/>
                    <a:ext cx="537904" cy="2582745"/>
                  </a:xfrm>
                  <a:prstGeom prst="rect">
                    <a:avLst/>
                  </a:prstGeom>
                  <a:noFill/>
                </p:spPr>
                <p:txBody>
                  <a:bodyPr wrap="square" rtlCol="0">
                    <a:spAutoFit/>
                  </a:bodyPr>
                  <a:lstStyle/>
                  <a:p>
                    <a:r>
                      <a:rPr lang="en-AU" sz="900" dirty="0"/>
                      <a:t>250</a:t>
                    </a:r>
                  </a:p>
                  <a:p>
                    <a:r>
                      <a:rPr lang="en-AU" sz="900" dirty="0"/>
                      <a:t>150</a:t>
                    </a:r>
                  </a:p>
                  <a:p>
                    <a:r>
                      <a:rPr lang="en-AU" sz="900" dirty="0" smtClean="0"/>
                      <a:t>100</a:t>
                    </a:r>
                    <a:endParaRPr lang="en-AU" sz="900" dirty="0"/>
                  </a:p>
                  <a:p>
                    <a:r>
                      <a:rPr lang="en-AU" sz="900" dirty="0" smtClean="0"/>
                      <a:t>75</a:t>
                    </a:r>
                    <a:endParaRPr lang="en-AU" sz="601" dirty="0"/>
                  </a:p>
                  <a:p>
                    <a:r>
                      <a:rPr lang="en-AU" sz="900" dirty="0"/>
                      <a:t>50</a:t>
                    </a:r>
                  </a:p>
                  <a:p>
                    <a:endParaRPr lang="en-AU" sz="900" dirty="0"/>
                  </a:p>
                  <a:p>
                    <a:r>
                      <a:rPr lang="en-AU" sz="900" dirty="0"/>
                      <a:t>37</a:t>
                    </a:r>
                  </a:p>
                  <a:p>
                    <a:endParaRPr lang="en-AU" sz="1000" dirty="0"/>
                  </a:p>
                  <a:p>
                    <a:r>
                      <a:rPr lang="en-AU" sz="900" dirty="0"/>
                      <a:t>25</a:t>
                    </a:r>
                  </a:p>
                  <a:p>
                    <a:endParaRPr lang="en-AU" sz="900" dirty="0"/>
                  </a:p>
                  <a:p>
                    <a:endParaRPr lang="en-AU" sz="900" dirty="0"/>
                  </a:p>
                  <a:p>
                    <a:endParaRPr lang="en-AU" sz="900" dirty="0"/>
                  </a:p>
                </p:txBody>
              </p:sp>
              <p:sp>
                <p:nvSpPr>
                  <p:cNvPr id="24" name="TextBox 23"/>
                  <p:cNvSpPr txBox="1"/>
                  <p:nvPr/>
                </p:nvSpPr>
                <p:spPr>
                  <a:xfrm>
                    <a:off x="859885" y="1392336"/>
                    <a:ext cx="3321717" cy="362490"/>
                  </a:xfrm>
                  <a:prstGeom prst="rect">
                    <a:avLst/>
                  </a:prstGeom>
                  <a:noFill/>
                </p:spPr>
                <p:txBody>
                  <a:bodyPr wrap="square" rtlCol="0">
                    <a:spAutoFit/>
                  </a:bodyPr>
                  <a:lstStyle/>
                  <a:p>
                    <a:r>
                      <a:rPr lang="en-AU" sz="1000" dirty="0"/>
                      <a:t> </a:t>
                    </a:r>
                    <a:r>
                      <a:rPr lang="en-AU" sz="1000" dirty="0" smtClean="0"/>
                      <a:t>D1                D2                    LG  </a:t>
                    </a:r>
                    <a:r>
                      <a:rPr lang="el-GR" sz="1000" dirty="0"/>
                      <a:t>β</a:t>
                    </a:r>
                    <a:r>
                      <a:rPr lang="en-AU" sz="1000" dirty="0"/>
                      <a:t>-Tubulin </a:t>
                    </a:r>
                  </a:p>
                </p:txBody>
              </p:sp>
            </p:grpSp>
            <p:sp>
              <p:nvSpPr>
                <p:cNvPr id="2" name="Rectangle 1"/>
                <p:cNvSpPr/>
                <p:nvPr/>
              </p:nvSpPr>
              <p:spPr>
                <a:xfrm>
                  <a:off x="254344" y="1024985"/>
                  <a:ext cx="5862992" cy="54778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grpSp>
          <p:nvGrpSpPr>
            <p:cNvPr id="27" name="Group 26"/>
            <p:cNvGrpSpPr/>
            <p:nvPr/>
          </p:nvGrpSpPr>
          <p:grpSpPr>
            <a:xfrm>
              <a:off x="6154851" y="416328"/>
              <a:ext cx="5976325" cy="2358382"/>
              <a:chOff x="2871155" y="1783850"/>
              <a:chExt cx="5976325" cy="2358382"/>
            </a:xfrm>
          </p:grpSpPr>
          <p:sp>
            <p:nvSpPr>
              <p:cNvPr id="28" name="TextBox 27"/>
              <p:cNvSpPr txBox="1"/>
              <p:nvPr/>
            </p:nvSpPr>
            <p:spPr>
              <a:xfrm>
                <a:off x="3759682" y="1783852"/>
                <a:ext cx="1521273" cy="307777"/>
              </a:xfrm>
              <a:prstGeom prst="rect">
                <a:avLst/>
              </a:prstGeom>
              <a:noFill/>
            </p:spPr>
            <p:txBody>
              <a:bodyPr wrap="square" rtlCol="0">
                <a:spAutoFit/>
              </a:bodyPr>
              <a:lstStyle/>
              <a:p>
                <a:pPr algn="ctr"/>
                <a:r>
                  <a:rPr lang="en-AU" sz="1400" b="1" dirty="0"/>
                  <a:t>GAS rM5 sera</a:t>
                </a:r>
              </a:p>
            </p:txBody>
          </p:sp>
          <p:sp>
            <p:nvSpPr>
              <p:cNvPr id="29" name="TextBox 28"/>
              <p:cNvSpPr txBox="1"/>
              <p:nvPr/>
            </p:nvSpPr>
            <p:spPr>
              <a:xfrm>
                <a:off x="3305832" y="2056969"/>
                <a:ext cx="2418312" cy="253916"/>
              </a:xfrm>
              <a:prstGeom prst="rect">
                <a:avLst/>
              </a:prstGeom>
              <a:noFill/>
            </p:spPr>
            <p:txBody>
              <a:bodyPr wrap="square" rtlCol="0">
                <a:spAutoFit/>
              </a:bodyPr>
              <a:lstStyle/>
              <a:p>
                <a:r>
                  <a:rPr lang="en-AU" sz="1000" dirty="0"/>
                  <a:t>Ladder    </a:t>
                </a:r>
                <a:r>
                  <a:rPr lang="en-AU" sz="1000" dirty="0" smtClean="0"/>
                  <a:t>Kidney </a:t>
                </a:r>
                <a:r>
                  <a:rPr lang="en-AU" sz="1000" dirty="0"/>
                  <a:t>Cerebellum Striatum</a:t>
                </a:r>
                <a:endParaRPr lang="en-AU" sz="1050" dirty="0"/>
              </a:p>
            </p:txBody>
          </p:sp>
          <p:sp>
            <p:nvSpPr>
              <p:cNvPr id="31" name="Text Box 3"/>
              <p:cNvSpPr txBox="1"/>
              <p:nvPr/>
            </p:nvSpPr>
            <p:spPr>
              <a:xfrm>
                <a:off x="2871155" y="2262338"/>
                <a:ext cx="454512" cy="1879894"/>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250</a:t>
                </a:r>
              </a:p>
              <a:p>
                <a:r>
                  <a:rPr lang="en-AU" sz="900" dirty="0">
                    <a:effectLst/>
                    <a:latin typeface="Calibri" panose="020F0502020204030204" pitchFamily="34" charset="0"/>
                    <a:ea typeface="Calibri" panose="020F0502020204030204" pitchFamily="34" charset="0"/>
                    <a:cs typeface="Times New Roman" panose="02020603050405020304" pitchFamily="18" charset="0"/>
                  </a:rPr>
                  <a:t>150</a:t>
                </a:r>
              </a:p>
              <a:p>
                <a:pPr>
                  <a:lnSpc>
                    <a:spcPct val="107000"/>
                  </a:lnSpc>
                </a:pPr>
                <a:r>
                  <a:rPr lang="en-AU" sz="900" dirty="0">
                    <a:effectLst/>
                    <a:latin typeface="Calibri" panose="020F0502020204030204" pitchFamily="34" charset="0"/>
                    <a:ea typeface="Calibri" panose="020F0502020204030204" pitchFamily="34" charset="0"/>
                    <a:cs typeface="Times New Roman" panose="02020603050405020304" pitchFamily="18" charset="0"/>
                  </a:rPr>
                  <a:t>100</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75</a:t>
                </a:r>
              </a:p>
              <a:p>
                <a:pPr>
                  <a:lnSpc>
                    <a:spcPct val="107000"/>
                  </a:lnSpc>
                  <a:spcAft>
                    <a:spcPts val="0"/>
                  </a:spcAft>
                </a:pPr>
                <a:r>
                  <a:rPr lang="en-AU" sz="200" dirty="0">
                    <a:effectLst/>
                    <a:latin typeface="Calibri" panose="020F0502020204030204" pitchFamily="34" charset="0"/>
                    <a:ea typeface="Calibri" panose="020F0502020204030204" pitchFamily="34" charset="0"/>
                    <a:cs typeface="Times New Roman" panose="02020603050405020304" pitchFamily="18" charset="0"/>
                  </a:rPr>
                  <a:t> </a:t>
                </a: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50</a:t>
                </a:r>
              </a:p>
              <a:p>
                <a:pPr>
                  <a:lnSpc>
                    <a:spcPct val="107000"/>
                  </a:lnSpc>
                  <a:spcAft>
                    <a:spcPts val="0"/>
                  </a:spcAft>
                </a:pP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AU"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37</a:t>
                </a:r>
              </a:p>
              <a:p>
                <a:pPr>
                  <a:lnSpc>
                    <a:spcPct val="107000"/>
                  </a:lnSpc>
                  <a:spcAft>
                    <a:spcPts val="0"/>
                  </a:spcAft>
                </a:pPr>
                <a:endParaRPr lang="en-AU" sz="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25</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p:txBody>
          </p:sp>
          <p:pic>
            <p:nvPicPr>
              <p:cNvPr id="32" name="Picture 31"/>
              <p:cNvPicPr>
                <a:picLocks noChangeAspect="1"/>
              </p:cNvPicPr>
              <p:nvPr/>
            </p:nvPicPr>
            <p:blipFill rotWithShape="1">
              <a:blip r:embed="rId13">
                <a:extLst>
                  <a:ext uri="{BEBA8EAE-BF5A-486C-A8C5-ECC9F3942E4B}">
                    <a14:imgProps xmlns:a14="http://schemas.microsoft.com/office/drawing/2010/main">
                      <a14:imgLayer r:embed="rId14">
                        <a14:imgEffect>
                          <a14:brightnessContrast bright="20000" contrast="40000"/>
                        </a14:imgEffect>
                      </a14:imgLayer>
                    </a14:imgProps>
                  </a:ext>
                  <a:ext uri="{28A0092B-C50C-407E-A947-70E740481C1C}">
                    <a14:useLocalDpi xmlns:a14="http://schemas.microsoft.com/office/drawing/2010/main" val="0"/>
                  </a:ext>
                </a:extLst>
              </a:blip>
              <a:srcRect r="5838" b="6757"/>
              <a:stretch/>
            </p:blipFill>
            <p:spPr>
              <a:xfrm>
                <a:off x="3277648" y="2271999"/>
                <a:ext cx="2418928" cy="1749989"/>
              </a:xfrm>
              <a:prstGeom prst="rect">
                <a:avLst/>
              </a:prstGeom>
            </p:spPr>
          </p:pic>
          <p:sp>
            <p:nvSpPr>
              <p:cNvPr id="33" name="TextBox 32"/>
              <p:cNvSpPr txBox="1"/>
              <p:nvPr/>
            </p:nvSpPr>
            <p:spPr>
              <a:xfrm>
                <a:off x="3549384" y="1783850"/>
                <a:ext cx="378385" cy="307777"/>
              </a:xfrm>
              <a:prstGeom prst="rect">
                <a:avLst/>
              </a:prstGeom>
              <a:noFill/>
            </p:spPr>
            <p:txBody>
              <a:bodyPr wrap="square" rtlCol="0">
                <a:spAutoFit/>
              </a:bodyPr>
              <a:lstStyle/>
              <a:p>
                <a:r>
                  <a:rPr lang="en-AU" sz="1400" b="1" dirty="0" smtClean="0"/>
                  <a:t>(c)</a:t>
                </a:r>
                <a:endParaRPr lang="en-AU" sz="1400" b="1" dirty="0"/>
              </a:p>
            </p:txBody>
          </p:sp>
          <p:sp>
            <p:nvSpPr>
              <p:cNvPr id="34" name="TextBox 33"/>
              <p:cNvSpPr txBox="1"/>
              <p:nvPr/>
            </p:nvSpPr>
            <p:spPr>
              <a:xfrm>
                <a:off x="6197220" y="2037225"/>
                <a:ext cx="2650260" cy="246221"/>
              </a:xfrm>
              <a:prstGeom prst="rect">
                <a:avLst/>
              </a:prstGeom>
              <a:noFill/>
            </p:spPr>
            <p:txBody>
              <a:bodyPr wrap="square" rtlCol="0">
                <a:spAutoFit/>
              </a:bodyPr>
              <a:lstStyle/>
              <a:p>
                <a:r>
                  <a:rPr lang="en-AU" sz="1000" dirty="0"/>
                  <a:t>Ladder      Kidney        Cerebellum Striatum</a:t>
                </a:r>
                <a:endParaRPr lang="en-AU" sz="1050" dirty="0"/>
              </a:p>
            </p:txBody>
          </p:sp>
          <p:sp>
            <p:nvSpPr>
              <p:cNvPr id="35" name="TextBox 34"/>
              <p:cNvSpPr txBox="1"/>
              <p:nvPr/>
            </p:nvSpPr>
            <p:spPr>
              <a:xfrm>
                <a:off x="6389197" y="1789273"/>
                <a:ext cx="1823389" cy="307777"/>
              </a:xfrm>
              <a:prstGeom prst="rect">
                <a:avLst/>
              </a:prstGeom>
              <a:noFill/>
            </p:spPr>
            <p:txBody>
              <a:bodyPr wrap="square" rtlCol="0">
                <a:spAutoFit/>
              </a:bodyPr>
              <a:lstStyle/>
              <a:p>
                <a:pPr algn="ctr"/>
                <a:r>
                  <a:rPr lang="en-AU" sz="1400" b="1" dirty="0" smtClean="0"/>
                  <a:t>SDSE </a:t>
                </a:r>
                <a:r>
                  <a:rPr lang="en-AU" sz="1400" b="1" dirty="0"/>
                  <a:t>Stg480 sera</a:t>
                </a:r>
              </a:p>
            </p:txBody>
          </p:sp>
          <p:grpSp>
            <p:nvGrpSpPr>
              <p:cNvPr id="36" name="Group 35"/>
              <p:cNvGrpSpPr/>
              <p:nvPr/>
            </p:nvGrpSpPr>
            <p:grpSpPr>
              <a:xfrm>
                <a:off x="6197220" y="2310885"/>
                <a:ext cx="2207345" cy="1711103"/>
                <a:chOff x="560771" y="4364901"/>
                <a:chExt cx="2990088" cy="2376215"/>
              </a:xfrm>
            </p:grpSpPr>
            <p:pic>
              <p:nvPicPr>
                <p:cNvPr id="39" name="Picture 38"/>
                <p:cNvPicPr>
                  <a:picLocks noChangeAspect="1"/>
                </p:cNvPicPr>
                <p:nvPr/>
              </p:nvPicPr>
              <p:blipFill rotWithShape="1">
                <a:blip r:embed="rId15" cstate="print">
                  <a:extLst>
                    <a:ext uri="{BEBA8EAE-BF5A-486C-A8C5-ECC9F3942E4B}">
                      <a14:imgProps xmlns:a14="http://schemas.microsoft.com/office/drawing/2010/main">
                        <a14:imgLayer r:embed="rId16">
                          <a14:imgEffect>
                            <a14:brightnessContrast bright="20000" contrast="40000"/>
                          </a14:imgEffect>
                        </a14:imgLayer>
                      </a14:imgProps>
                    </a:ext>
                    <a:ext uri="{28A0092B-C50C-407E-A947-70E740481C1C}">
                      <a14:useLocalDpi xmlns:a14="http://schemas.microsoft.com/office/drawing/2010/main" val="0"/>
                    </a:ext>
                  </a:extLst>
                </a:blip>
                <a:srcRect l="25239" t="39242" r="40036" b="33408"/>
                <a:stretch/>
              </p:blipFill>
              <p:spPr>
                <a:xfrm flipH="1">
                  <a:off x="560771" y="4364901"/>
                  <a:ext cx="2990088" cy="2376215"/>
                </a:xfrm>
                <a:prstGeom prst="rect">
                  <a:avLst/>
                </a:prstGeom>
              </p:spPr>
            </p:pic>
            <p:sp>
              <p:nvSpPr>
                <p:cNvPr id="40" name="TextBox 39"/>
                <p:cNvSpPr txBox="1"/>
                <p:nvPr/>
              </p:nvSpPr>
              <p:spPr>
                <a:xfrm>
                  <a:off x="953094" y="5633122"/>
                  <a:ext cx="319724" cy="383630"/>
                </a:xfrm>
                <a:prstGeom prst="rect">
                  <a:avLst/>
                </a:prstGeom>
                <a:solidFill>
                  <a:schemeClr val="bg1"/>
                </a:solidFill>
              </p:spPr>
              <p:txBody>
                <a:bodyPr wrap="square" rtlCol="0">
                  <a:spAutoFit/>
                </a:bodyPr>
                <a:lstStyle/>
                <a:p>
                  <a:endParaRPr lang="en-AU" dirty="0"/>
                </a:p>
              </p:txBody>
            </p:sp>
          </p:grpSp>
          <p:sp>
            <p:nvSpPr>
              <p:cNvPr id="37" name="Text Box 3"/>
              <p:cNvSpPr txBox="1"/>
              <p:nvPr/>
            </p:nvSpPr>
            <p:spPr>
              <a:xfrm>
                <a:off x="5696576" y="2165831"/>
                <a:ext cx="465024" cy="1975738"/>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250</a:t>
                </a:r>
              </a:p>
              <a:p>
                <a:r>
                  <a:rPr lang="en-AU" sz="900" dirty="0">
                    <a:effectLst/>
                    <a:latin typeface="Calibri" panose="020F0502020204030204" pitchFamily="34" charset="0"/>
                    <a:ea typeface="Calibri" panose="020F0502020204030204" pitchFamily="34" charset="0"/>
                    <a:cs typeface="Times New Roman" panose="02020603050405020304" pitchFamily="18" charset="0"/>
                  </a:rPr>
                  <a:t>150</a:t>
                </a:r>
              </a:p>
              <a:p>
                <a:pPr>
                  <a:lnSpc>
                    <a:spcPct val="107000"/>
                  </a:lnSpc>
                </a:pPr>
                <a:r>
                  <a:rPr lang="en-AU" sz="900" dirty="0">
                    <a:effectLst/>
                    <a:latin typeface="Calibri" panose="020F0502020204030204" pitchFamily="34" charset="0"/>
                    <a:ea typeface="Calibri" panose="020F0502020204030204" pitchFamily="34" charset="0"/>
                    <a:cs typeface="Times New Roman" panose="02020603050405020304" pitchFamily="18" charset="0"/>
                  </a:rPr>
                  <a:t>100</a:t>
                </a:r>
              </a:p>
              <a:p>
                <a:pPr>
                  <a:lnSpc>
                    <a:spcPct val="107000"/>
                  </a:lnSpc>
                </a:pPr>
                <a:endParaRPr lang="en-AU" sz="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900" dirty="0" smtClean="0">
                    <a:effectLst/>
                    <a:latin typeface="Calibri" panose="020F0502020204030204" pitchFamily="34" charset="0"/>
                    <a:ea typeface="Calibri" panose="020F0502020204030204" pitchFamily="34" charset="0"/>
                    <a:cs typeface="Times New Roman" panose="02020603050405020304" pitchFamily="18" charset="0"/>
                  </a:rPr>
                  <a:t>75</a:t>
                </a:r>
              </a:p>
              <a:p>
                <a:pPr>
                  <a:lnSpc>
                    <a:spcPct val="107000"/>
                  </a:lnSpc>
                </a:pPr>
                <a:endParaRPr lang="en-AU" sz="5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50</a:t>
                </a:r>
              </a:p>
              <a:p>
                <a:pPr>
                  <a:lnSpc>
                    <a:spcPct val="107000"/>
                  </a:lnSpc>
                  <a:spcAft>
                    <a:spcPts val="0"/>
                  </a:spcAft>
                </a:pPr>
                <a:endParaRPr lang="en-AU"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37</a:t>
                </a:r>
              </a:p>
              <a:p>
                <a:pPr>
                  <a:lnSpc>
                    <a:spcPct val="107000"/>
                  </a:lnSpc>
                  <a:spcAft>
                    <a:spcPts val="0"/>
                  </a:spcAft>
                </a:pPr>
                <a:endParaRPr lang="en-AU" sz="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25</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8" name="TextBox 37"/>
              <p:cNvSpPr txBox="1"/>
              <p:nvPr/>
            </p:nvSpPr>
            <p:spPr>
              <a:xfrm>
                <a:off x="6194094" y="1792338"/>
                <a:ext cx="446315" cy="307777"/>
              </a:xfrm>
              <a:prstGeom prst="rect">
                <a:avLst/>
              </a:prstGeom>
              <a:noFill/>
            </p:spPr>
            <p:txBody>
              <a:bodyPr wrap="square" rtlCol="0">
                <a:spAutoFit/>
              </a:bodyPr>
              <a:lstStyle/>
              <a:p>
                <a:r>
                  <a:rPr lang="en-AU" sz="1400" b="1" dirty="0" smtClean="0"/>
                  <a:t>(d)</a:t>
                </a:r>
                <a:endParaRPr lang="en-AU" sz="1400" b="1" dirty="0"/>
              </a:p>
            </p:txBody>
          </p:sp>
        </p:grpSp>
        <p:sp>
          <p:nvSpPr>
            <p:cNvPr id="42" name="Rectangle 41"/>
            <p:cNvSpPr/>
            <p:nvPr/>
          </p:nvSpPr>
          <p:spPr>
            <a:xfrm>
              <a:off x="6154851" y="1410861"/>
              <a:ext cx="5862992" cy="65728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65" name="Rectangle 64"/>
          <p:cNvSpPr/>
          <p:nvPr/>
        </p:nvSpPr>
        <p:spPr>
          <a:xfrm>
            <a:off x="118872" y="5373493"/>
            <a:ext cx="11923200" cy="1384995"/>
          </a:xfrm>
          <a:prstGeom prst="rect">
            <a:avLst/>
          </a:prstGeom>
        </p:spPr>
        <p:txBody>
          <a:bodyPr wrap="square">
            <a:spAutoFit/>
          </a:bodyPr>
          <a:lstStyle/>
          <a:p>
            <a:pPr algn="just"/>
            <a:r>
              <a:rPr lang="en-AU" sz="1200" b="1" dirty="0">
                <a:latin typeface="Arial" panose="020B0604020202020204" pitchFamily="34" charset="0"/>
                <a:cs typeface="Arial" panose="020B0604020202020204" pitchFamily="34" charset="0"/>
              </a:rPr>
              <a:t>Supplementary </a:t>
            </a:r>
            <a:r>
              <a:rPr lang="en-AU" sz="1200" b="1" dirty="0" smtClean="0">
                <a:latin typeface="Arial" panose="020B0604020202020204" pitchFamily="34" charset="0"/>
                <a:cs typeface="Arial" panose="020B0604020202020204" pitchFamily="34" charset="0"/>
              </a:rPr>
              <a:t>figure </a:t>
            </a:r>
            <a:r>
              <a:rPr lang="en-AU" sz="1200" b="1" dirty="0">
                <a:latin typeface="Arial" panose="020B0604020202020204" pitchFamily="34" charset="0"/>
                <a:cs typeface="Arial" panose="020B0604020202020204" pitchFamily="34" charset="0"/>
              </a:rPr>
              <a:t>3</a:t>
            </a:r>
            <a:r>
              <a:rPr lang="en-AU" sz="1200" dirty="0" smtClean="0">
                <a:latin typeface="Arial" panose="020B0604020202020204" pitchFamily="34" charset="0"/>
                <a:cs typeface="Arial" panose="020B0604020202020204" pitchFamily="34" charset="0"/>
              </a:rPr>
              <a:t>: </a:t>
            </a:r>
            <a:r>
              <a:rPr lang="en-AU" sz="1200" b="1" dirty="0">
                <a:latin typeface="Arial" panose="020B0604020202020204" pitchFamily="34" charset="0"/>
                <a:cs typeface="Arial" panose="020B0604020202020204" pitchFamily="34" charset="0"/>
              </a:rPr>
              <a:t>Original full blots with markers</a:t>
            </a:r>
            <a:r>
              <a:rPr lang="en-AU" sz="1200" dirty="0" smtClean="0">
                <a:latin typeface="Arial" panose="020B0604020202020204" pitchFamily="34" charset="0"/>
                <a:ea typeface="Calibri" panose="020F0502020204030204" pitchFamily="34" charset="0"/>
                <a:cs typeface="Arial" panose="020B0604020202020204" pitchFamily="34" charset="0"/>
              </a:rPr>
              <a:t>. </a:t>
            </a:r>
          </a:p>
          <a:p>
            <a:pPr algn="just"/>
            <a:r>
              <a:rPr lang="en-US" sz="1200" dirty="0" smtClean="0">
                <a:latin typeface="Arial" panose="020B0604020202020204" pitchFamily="34" charset="0"/>
                <a:cs typeface="Arial" panose="020B0604020202020204" pitchFamily="34" charset="0"/>
              </a:rPr>
              <a:t>Representative </a:t>
            </a:r>
            <a:r>
              <a:rPr lang="en-US" sz="1200" dirty="0">
                <a:latin typeface="Arial" panose="020B0604020202020204" pitchFamily="34" charset="0"/>
                <a:cs typeface="Arial" panose="020B0604020202020204" pitchFamily="34" charset="0"/>
              </a:rPr>
              <a:t>Western blot images illustrate the binding pattern of the IgG from pooled sera of rats injected with GAS rM5 </a:t>
            </a:r>
            <a:r>
              <a:rPr lang="en-US" sz="1200" dirty="0">
                <a:latin typeface="Arial" panose="020B0604020202020204" pitchFamily="34" charset="0"/>
                <a:cs typeface="Arial" panose="020B0604020202020204" pitchFamily="34" charset="0"/>
              </a:rPr>
              <a:t>(a) </a:t>
            </a:r>
            <a:r>
              <a:rPr lang="en-US" sz="1200" dirty="0" smtClean="0">
                <a:latin typeface="Arial" panose="020B0604020202020204" pitchFamily="34" charset="0"/>
                <a:cs typeface="Arial" panose="020B0604020202020204" pitchFamily="34" charset="0"/>
              </a:rPr>
              <a:t>and </a:t>
            </a:r>
            <a:r>
              <a:rPr lang="en-US" sz="1200" dirty="0">
                <a:latin typeface="Arial" panose="020B0604020202020204" pitchFamily="34" charset="0"/>
                <a:cs typeface="Arial" panose="020B0604020202020204" pitchFamily="34" charset="0"/>
              </a:rPr>
              <a:t>SDSE Stg480 </a:t>
            </a:r>
            <a:r>
              <a:rPr lang="en-US" sz="1200" dirty="0" smtClean="0">
                <a:latin typeface="Arial" panose="020B0604020202020204" pitchFamily="34" charset="0"/>
                <a:cs typeface="Arial" panose="020B0604020202020204" pitchFamily="34" charset="0"/>
              </a:rPr>
              <a:t>(b) with </a:t>
            </a:r>
            <a:r>
              <a:rPr lang="en-US" sz="1200" dirty="0">
                <a:latin typeface="Arial" panose="020B0604020202020204" pitchFamily="34" charset="0"/>
                <a:cs typeface="Arial" panose="020B0604020202020204" pitchFamily="34" charset="0"/>
              </a:rPr>
              <a:t>purified DR1 and DR2, tubulin and lysoganglioside</a:t>
            </a:r>
            <a:r>
              <a:rPr lang="en-AU" sz="1200" dirty="0" smtClean="0">
                <a:latin typeface="Arial" panose="020B0604020202020204" pitchFamily="34" charset="0"/>
                <a:cs typeface="Arial" panose="020B0604020202020204" pitchFamily="34" charset="0"/>
              </a:rPr>
              <a:t>GM1</a:t>
            </a:r>
            <a:r>
              <a:rPr lang="en-US" sz="1200" dirty="0" smtClean="0">
                <a:latin typeface="Arial" panose="020B0604020202020204" pitchFamily="34" charset="0"/>
                <a:cs typeface="Arial" panose="020B0604020202020204" pitchFamily="34" charset="0"/>
              </a:rPr>
              <a:t>. P</a:t>
            </a:r>
            <a:r>
              <a:rPr lang="en-AU" sz="1200" dirty="0" smtClean="0">
                <a:latin typeface="Arial" panose="020B0604020202020204" pitchFamily="34" charset="0"/>
                <a:cs typeface="Arial" panose="020B0604020202020204" pitchFamily="34" charset="0"/>
              </a:rPr>
              <a:t>ooled </a:t>
            </a:r>
            <a:r>
              <a:rPr lang="en-AU" sz="1200" dirty="0">
                <a:latin typeface="Arial" panose="020B0604020202020204" pitchFamily="34" charset="0"/>
                <a:cs typeface="Arial" panose="020B0604020202020204" pitchFamily="34" charset="0"/>
              </a:rPr>
              <a:t>sera from rats injected with </a:t>
            </a:r>
            <a:r>
              <a:rPr lang="en-US" sz="1200" dirty="0">
                <a:latin typeface="Arial" panose="020B0604020202020204" pitchFamily="34" charset="0"/>
                <a:cs typeface="Arial" panose="020B0604020202020204" pitchFamily="34" charset="0"/>
              </a:rPr>
              <a:t>GAS rM5 </a:t>
            </a:r>
            <a:r>
              <a:rPr lang="en-US" sz="1200" dirty="0" smtClean="0">
                <a:latin typeface="Arial" panose="020B0604020202020204" pitchFamily="34" charset="0"/>
                <a:cs typeface="Arial" panose="020B0604020202020204" pitchFamily="34" charset="0"/>
              </a:rPr>
              <a:t>(c) </a:t>
            </a:r>
            <a:r>
              <a:rPr lang="en-US" sz="1200" dirty="0">
                <a:latin typeface="Arial" panose="020B0604020202020204" pitchFamily="34" charset="0"/>
                <a:cs typeface="Arial" panose="020B0604020202020204" pitchFamily="34" charset="0"/>
              </a:rPr>
              <a:t>and SDSE Stg480 </a:t>
            </a:r>
            <a:r>
              <a:rPr lang="en-US" sz="1200" dirty="0" smtClean="0">
                <a:latin typeface="Arial" panose="020B0604020202020204" pitchFamily="34" charset="0"/>
                <a:cs typeface="Arial" panose="020B0604020202020204" pitchFamily="34" charset="0"/>
              </a:rPr>
              <a:t>(d) also </a:t>
            </a:r>
            <a:r>
              <a:rPr lang="en-AU" sz="1200" dirty="0" smtClean="0">
                <a:latin typeface="Arial" panose="020B0604020202020204" pitchFamily="34" charset="0"/>
                <a:cs typeface="Arial" panose="020B0604020202020204" pitchFamily="34" charset="0"/>
              </a:rPr>
              <a:t>bounds </a:t>
            </a:r>
            <a:r>
              <a:rPr lang="en-AU" sz="1200" dirty="0">
                <a:latin typeface="Arial" panose="020B0604020202020204" pitchFamily="34" charset="0"/>
                <a:cs typeface="Arial" panose="020B0604020202020204" pitchFamily="34" charset="0"/>
              </a:rPr>
              <a:t>to lysates of striatum and cerebellum from naïve </a:t>
            </a:r>
            <a:r>
              <a:rPr lang="en-AU" sz="1200" dirty="0" smtClean="0">
                <a:latin typeface="Arial" panose="020B0604020202020204" pitchFamily="34" charset="0"/>
                <a:cs typeface="Arial" panose="020B0604020202020204" pitchFamily="34" charset="0"/>
              </a:rPr>
              <a:t>rats. </a:t>
            </a:r>
            <a:r>
              <a:rPr lang="en-US" sz="1200" dirty="0">
                <a:latin typeface="Arial" panose="020B0604020202020204" pitchFamily="34" charset="0"/>
                <a:cs typeface="Arial" panose="020B0604020202020204" pitchFamily="34" charset="0"/>
              </a:rPr>
              <a:t>Bands on these blots were observed at </a:t>
            </a:r>
            <a:r>
              <a:rPr lang="en-AU" sz="1200"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55 kDa, and </a:t>
            </a:r>
            <a:r>
              <a:rPr lang="en-AU" sz="1200" dirty="0">
                <a:latin typeface="Arial" panose="020B0604020202020204" pitchFamily="34" charset="0"/>
                <a:cs typeface="Arial" panose="020B0604020202020204" pitchFamily="34" charset="0"/>
              </a:rPr>
              <a:t>~70 kDa</a:t>
            </a:r>
            <a:r>
              <a:rPr lang="en-US" sz="1200" dirty="0">
                <a:latin typeface="Arial" panose="020B0604020202020204" pitchFamily="34" charset="0"/>
                <a:cs typeface="Arial" panose="020B0604020202020204" pitchFamily="34" charset="0"/>
              </a:rPr>
              <a:t> which is consistent with the known molecular weights of DR1, DR2, lysoganglioside</a:t>
            </a:r>
            <a:r>
              <a:rPr lang="en-AU" sz="1200" dirty="0">
                <a:latin typeface="Arial" panose="020B0604020202020204" pitchFamily="34" charset="0"/>
                <a:cs typeface="Arial" panose="020B0604020202020204" pitchFamily="34" charset="0"/>
              </a:rPr>
              <a:t>GM1</a:t>
            </a:r>
            <a:r>
              <a:rPr lang="en-US" sz="1200" dirty="0">
                <a:latin typeface="Arial" panose="020B0604020202020204" pitchFamily="34" charset="0"/>
                <a:cs typeface="Arial" panose="020B0604020202020204" pitchFamily="34" charset="0"/>
              </a:rPr>
              <a:t> and tubulin respectively. </a:t>
            </a:r>
            <a:r>
              <a:rPr lang="en-AU" sz="1200" dirty="0">
                <a:latin typeface="Arial" panose="020B0604020202020204" pitchFamily="34" charset="0"/>
                <a:cs typeface="Arial" panose="020B0604020202020204" pitchFamily="34" charset="0"/>
              </a:rPr>
              <a:t>Moreover, these sera did not recognise proteins in kidney lysates used as non-neuronal control. </a:t>
            </a:r>
            <a:r>
              <a:rPr lang="en-AU" sz="1200" dirty="0">
                <a:latin typeface="Arial" panose="020B0604020202020204" pitchFamily="34" charset="0"/>
                <a:cs typeface="Arial" panose="020B0604020202020204" pitchFamily="34" charset="0"/>
              </a:rPr>
              <a:t>GAPDH Rabbit monoclonal antibody </a:t>
            </a:r>
            <a:r>
              <a:rPr lang="en-AU" sz="1200" dirty="0" smtClean="0">
                <a:latin typeface="Arial" panose="020B0604020202020204" pitchFamily="34" charset="0"/>
                <a:cs typeface="Arial" panose="020B0604020202020204" pitchFamily="34" charset="0"/>
              </a:rPr>
              <a:t>were used </a:t>
            </a:r>
            <a:r>
              <a:rPr lang="en-AU" sz="1200" dirty="0">
                <a:latin typeface="Arial" panose="020B0604020202020204" pitchFamily="34" charset="0"/>
                <a:cs typeface="Arial" panose="020B0604020202020204" pitchFamily="34" charset="0"/>
              </a:rPr>
              <a:t>to determine the expression of housekeeping </a:t>
            </a:r>
            <a:r>
              <a:rPr lang="en-AU" sz="1200" dirty="0" smtClean="0">
                <a:latin typeface="Arial" panose="020B0604020202020204" pitchFamily="34" charset="0"/>
                <a:cs typeface="Arial" panose="020B0604020202020204" pitchFamily="34" charset="0"/>
              </a:rPr>
              <a:t>proteins in the </a:t>
            </a:r>
            <a:r>
              <a:rPr lang="en-AU" sz="1200" dirty="0">
                <a:latin typeface="Arial" panose="020B0604020202020204" pitchFamily="34" charset="0"/>
                <a:cs typeface="Arial" panose="020B0604020202020204" pitchFamily="34" charset="0"/>
              </a:rPr>
              <a:t>lysates of </a:t>
            </a:r>
            <a:r>
              <a:rPr lang="en-AU" sz="1200" dirty="0" smtClean="0">
                <a:latin typeface="Arial" panose="020B0604020202020204" pitchFamily="34" charset="0"/>
                <a:cs typeface="Arial" panose="020B0604020202020204" pitchFamily="34" charset="0"/>
              </a:rPr>
              <a:t>striatum, cerebellum and</a:t>
            </a:r>
            <a:r>
              <a:rPr lang="en-AU" sz="1200" dirty="0">
                <a:latin typeface="Arial" panose="020B0604020202020204" pitchFamily="34" charset="0"/>
                <a:cs typeface="Arial" panose="020B0604020202020204" pitchFamily="34" charset="0"/>
              </a:rPr>
              <a:t> </a:t>
            </a:r>
            <a:r>
              <a:rPr lang="en-AU" sz="1200" dirty="0" smtClean="0">
                <a:latin typeface="Arial" panose="020B0604020202020204" pitchFamily="34" charset="0"/>
                <a:cs typeface="Arial" panose="020B0604020202020204" pitchFamily="34" charset="0"/>
              </a:rPr>
              <a:t>kidney (e, f). Data </a:t>
            </a:r>
            <a:r>
              <a:rPr lang="en-AU" sz="1200" dirty="0">
                <a:latin typeface="Arial" panose="020B0604020202020204" pitchFamily="34" charset="0"/>
                <a:cs typeface="Arial" panose="020B0604020202020204" pitchFamily="34" charset="0"/>
              </a:rPr>
              <a:t>are from one of the two sets of experiment with GAS rM5 (n = 5) and SDSE Stg480 (n = 6) age-matched rats.</a:t>
            </a:r>
          </a:p>
        </p:txBody>
      </p:sp>
      <p:grpSp>
        <p:nvGrpSpPr>
          <p:cNvPr id="45" name="Group 44"/>
          <p:cNvGrpSpPr/>
          <p:nvPr/>
        </p:nvGrpSpPr>
        <p:grpSpPr>
          <a:xfrm>
            <a:off x="1951259" y="2717722"/>
            <a:ext cx="8260713" cy="2512271"/>
            <a:chOff x="1951259" y="2717722"/>
            <a:chExt cx="8260713" cy="2512271"/>
          </a:xfrm>
        </p:grpSpPr>
        <p:pic>
          <p:nvPicPr>
            <p:cNvPr id="44" name="Picture 43"/>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6533941" y="3262430"/>
              <a:ext cx="2125428" cy="1878490"/>
            </a:xfrm>
            <a:prstGeom prst="rect">
              <a:avLst/>
            </a:prstGeom>
          </p:spPr>
        </p:pic>
        <p:grpSp>
          <p:nvGrpSpPr>
            <p:cNvPr id="43" name="Group 42"/>
            <p:cNvGrpSpPr/>
            <p:nvPr/>
          </p:nvGrpSpPr>
          <p:grpSpPr>
            <a:xfrm>
              <a:off x="1951259" y="2717722"/>
              <a:ext cx="8260713" cy="2512271"/>
              <a:chOff x="1691218" y="2699867"/>
              <a:chExt cx="8260713" cy="2512271"/>
            </a:xfrm>
          </p:grpSpPr>
          <p:sp>
            <p:nvSpPr>
              <p:cNvPr id="57" name="TextBox 56"/>
              <p:cNvSpPr txBox="1"/>
              <p:nvPr/>
            </p:nvSpPr>
            <p:spPr>
              <a:xfrm>
                <a:off x="2007806" y="3006161"/>
                <a:ext cx="3025363" cy="246221"/>
              </a:xfrm>
              <a:prstGeom prst="rect">
                <a:avLst/>
              </a:prstGeom>
              <a:noFill/>
            </p:spPr>
            <p:txBody>
              <a:bodyPr wrap="square" rtlCol="0">
                <a:spAutoFit/>
              </a:bodyPr>
              <a:lstStyle/>
              <a:p>
                <a:r>
                  <a:rPr lang="en-AU" sz="1000" dirty="0"/>
                  <a:t>Ladder </a:t>
                </a:r>
                <a:r>
                  <a:rPr lang="en-AU" sz="1000" dirty="0" smtClean="0"/>
                  <a:t> </a:t>
                </a:r>
                <a:r>
                  <a:rPr lang="en-AU" sz="1000" dirty="0" smtClean="0"/>
                  <a:t>   Kidney         Cerebellum     Striatum</a:t>
                </a:r>
                <a:endParaRPr lang="en-AU" sz="1050" dirty="0"/>
              </a:p>
            </p:txBody>
          </p:sp>
          <p:sp>
            <p:nvSpPr>
              <p:cNvPr id="53" name="Text Box 3"/>
              <p:cNvSpPr txBox="1"/>
              <p:nvPr/>
            </p:nvSpPr>
            <p:spPr>
              <a:xfrm>
                <a:off x="5810771" y="3313426"/>
                <a:ext cx="444380" cy="1716353"/>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pPr>
                <a:r>
                  <a:rPr lang="en-AU" sz="900" dirty="0" smtClean="0">
                    <a:effectLst/>
                    <a:latin typeface="Calibri" panose="020F0502020204030204" pitchFamily="34" charset="0"/>
                    <a:ea typeface="Calibri" panose="020F0502020204030204" pitchFamily="34" charset="0"/>
                    <a:cs typeface="Times New Roman" panose="02020603050405020304" pitchFamily="18" charset="0"/>
                  </a:rPr>
                  <a:t>250</a:t>
                </a:r>
              </a:p>
              <a:p>
                <a:endParaRPr lang="en-AU" sz="400" dirty="0">
                  <a:effectLst/>
                  <a:latin typeface="Calibri" panose="020F0502020204030204" pitchFamily="34" charset="0"/>
                  <a:ea typeface="Calibri" panose="020F0502020204030204" pitchFamily="34" charset="0"/>
                  <a:cs typeface="Times New Roman" panose="02020603050405020304" pitchFamily="18" charset="0"/>
                </a:endParaRPr>
              </a:p>
              <a:p>
                <a:r>
                  <a:rPr lang="en-AU" sz="900" dirty="0" smtClean="0">
                    <a:effectLst/>
                    <a:latin typeface="Calibri" panose="020F0502020204030204" pitchFamily="34" charset="0"/>
                    <a:ea typeface="Calibri" panose="020F0502020204030204" pitchFamily="34" charset="0"/>
                    <a:cs typeface="Times New Roman" panose="02020603050405020304" pitchFamily="18" charset="0"/>
                  </a:rPr>
                  <a:t>150</a:t>
                </a:r>
              </a:p>
              <a:p>
                <a:endParaRPr lang="en-AU" sz="7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AU" sz="900" dirty="0">
                    <a:effectLst/>
                    <a:latin typeface="Calibri" panose="020F0502020204030204" pitchFamily="34" charset="0"/>
                    <a:ea typeface="Calibri" panose="020F0502020204030204" pitchFamily="34" charset="0"/>
                    <a:cs typeface="Times New Roman" panose="02020603050405020304" pitchFamily="18" charset="0"/>
                  </a:rPr>
                  <a:t>100</a:t>
                </a:r>
              </a:p>
              <a:p>
                <a:pPr>
                  <a:lnSpc>
                    <a:spcPct val="107000"/>
                  </a:lnSpc>
                </a:pPr>
                <a:endParaRPr lang="en-AU" sz="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900" dirty="0" smtClean="0">
                    <a:effectLst/>
                    <a:latin typeface="Calibri" panose="020F0502020204030204" pitchFamily="34" charset="0"/>
                    <a:ea typeface="Calibri" panose="020F0502020204030204" pitchFamily="34" charset="0"/>
                    <a:cs typeface="Times New Roman" panose="02020603050405020304" pitchFamily="18" charset="0"/>
                  </a:rPr>
                  <a:t>75</a:t>
                </a:r>
                <a:endParaRPr lang="en-AU"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AU"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50</a:t>
                </a:r>
              </a:p>
              <a:p>
                <a:pPr>
                  <a:lnSpc>
                    <a:spcPct val="107000"/>
                  </a:lnSpc>
                  <a:spcAft>
                    <a:spcPts val="0"/>
                  </a:spcAft>
                </a:pPr>
                <a:endParaRPr lang="en-AU" sz="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37</a:t>
                </a:r>
              </a:p>
              <a:p>
                <a:pPr>
                  <a:lnSpc>
                    <a:spcPct val="107000"/>
                  </a:lnSpc>
                  <a:spcAft>
                    <a:spcPts val="800"/>
                  </a:spcAft>
                </a:pPr>
                <a:endParaRPr lang="en-A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AU" sz="9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AU"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51" name="TextBox 50"/>
              <p:cNvSpPr txBox="1"/>
              <p:nvPr/>
            </p:nvSpPr>
            <p:spPr>
              <a:xfrm>
                <a:off x="6259778" y="3006847"/>
                <a:ext cx="2544552" cy="246221"/>
              </a:xfrm>
              <a:prstGeom prst="rect">
                <a:avLst/>
              </a:prstGeom>
              <a:noFill/>
            </p:spPr>
            <p:txBody>
              <a:bodyPr wrap="square" rtlCol="0">
                <a:spAutoFit/>
              </a:bodyPr>
              <a:lstStyle/>
              <a:p>
                <a:r>
                  <a:rPr lang="en-AU" sz="1000" dirty="0"/>
                  <a:t>Ladder  </a:t>
                </a:r>
                <a:r>
                  <a:rPr lang="en-AU" sz="1000" dirty="0" smtClean="0"/>
                  <a:t>   Kidney  Cerebellum Striatum</a:t>
                </a:r>
                <a:endParaRPr lang="en-AU" sz="1050" dirty="0"/>
              </a:p>
            </p:txBody>
          </p:sp>
          <p:grpSp>
            <p:nvGrpSpPr>
              <p:cNvPr id="11" name="Group 10"/>
              <p:cNvGrpSpPr/>
              <p:nvPr/>
            </p:nvGrpSpPr>
            <p:grpSpPr>
              <a:xfrm>
                <a:off x="8305874" y="4702662"/>
                <a:ext cx="1646057" cy="461665"/>
                <a:chOff x="9259682" y="6283829"/>
                <a:chExt cx="1646057" cy="461665"/>
              </a:xfrm>
            </p:grpSpPr>
            <p:cxnSp>
              <p:nvCxnSpPr>
                <p:cNvPr id="46" name="Straight Arrow Connector 45"/>
                <p:cNvCxnSpPr/>
                <p:nvPr/>
              </p:nvCxnSpPr>
              <p:spPr>
                <a:xfrm flipH="1">
                  <a:off x="9259682" y="6514662"/>
                  <a:ext cx="641767"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9873576" y="6283829"/>
                  <a:ext cx="1032163" cy="461665"/>
                </a:xfrm>
                <a:prstGeom prst="rect">
                  <a:avLst/>
                </a:prstGeom>
                <a:noFill/>
              </p:spPr>
              <p:txBody>
                <a:bodyPr wrap="square" rtlCol="0">
                  <a:spAutoFit/>
                </a:bodyPr>
                <a:lstStyle/>
                <a:p>
                  <a:r>
                    <a:rPr lang="en-AU" sz="1200" b="1" dirty="0"/>
                    <a:t>GAPDH</a:t>
                  </a:r>
                </a:p>
                <a:p>
                  <a:r>
                    <a:rPr lang="en-AU" sz="1200" b="1" dirty="0"/>
                    <a:t>37kDa</a:t>
                  </a:r>
                </a:p>
              </p:txBody>
            </p:sp>
          </p:grpSp>
          <p:grpSp>
            <p:nvGrpSpPr>
              <p:cNvPr id="14" name="Group 13"/>
              <p:cNvGrpSpPr/>
              <p:nvPr/>
            </p:nvGrpSpPr>
            <p:grpSpPr>
              <a:xfrm>
                <a:off x="2869046" y="2702416"/>
                <a:ext cx="1753432" cy="308975"/>
                <a:chOff x="2773474" y="3759559"/>
                <a:chExt cx="1753432" cy="308975"/>
              </a:xfrm>
            </p:grpSpPr>
            <p:sp>
              <p:nvSpPr>
                <p:cNvPr id="56" name="TextBox 55"/>
                <p:cNvSpPr txBox="1"/>
                <p:nvPr/>
              </p:nvSpPr>
              <p:spPr>
                <a:xfrm>
                  <a:off x="2953040" y="3760757"/>
                  <a:ext cx="1573866" cy="307777"/>
                </a:xfrm>
                <a:prstGeom prst="rect">
                  <a:avLst/>
                </a:prstGeom>
                <a:noFill/>
              </p:spPr>
              <p:txBody>
                <a:bodyPr wrap="square" rtlCol="0">
                  <a:spAutoFit/>
                </a:bodyPr>
                <a:lstStyle/>
                <a:p>
                  <a:pPr algn="ctr"/>
                  <a:r>
                    <a:rPr lang="en-AU" sz="1400" b="1" dirty="0"/>
                    <a:t>GAS rM5 sera</a:t>
                  </a:r>
                </a:p>
              </p:txBody>
            </p:sp>
            <p:sp>
              <p:nvSpPr>
                <p:cNvPr id="60" name="TextBox 59"/>
                <p:cNvSpPr txBox="1"/>
                <p:nvPr/>
              </p:nvSpPr>
              <p:spPr>
                <a:xfrm>
                  <a:off x="2773474" y="3759559"/>
                  <a:ext cx="446315" cy="307777"/>
                </a:xfrm>
                <a:prstGeom prst="rect">
                  <a:avLst/>
                </a:prstGeom>
                <a:noFill/>
              </p:spPr>
              <p:txBody>
                <a:bodyPr wrap="square" rtlCol="0">
                  <a:spAutoFit/>
                </a:bodyPr>
                <a:lstStyle/>
                <a:p>
                  <a:r>
                    <a:rPr lang="en-AU" sz="1400" b="1" dirty="0" smtClean="0"/>
                    <a:t>(e)</a:t>
                  </a:r>
                  <a:endParaRPr lang="en-AU" sz="1400" b="1" dirty="0"/>
                </a:p>
              </p:txBody>
            </p:sp>
          </p:grpSp>
          <p:grpSp>
            <p:nvGrpSpPr>
              <p:cNvPr id="22" name="Group 21"/>
              <p:cNvGrpSpPr/>
              <p:nvPr/>
            </p:nvGrpSpPr>
            <p:grpSpPr>
              <a:xfrm>
                <a:off x="6201254" y="2699867"/>
                <a:ext cx="2074097" cy="308975"/>
                <a:chOff x="5912096" y="3759559"/>
                <a:chExt cx="2074097" cy="308975"/>
              </a:xfrm>
            </p:grpSpPr>
            <p:sp>
              <p:nvSpPr>
                <p:cNvPr id="52" name="TextBox 51"/>
                <p:cNvSpPr txBox="1"/>
                <p:nvPr/>
              </p:nvSpPr>
              <p:spPr>
                <a:xfrm>
                  <a:off x="6088497" y="3760757"/>
                  <a:ext cx="1897696" cy="307777"/>
                </a:xfrm>
                <a:prstGeom prst="rect">
                  <a:avLst/>
                </a:prstGeom>
                <a:noFill/>
              </p:spPr>
              <p:txBody>
                <a:bodyPr wrap="square" rtlCol="0">
                  <a:spAutoFit/>
                </a:bodyPr>
                <a:lstStyle/>
                <a:p>
                  <a:pPr algn="ctr"/>
                  <a:r>
                    <a:rPr lang="en-AU" sz="1400" b="1" dirty="0" smtClean="0"/>
                    <a:t>SDSE </a:t>
                  </a:r>
                  <a:r>
                    <a:rPr lang="en-AU" sz="1400" b="1" dirty="0"/>
                    <a:t>Stg480 sera</a:t>
                  </a:r>
                </a:p>
              </p:txBody>
            </p:sp>
            <p:sp>
              <p:nvSpPr>
                <p:cNvPr id="61" name="TextBox 60"/>
                <p:cNvSpPr txBox="1"/>
                <p:nvPr/>
              </p:nvSpPr>
              <p:spPr>
                <a:xfrm>
                  <a:off x="5912096" y="3759559"/>
                  <a:ext cx="446315" cy="307777"/>
                </a:xfrm>
                <a:prstGeom prst="rect">
                  <a:avLst/>
                </a:prstGeom>
                <a:noFill/>
              </p:spPr>
              <p:txBody>
                <a:bodyPr wrap="square" rtlCol="0">
                  <a:spAutoFit/>
                </a:bodyPr>
                <a:lstStyle/>
                <a:p>
                  <a:r>
                    <a:rPr lang="en-AU" sz="1400" b="1" dirty="0" smtClean="0"/>
                    <a:t>(f)</a:t>
                  </a:r>
                  <a:endParaRPr lang="en-AU" sz="1400" b="1" dirty="0"/>
                </a:p>
              </p:txBody>
            </p:sp>
          </p:grpSp>
          <p:grpSp>
            <p:nvGrpSpPr>
              <p:cNvPr id="41" name="Group 40"/>
              <p:cNvGrpSpPr/>
              <p:nvPr/>
            </p:nvGrpSpPr>
            <p:grpSpPr>
              <a:xfrm>
                <a:off x="1744740" y="3241726"/>
                <a:ext cx="4181609" cy="1970412"/>
                <a:chOff x="1598742" y="3244879"/>
                <a:chExt cx="4181609" cy="1970412"/>
              </a:xfrm>
            </p:grpSpPr>
            <p:sp>
              <p:nvSpPr>
                <p:cNvPr id="58" name="Text Box 3"/>
                <p:cNvSpPr txBox="1"/>
                <p:nvPr/>
              </p:nvSpPr>
              <p:spPr>
                <a:xfrm>
                  <a:off x="1598742" y="3331437"/>
                  <a:ext cx="402537" cy="1794860"/>
                </a:xfrm>
                <a:prstGeom prst="rect">
                  <a:avLst/>
                </a:prstGeom>
                <a:solidFill>
                  <a:schemeClr val="lt1"/>
                </a:solidFill>
                <a:ln w="6350">
                  <a:solidFill>
                    <a:schemeClr val="bg1"/>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pPr>
                  <a:r>
                    <a:rPr lang="en-AU" sz="900" dirty="0" smtClean="0">
                      <a:effectLst/>
                      <a:latin typeface="Calibri" panose="020F0502020204030204" pitchFamily="34" charset="0"/>
                      <a:ea typeface="Calibri" panose="020F0502020204030204" pitchFamily="34" charset="0"/>
                      <a:cs typeface="Times New Roman" panose="02020603050405020304" pitchFamily="18" charset="0"/>
                    </a:rPr>
                    <a:t>250</a:t>
                  </a:r>
                </a:p>
                <a:p>
                  <a:pPr>
                    <a:lnSpc>
                      <a:spcPct val="107000"/>
                    </a:lnSpc>
                  </a:pPr>
                  <a:endParaRPr lang="en-AU" sz="9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en-AU" sz="900" dirty="0" smtClean="0">
                      <a:effectLst/>
                      <a:latin typeface="Calibri" panose="020F0502020204030204" pitchFamily="34" charset="0"/>
                      <a:ea typeface="Calibri" panose="020F0502020204030204" pitchFamily="34" charset="0"/>
                      <a:cs typeface="Times New Roman" panose="02020603050405020304" pitchFamily="18" charset="0"/>
                    </a:rPr>
                    <a:t>150</a:t>
                  </a:r>
                </a:p>
                <a:p>
                  <a:pPr>
                    <a:lnSpc>
                      <a:spcPct val="107000"/>
                    </a:lnSpc>
                  </a:pPr>
                  <a:r>
                    <a:rPr lang="en-AU" sz="900" dirty="0" smtClean="0">
                      <a:effectLst/>
                      <a:latin typeface="Calibri" panose="020F0502020204030204" pitchFamily="34" charset="0"/>
                      <a:ea typeface="Calibri" panose="020F0502020204030204" pitchFamily="34" charset="0"/>
                      <a:cs typeface="Times New Roman" panose="02020603050405020304" pitchFamily="18" charset="0"/>
                    </a:rPr>
                    <a:t>100</a:t>
                  </a:r>
                </a:p>
                <a:p>
                  <a:pPr>
                    <a:lnSpc>
                      <a:spcPct val="107000"/>
                    </a:lnSpc>
                  </a:pPr>
                  <a:endParaRPr lang="en-AU"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900" dirty="0" smtClean="0">
                      <a:effectLst/>
                      <a:latin typeface="Calibri" panose="020F0502020204030204" pitchFamily="34" charset="0"/>
                      <a:ea typeface="Calibri" panose="020F0502020204030204" pitchFamily="34" charset="0"/>
                      <a:cs typeface="Times New Roman" panose="02020603050405020304" pitchFamily="18" charset="0"/>
                    </a:rPr>
                    <a:t>75</a:t>
                  </a:r>
                </a:p>
                <a:p>
                  <a:pPr>
                    <a:lnSpc>
                      <a:spcPct val="107000"/>
                    </a:lnSpc>
                  </a:pPr>
                  <a:endParaRPr lang="en-AU" sz="3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50</a:t>
                  </a:r>
                </a:p>
                <a:p>
                  <a:pPr>
                    <a:lnSpc>
                      <a:spcPct val="107000"/>
                    </a:lnSpc>
                    <a:spcAft>
                      <a:spcPts val="0"/>
                    </a:spcAft>
                  </a:pPr>
                  <a:endParaRPr lang="en-AU"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A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en-AU" sz="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37</a:t>
                  </a:r>
                </a:p>
                <a:p>
                  <a:pPr>
                    <a:lnSpc>
                      <a:spcPct val="107000"/>
                    </a:lnSpc>
                    <a:spcAft>
                      <a:spcPts val="800"/>
                    </a:spcAft>
                  </a:pPr>
                  <a:endParaRPr lang="en-AU" sz="9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AU" sz="900" dirty="0">
                      <a:effectLst/>
                      <a:latin typeface="Calibri" panose="020F0502020204030204" pitchFamily="34" charset="0"/>
                      <a:ea typeface="Calibri" panose="020F0502020204030204" pitchFamily="34" charset="0"/>
                      <a:cs typeface="Times New Roman" panose="02020603050405020304" pitchFamily="18" charset="0"/>
                    </a:rPr>
                    <a:t> </a:t>
                  </a:r>
                </a:p>
              </p:txBody>
            </p:sp>
            <p:grpSp>
              <p:nvGrpSpPr>
                <p:cNvPr id="7" name="Group 6"/>
                <p:cNvGrpSpPr/>
                <p:nvPr/>
              </p:nvGrpSpPr>
              <p:grpSpPr>
                <a:xfrm>
                  <a:off x="4134293" y="4753626"/>
                  <a:ext cx="1646058" cy="461665"/>
                  <a:chOff x="4806788" y="6295377"/>
                  <a:chExt cx="1646058" cy="461665"/>
                </a:xfrm>
              </p:grpSpPr>
              <p:cxnSp>
                <p:nvCxnSpPr>
                  <p:cNvPr id="48" name="Straight Arrow Connector 47"/>
                  <p:cNvCxnSpPr/>
                  <p:nvPr/>
                </p:nvCxnSpPr>
                <p:spPr>
                  <a:xfrm flipH="1">
                    <a:off x="4806788" y="6526210"/>
                    <a:ext cx="641767"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5420683" y="6295377"/>
                    <a:ext cx="1032163" cy="461665"/>
                  </a:xfrm>
                  <a:prstGeom prst="rect">
                    <a:avLst/>
                  </a:prstGeom>
                  <a:noFill/>
                </p:spPr>
                <p:txBody>
                  <a:bodyPr wrap="square" rtlCol="0">
                    <a:spAutoFit/>
                  </a:bodyPr>
                  <a:lstStyle/>
                  <a:p>
                    <a:r>
                      <a:rPr lang="en-AU" sz="1200" b="1" dirty="0"/>
                      <a:t>GAPDH</a:t>
                    </a:r>
                  </a:p>
                  <a:p>
                    <a:r>
                      <a:rPr lang="en-AU" sz="1200" b="1" dirty="0"/>
                      <a:t>37kDa</a:t>
                    </a:r>
                  </a:p>
                </p:txBody>
              </p:sp>
            </p:grpSp>
            <p:pic>
              <p:nvPicPr>
                <p:cNvPr id="20" name="Picture 1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915286" y="3244879"/>
                  <a:ext cx="2231682" cy="1881418"/>
                </a:xfrm>
                <a:prstGeom prst="rect">
                  <a:avLst/>
                </a:prstGeom>
              </p:spPr>
            </p:pic>
          </p:grpSp>
          <p:sp>
            <p:nvSpPr>
              <p:cNvPr id="64" name="Rectangle 63"/>
              <p:cNvSpPr/>
              <p:nvPr/>
            </p:nvSpPr>
            <p:spPr>
              <a:xfrm>
                <a:off x="1691218" y="4630017"/>
                <a:ext cx="7178462" cy="5417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spTree>
    <p:extLst>
      <p:ext uri="{BB962C8B-B14F-4D97-AF65-F5344CB8AC3E}">
        <p14:creationId xmlns:p14="http://schemas.microsoft.com/office/powerpoint/2010/main" val="29978825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TotalTime>
  <Words>777</Words>
  <Application>Microsoft Office PowerPoint</Application>
  <PresentationFormat>Widescreen</PresentationFormat>
  <Paragraphs>133</Paragraphs>
  <Slides>3</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9" baseType="lpstr">
      <vt:lpstr>Arial</vt:lpstr>
      <vt:lpstr>Calibri</vt:lpstr>
      <vt:lpstr>Calibri Light</vt:lpstr>
      <vt:lpstr>Times New Roman</vt:lpstr>
      <vt:lpstr>Office Theme</vt:lpstr>
      <vt:lpstr>Prism 8</vt:lpstr>
      <vt:lpstr>PowerPoint Presentation</vt:lpstr>
      <vt:lpstr>PowerPoint Presentation</vt:lpstr>
      <vt:lpstr>PowerPoint Presentation</vt:lpstr>
    </vt:vector>
  </TitlesOfParts>
  <Company>UNE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Rukshan Ahamed Mohamed Rafeek</dc:creator>
  <cp:lastModifiedBy>Rukshan Ahamed Mohamed Rafeek</cp:lastModifiedBy>
  <cp:revision>16</cp:revision>
  <dcterms:created xsi:type="dcterms:W3CDTF">2022-03-22T01:11:27Z</dcterms:created>
  <dcterms:modified xsi:type="dcterms:W3CDTF">2022-05-31T03:27:23Z</dcterms:modified>
</cp:coreProperties>
</file>