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1DD8"/>
    <a:srgbClr val="FEDFB5"/>
    <a:srgbClr val="FFFFFF"/>
    <a:srgbClr val="72ADB5"/>
    <a:srgbClr val="FFA600"/>
    <a:srgbClr val="FF00EE"/>
    <a:srgbClr val="FF00FF"/>
    <a:srgbClr val="3366FF"/>
    <a:srgbClr val="F6890A"/>
    <a:srgbClr val="06CA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 autoAdjust="0"/>
    <p:restoredTop sz="86418" autoAdjust="0"/>
  </p:normalViewPr>
  <p:slideViewPr>
    <p:cSldViewPr snapToGrid="0">
      <p:cViewPr varScale="1">
        <p:scale>
          <a:sx n="71" d="100"/>
          <a:sy n="71" d="100"/>
        </p:scale>
        <p:origin x="1253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>
        <p:scale>
          <a:sx n="200" d="100"/>
          <a:sy n="200" d="100"/>
        </p:scale>
        <p:origin x="-1344" y="34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9A895-0768-3345-B61E-DAE2AA94ECD4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53E7A-E3BC-CA46-B08F-B7CEC7F3C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82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D7CEC-C5FE-C941-9A90-F794DB6C1EE8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B4551-D8CF-3342-9D2E-A0433F349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694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8AECFA-B4CA-6449-855D-C556BCE09E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405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ChangeArrowheads="1"/>
          </p:cNvSpPr>
          <p:nvPr/>
        </p:nvSpPr>
        <p:spPr bwMode="ltGray">
          <a:xfrm>
            <a:off x="0" y="0"/>
            <a:ext cx="9144000" cy="48323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71" name="AutoShape 3"/>
          <p:cNvSpPr>
            <a:spLocks noChangeArrowheads="1"/>
          </p:cNvSpPr>
          <p:nvPr/>
        </p:nvSpPr>
        <p:spPr bwMode="ltGray">
          <a:xfrm flipH="1">
            <a:off x="2411413" y="4581525"/>
            <a:ext cx="722376" cy="503238"/>
          </a:xfrm>
          <a:prstGeom prst="homePlate">
            <a:avLst>
              <a:gd name="adj" fmla="val 42902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35172" name="AutoShape 4"/>
          <p:cNvSpPr>
            <a:spLocks noChangeArrowheads="1"/>
          </p:cNvSpPr>
          <p:nvPr/>
        </p:nvSpPr>
        <p:spPr bwMode="ltGray">
          <a:xfrm flipH="1">
            <a:off x="2700338" y="4581525"/>
            <a:ext cx="719137" cy="503238"/>
          </a:xfrm>
          <a:prstGeom prst="homePlate">
            <a:avLst>
              <a:gd name="adj" fmla="val 35725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35175" name="AutoShape 7"/>
          <p:cNvSpPr>
            <a:spLocks noChangeArrowheads="1"/>
          </p:cNvSpPr>
          <p:nvPr/>
        </p:nvSpPr>
        <p:spPr bwMode="gray">
          <a:xfrm flipH="1">
            <a:off x="2987674" y="4581525"/>
            <a:ext cx="6156325" cy="501650"/>
          </a:xfrm>
          <a:prstGeom prst="homePlate">
            <a:avLst>
              <a:gd name="adj" fmla="val 3251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3517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124200" y="4564063"/>
            <a:ext cx="5835650" cy="533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0" cap="none" spc="0">
                <a:ln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5178" name="Rectangle 10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324599"/>
            <a:ext cx="2133600" cy="3968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5179" name="Rectangle 1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599"/>
            <a:ext cx="2895600" cy="39687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35180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599"/>
            <a:ext cx="2133600" cy="396875"/>
          </a:xfrm>
        </p:spPr>
        <p:txBody>
          <a:bodyPr/>
          <a:lstStyle>
            <a:lvl1pPr>
              <a:defRPr/>
            </a:lvl1pPr>
          </a:lstStyle>
          <a:p>
            <a:fld id="{27F66E54-3627-4F35-8DF4-1F54E65EB40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2590800" y="3048000"/>
            <a:ext cx="6400800" cy="1447800"/>
          </a:xfrm>
        </p:spPr>
        <p:txBody>
          <a:bodyPr anchor="b">
            <a:noAutofit/>
          </a:bodyPr>
          <a:lstStyle>
            <a:lvl1pPr algn="l">
              <a:defRPr sz="5400"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2" name="Picture 11" descr="FASEB logosmall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20981" y="490114"/>
            <a:ext cx="3730038" cy="11240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9600" cy="630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B7135F-49C6-4AB3-A45E-E1AEFA4304D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/>
              <a:t>www.faseb.org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1"/>
            <a:ext cx="2057400" cy="551656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1"/>
            <a:ext cx="6019800" cy="5516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C00A9-48E5-40E4-BF78-AA17B53270F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ltGray">
          <a:xfrm>
            <a:off x="8859838" y="0"/>
            <a:ext cx="284162" cy="68580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/>
              <a:t>www.faseb.org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9600" cy="630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05200" y="6477000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340FCBB2-A581-48A8-9A92-348B9AE879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457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/>
              <a:t>www.faseb.org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9600" cy="630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0891D-F623-43F5-8A70-E4D501C286D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/>
              <a:t>www.faseb.org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C990C-4BA8-42AE-9002-D5D2D2A599F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/>
              <a:t>www.faseb.org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9600" cy="630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8FC4A-4786-4127-8D0C-72B9EAB3EFF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457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/>
              <a:t>www.faseb.org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F72DF6-DBA3-4986-8C91-C0E8007AA54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457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/>
              <a:t>www.faseb.org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9600" cy="630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DCA79-8C2B-443E-A59B-5356588C6C2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/>
              <a:t>www.faseb.org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B94D4-3EBA-4E93-9A37-9F6F3846EA4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/>
              <a:t>www.faseb.org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72400" cy="4889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3000"/>
            <a:ext cx="5111750" cy="49831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43000"/>
            <a:ext cx="3008313" cy="49831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8276F2-D6EA-4DB9-9FAC-72F46F6B671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457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/>
              <a:t>www.faseb.org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66799"/>
            <a:ext cx="5486400" cy="36607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33E62F-7052-4202-9B00-94630EDECC5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457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/>
              <a:t>www.faseb.org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ChangeArrowheads="1"/>
          </p:cNvSpPr>
          <p:nvPr/>
        </p:nvSpPr>
        <p:spPr bwMode="ltGray">
          <a:xfrm>
            <a:off x="8859838" y="0"/>
            <a:ext cx="284162" cy="68580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47" name="AutoShape 3"/>
          <p:cNvSpPr>
            <a:spLocks noChangeArrowheads="1"/>
          </p:cNvSpPr>
          <p:nvPr/>
        </p:nvSpPr>
        <p:spPr bwMode="ltGray">
          <a:xfrm>
            <a:off x="8461375" y="-6350"/>
            <a:ext cx="539750" cy="835025"/>
          </a:xfrm>
          <a:prstGeom prst="homePlate">
            <a:avLst>
              <a:gd name="adj" fmla="val 25000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34148" name="AutoShape 4"/>
          <p:cNvSpPr>
            <a:spLocks noChangeArrowheads="1"/>
          </p:cNvSpPr>
          <p:nvPr/>
        </p:nvSpPr>
        <p:spPr bwMode="ltGray">
          <a:xfrm>
            <a:off x="6685384" y="-6350"/>
            <a:ext cx="2046288" cy="835025"/>
          </a:xfrm>
          <a:prstGeom prst="homePlate">
            <a:avLst>
              <a:gd name="adj" fmla="val 25000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34149" name="Line 5"/>
          <p:cNvSpPr>
            <a:spLocks noChangeShapeType="1"/>
          </p:cNvSpPr>
          <p:nvPr/>
        </p:nvSpPr>
        <p:spPr bwMode="auto">
          <a:xfrm>
            <a:off x="304800" y="6508750"/>
            <a:ext cx="640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4151" name="AutoShape 7"/>
          <p:cNvSpPr>
            <a:spLocks noChangeArrowheads="1"/>
          </p:cNvSpPr>
          <p:nvPr/>
        </p:nvSpPr>
        <p:spPr bwMode="ltGray">
          <a:xfrm>
            <a:off x="0" y="0"/>
            <a:ext cx="8382000" cy="835025"/>
          </a:xfrm>
          <a:prstGeom prst="homePlate">
            <a:avLst>
              <a:gd name="adj" fmla="val 25000"/>
            </a:avLst>
          </a:prstGeom>
          <a:gradFill flip="none" rotWithShape="1">
            <a:gsLst>
              <a:gs pos="0">
                <a:schemeClr val="accent2">
                  <a:shade val="51000"/>
                  <a:satMod val="130000"/>
                </a:schemeClr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341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1"/>
            <a:ext cx="8229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415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/>
              <a:t>www.faseb.org</a:t>
            </a:r>
          </a:p>
        </p:txBody>
      </p:sp>
      <p:sp>
        <p:nvSpPr>
          <p:cNvPr id="13415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DB0F51-5666-4C2F-8428-7E28CD1E395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6019800"/>
            <a:ext cx="1746168" cy="7450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u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4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7030BE6-4885-614E-8B37-BC4851CAE42C}"/>
              </a:ext>
            </a:extLst>
          </p:cNvPr>
          <p:cNvSpPr/>
          <p:nvPr/>
        </p:nvSpPr>
        <p:spPr>
          <a:xfrm>
            <a:off x="2862395" y="135754"/>
            <a:ext cx="278969" cy="201478"/>
          </a:xfrm>
          <a:prstGeom prst="rect">
            <a:avLst/>
          </a:prstGeom>
          <a:solidFill>
            <a:srgbClr val="58FEFF"/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481842-2446-6D40-B465-C09C64944E5F}"/>
              </a:ext>
            </a:extLst>
          </p:cNvPr>
          <p:cNvSpPr/>
          <p:nvPr/>
        </p:nvSpPr>
        <p:spPr>
          <a:xfrm>
            <a:off x="2869652" y="738204"/>
            <a:ext cx="278969" cy="201478"/>
          </a:xfrm>
          <a:prstGeom prst="rect">
            <a:avLst/>
          </a:prstGeom>
          <a:solidFill>
            <a:srgbClr val="171DD8"/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3D5CCF4-F076-B24F-A3C3-3C2370769F92}"/>
              </a:ext>
            </a:extLst>
          </p:cNvPr>
          <p:cNvSpPr/>
          <p:nvPr/>
        </p:nvSpPr>
        <p:spPr>
          <a:xfrm>
            <a:off x="4954795" y="432553"/>
            <a:ext cx="278969" cy="201478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9FE7E6-B4DC-8F43-A2CC-04BD1BD19475}"/>
              </a:ext>
            </a:extLst>
          </p:cNvPr>
          <p:cNvSpPr txBox="1"/>
          <p:nvPr/>
        </p:nvSpPr>
        <p:spPr>
          <a:xfrm>
            <a:off x="3116649" y="66090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Catalytic domain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B2A4CD-8058-A14F-BA8E-0AD129D9B044}"/>
              </a:ext>
            </a:extLst>
          </p:cNvPr>
          <p:cNvSpPr txBox="1"/>
          <p:nvPr/>
        </p:nvSpPr>
        <p:spPr>
          <a:xfrm>
            <a:off x="3164118" y="669666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C-terminal tail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23B765-6BF1-164A-BADF-510FB60532C4}"/>
              </a:ext>
            </a:extLst>
          </p:cNvPr>
          <p:cNvSpPr txBox="1"/>
          <p:nvPr/>
        </p:nvSpPr>
        <p:spPr>
          <a:xfrm>
            <a:off x="5249262" y="380026"/>
            <a:ext cx="3698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Asp242 (D242A mutant constitutively-active)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A40AB5-B92E-0641-9322-820E4095457E}"/>
              </a:ext>
            </a:extLst>
          </p:cNvPr>
          <p:cNvSpPr txBox="1"/>
          <p:nvPr/>
        </p:nvSpPr>
        <p:spPr>
          <a:xfrm>
            <a:off x="34228" y="74495"/>
            <a:ext cx="26404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AlphaFold2 Prediction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400" dirty="0">
                <a:solidFill>
                  <a:srgbClr val="2B2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AF-P12688-F1-model_v2.pdb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3" name="movie Ypk1.mp4" descr="movie Ypk1.mp4">
            <a:hlinkClick r:id="" action="ppaction://media"/>
            <a:extLst>
              <a:ext uri="{FF2B5EF4-FFF2-40B4-BE49-F238E27FC236}">
                <a16:creationId xmlns:a16="http://schemas.microsoft.com/office/drawing/2014/main" id="{351352EE-EE34-CB41-9374-0C69ED3361B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9298" r="17602" b="12135"/>
          <a:stretch/>
        </p:blipFill>
        <p:spPr>
          <a:xfrm>
            <a:off x="936171" y="1144170"/>
            <a:ext cx="7426751" cy="54670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3B59236-3CDD-4144-8F33-9BF027DEBB9E}"/>
              </a:ext>
            </a:extLst>
          </p:cNvPr>
          <p:cNvSpPr/>
          <p:nvPr/>
        </p:nvSpPr>
        <p:spPr>
          <a:xfrm>
            <a:off x="4954797" y="134627"/>
            <a:ext cx="278969" cy="201478"/>
          </a:xfrm>
          <a:prstGeom prst="rect">
            <a:avLst/>
          </a:prstGeom>
          <a:solidFill>
            <a:srgbClr val="FEDFB5"/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F6B101-B981-AD49-B11C-3F422E3A3C5F}"/>
              </a:ext>
            </a:extLst>
          </p:cNvPr>
          <p:cNvSpPr txBox="1"/>
          <p:nvPr/>
        </p:nvSpPr>
        <p:spPr>
          <a:xfrm>
            <a:off x="5233764" y="79040"/>
            <a:ext cx="26324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C2 domain (with helical insert)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C3EBE8-61A8-DA42-BB58-7D450C352AAB}"/>
              </a:ext>
            </a:extLst>
          </p:cNvPr>
          <p:cNvSpPr/>
          <p:nvPr/>
        </p:nvSpPr>
        <p:spPr>
          <a:xfrm>
            <a:off x="4956755" y="723690"/>
            <a:ext cx="278969" cy="201478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E8BD54-1CB4-004B-A108-F5C107C60984}"/>
              </a:ext>
            </a:extLst>
          </p:cNvPr>
          <p:cNvSpPr txBox="1"/>
          <p:nvPr/>
        </p:nvSpPr>
        <p:spPr>
          <a:xfrm>
            <a:off x="5258478" y="655152"/>
            <a:ext cx="38506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TORC2 sites (S644, S653, T662, S672, S678)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EE1B24-FAEE-4443-AFC7-474EDD883A49}"/>
              </a:ext>
            </a:extLst>
          </p:cNvPr>
          <p:cNvSpPr/>
          <p:nvPr/>
        </p:nvSpPr>
        <p:spPr>
          <a:xfrm>
            <a:off x="2865392" y="433836"/>
            <a:ext cx="278969" cy="201478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37E97D-A60E-A64B-AEB9-947DCC040E54}"/>
              </a:ext>
            </a:extLst>
          </p:cNvPr>
          <p:cNvSpPr txBox="1"/>
          <p:nvPr/>
        </p:nvSpPr>
        <p:spPr>
          <a:xfrm>
            <a:off x="3159859" y="381309"/>
            <a:ext cx="1656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Pkh1 site (Thr504)</a:t>
            </a:r>
          </a:p>
        </p:txBody>
      </p:sp>
    </p:spTree>
    <p:extLst>
      <p:ext uri="{BB962C8B-B14F-4D97-AF65-F5344CB8AC3E}">
        <p14:creationId xmlns:p14="http://schemas.microsoft.com/office/powerpoint/2010/main" val="420228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PowerPoint Template - Clean">
  <a:themeElements>
    <a:clrScheme name="Custom 1">
      <a:dk1>
        <a:srgbClr val="000000"/>
      </a:dk1>
      <a:lt1>
        <a:srgbClr val="FFFFFF"/>
      </a:lt1>
      <a:dk2>
        <a:srgbClr val="84888B"/>
      </a:dk2>
      <a:lt2>
        <a:srgbClr val="DDDDDD"/>
      </a:lt2>
      <a:accent1>
        <a:srgbClr val="84888B"/>
      </a:accent1>
      <a:accent2>
        <a:srgbClr val="004282"/>
      </a:accent2>
      <a:accent3>
        <a:srgbClr val="FFFFFF"/>
      </a:accent3>
      <a:accent4>
        <a:srgbClr val="BFA500"/>
      </a:accent4>
      <a:accent5>
        <a:srgbClr val="004282"/>
      </a:accent5>
      <a:accent6>
        <a:srgbClr val="3EAEDA"/>
      </a:accent6>
      <a:hlink>
        <a:srgbClr val="BFA500"/>
      </a:hlink>
      <a:folHlink>
        <a:srgbClr val="878FA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41tgp_figure_blue 1">
        <a:dk1>
          <a:srgbClr val="000000"/>
        </a:dk1>
        <a:lt1>
          <a:srgbClr val="FFFFFF"/>
        </a:lt1>
        <a:dk2>
          <a:srgbClr val="000066"/>
        </a:dk2>
        <a:lt2>
          <a:srgbClr val="DDDDDD"/>
        </a:lt2>
        <a:accent1>
          <a:srgbClr val="E47F6E"/>
        </a:accent1>
        <a:accent2>
          <a:srgbClr val="0099CC"/>
        </a:accent2>
        <a:accent3>
          <a:srgbClr val="FFFFFF"/>
        </a:accent3>
        <a:accent4>
          <a:srgbClr val="000000"/>
        </a:accent4>
        <a:accent5>
          <a:srgbClr val="EFC0BA"/>
        </a:accent5>
        <a:accent6>
          <a:srgbClr val="008AB9"/>
        </a:accent6>
        <a:hlink>
          <a:srgbClr val="7648EA"/>
        </a:hlink>
        <a:folHlink>
          <a:srgbClr val="DFAE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41tgp_figure_blue 2">
        <a:dk1>
          <a:srgbClr val="333333"/>
        </a:dk1>
        <a:lt1>
          <a:srgbClr val="FFFFFF"/>
        </a:lt1>
        <a:dk2>
          <a:srgbClr val="003366"/>
        </a:dk2>
        <a:lt2>
          <a:srgbClr val="B2B2B2"/>
        </a:lt2>
        <a:accent1>
          <a:srgbClr val="4CA491"/>
        </a:accent1>
        <a:accent2>
          <a:srgbClr val="E2AF52"/>
        </a:accent2>
        <a:accent3>
          <a:srgbClr val="FFFFFF"/>
        </a:accent3>
        <a:accent4>
          <a:srgbClr val="2A2A2A"/>
        </a:accent4>
        <a:accent5>
          <a:srgbClr val="B2CFC7"/>
        </a:accent5>
        <a:accent6>
          <a:srgbClr val="CD9E49"/>
        </a:accent6>
        <a:hlink>
          <a:srgbClr val="576CD5"/>
        </a:hlink>
        <a:folHlink>
          <a:srgbClr val="D8725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41tgp_figure_blue 3">
        <a:dk1>
          <a:srgbClr val="0F1A81"/>
        </a:dk1>
        <a:lt1>
          <a:srgbClr val="FFFFFF"/>
        </a:lt1>
        <a:dk2>
          <a:srgbClr val="175B5B"/>
        </a:dk2>
        <a:lt2>
          <a:srgbClr val="DDDDDD"/>
        </a:lt2>
        <a:accent1>
          <a:srgbClr val="A4C226"/>
        </a:accent1>
        <a:accent2>
          <a:srgbClr val="6CA5D8"/>
        </a:accent2>
        <a:accent3>
          <a:srgbClr val="FFFFFF"/>
        </a:accent3>
        <a:accent4>
          <a:srgbClr val="0B146D"/>
        </a:accent4>
        <a:accent5>
          <a:srgbClr val="CFDDAC"/>
        </a:accent5>
        <a:accent6>
          <a:srgbClr val="6195C4"/>
        </a:accent6>
        <a:hlink>
          <a:srgbClr val="5D4BC7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4" ma:contentTypeDescription="Create a new document." ma:contentTypeScope="" ma:versionID="e4b7918f6d70a6bbd3ae09fdaae93119"/>
</file>

<file path=customXml/itemProps1.xml><?xml version="1.0" encoding="utf-8"?>
<ds:datastoreItem xmlns:ds="http://schemas.openxmlformats.org/officeDocument/2006/customXml" ds:itemID="{AD6C2140-0591-4BBD-A9C6-3268AEBE706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03D5E59-35F5-4B35-ABF9-BC86C6ACDB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C7EC3E-FC5A-468B-AC67-9384594C278A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- Clean</Template>
  <TotalTime>11558</TotalTime>
  <Words>45</Words>
  <Application>Microsoft Office PowerPoint</Application>
  <PresentationFormat>On-screen Show (4:3)</PresentationFormat>
  <Paragraphs>9</Paragraphs>
  <Slides>1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PowerPoint Template - Clean</vt:lpstr>
      <vt:lpstr>PowerPoint Presentation</vt:lpstr>
    </vt:vector>
  </TitlesOfParts>
  <Company>FASEB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Stefan Bradham</dc:creator>
  <cp:lastModifiedBy>Olivia Rowe</cp:lastModifiedBy>
  <cp:revision>547</cp:revision>
  <dcterms:created xsi:type="dcterms:W3CDTF">2011-12-27T14:24:16Z</dcterms:created>
  <dcterms:modified xsi:type="dcterms:W3CDTF">2022-07-19T13:50:15Z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TC300005939990</vt:lpwstr>
  </property>
</Properties>
</file>