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wdp" ContentType="image/vnd.ms-photo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89" r:id="rId2"/>
    <p:sldId id="315" r:id="rId3"/>
    <p:sldId id="312" r:id="rId4"/>
    <p:sldId id="314" r:id="rId5"/>
    <p:sldId id="291" r:id="rId6"/>
    <p:sldId id="309" r:id="rId7"/>
    <p:sldId id="316" r:id="rId8"/>
    <p:sldId id="308" r:id="rId9"/>
    <p:sldId id="317" r:id="rId10"/>
    <p:sldId id="318" r:id="rId11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00C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56" autoAdjust="0"/>
    <p:restoredTop sz="95187" autoAdjust="0"/>
  </p:normalViewPr>
  <p:slideViewPr>
    <p:cSldViewPr snapToGrid="0" snapToObjects="1">
      <p:cViewPr varScale="1">
        <p:scale>
          <a:sx n="72" d="100"/>
          <a:sy n="72" d="100"/>
        </p:scale>
        <p:origin x="912" y="2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4" Type="http://schemas.openxmlformats.org/officeDocument/2006/relationships/image" Target="../media/image51.emf"/><Relationship Id="rId1" Type="http://schemas.openxmlformats.org/officeDocument/2006/relationships/image" Target="../media/image48.emf"/><Relationship Id="rId2" Type="http://schemas.openxmlformats.org/officeDocument/2006/relationships/image" Target="../media/image4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C043F-16EA-ED4A-9320-23005EA40025}" type="datetimeFigureOut">
              <a:rPr lang="en-US" smtClean="0"/>
              <a:pPr/>
              <a:t>6/10/22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2DB28E-07D8-E749-9857-069CA882AB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550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DB28E-07D8-E749-9857-069CA882ABC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534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DB28E-07D8-E749-9857-069CA882ABC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6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DB28E-07D8-E749-9857-069CA882ABC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006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point out:</a:t>
            </a:r>
          </a:p>
          <a:p>
            <a:r>
              <a:rPr lang="en-US" dirty="0"/>
              <a:t>-Narrow range of sensitivities (IC50)</a:t>
            </a:r>
          </a:p>
          <a:p>
            <a:r>
              <a:rPr lang="en-US" dirty="0"/>
              <a:t>-No single component correlates with sensitivity (CCNE1 </a:t>
            </a:r>
            <a:r>
              <a:rPr lang="en-US" dirty="0" err="1"/>
              <a:t>ampl</a:t>
            </a:r>
            <a:r>
              <a:rPr lang="en-US" dirty="0"/>
              <a:t>/gain,</a:t>
            </a:r>
            <a:r>
              <a:rPr lang="en-US" baseline="0" dirty="0"/>
              <a:t> trend towards</a:t>
            </a:r>
            <a:r>
              <a:rPr lang="en-US" dirty="0"/>
              <a:t> sensitivity</a:t>
            </a:r>
            <a:r>
              <a:rPr lang="en-US" baseline="0" dirty="0"/>
              <a:t> p=0.136, t-test)</a:t>
            </a:r>
            <a:endParaRPr lang="en-US" dirty="0"/>
          </a:p>
          <a:p>
            <a:r>
              <a:rPr lang="en-US" dirty="0"/>
              <a:t>-CDKN2A,</a:t>
            </a:r>
            <a:r>
              <a:rPr lang="en-US" baseline="0" dirty="0"/>
              <a:t> </a:t>
            </a:r>
            <a:r>
              <a:rPr lang="en-US" baseline="0" dirty="0" err="1"/>
              <a:t>myc</a:t>
            </a:r>
            <a:r>
              <a:rPr lang="en-US" baseline="0" dirty="0"/>
              <a:t> and BRCA1/2 important in DLBCL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DB28E-07D8-E749-9857-069CA882ABC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40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DB28E-07D8-E749-9857-069CA882ABC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738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F6EB-D376-4645-9EE8-31BF9021C8EC}" type="datetime1">
              <a:rPr lang="en-GB" smtClean="0"/>
              <a:t>10/06/2022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16F-BD01-3046-94CF-CA6F20CF99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946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711F2-C88F-A14E-8A98-87E1AB7082FD}" type="datetime1">
              <a:rPr lang="en-GB" smtClean="0"/>
              <a:t>10/06/2022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16F-BD01-3046-94CF-CA6F20CF99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582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7A18-1722-E443-9821-F6C63FA04166}" type="datetime1">
              <a:rPr lang="en-GB" smtClean="0"/>
              <a:t>10/06/2022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16F-BD01-3046-94CF-CA6F20CF99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843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4250-E300-B042-87B7-2BA233D9ED18}" type="datetime1">
              <a:rPr lang="en-GB" smtClean="0"/>
              <a:t>10/06/2022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16F-BD01-3046-94CF-CA6F20CF99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550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873FE-BE50-E442-B3DA-ACCCE876E1BD}" type="datetime1">
              <a:rPr lang="en-GB" smtClean="0"/>
              <a:t>10/06/2022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16F-BD01-3046-94CF-CA6F20CF99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306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D2F6D-B6C5-284E-8CFB-BCE34B7AAC7F}" type="datetime1">
              <a:rPr lang="en-GB" smtClean="0"/>
              <a:t>10/06/2022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16F-BD01-3046-94CF-CA6F20CF99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27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65ABD-A005-E843-A00C-46D95315B5C4}" type="datetime1">
              <a:rPr lang="en-GB" smtClean="0"/>
              <a:t>10/06/2022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16F-BD01-3046-94CF-CA6F20CF99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366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E533F-E461-9C43-945F-9EDCD09D4F1E}" type="datetime1">
              <a:rPr lang="en-GB" smtClean="0"/>
              <a:t>10/06/2022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16F-BD01-3046-94CF-CA6F20CF99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92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6EE52-59A7-7143-B854-1213C32D8FBE}" type="datetime1">
              <a:rPr lang="en-GB" smtClean="0"/>
              <a:t>10/06/2022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16F-BD01-3046-94CF-CA6F20CF99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07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83D-F1B1-8348-86F7-CD38B2308F68}" type="datetime1">
              <a:rPr lang="en-GB" smtClean="0"/>
              <a:t>10/06/2022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16F-BD01-3046-94CF-CA6F20CF99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37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9E9A-C937-B84E-AB01-45FA0BCF7AA4}" type="datetime1">
              <a:rPr lang="en-GB" smtClean="0"/>
              <a:t>10/06/2022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16F-BD01-3046-94CF-CA6F20CF99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9C3EF-1A2E-354E-AAE9-9E73AE23599E}" type="datetime1">
              <a:rPr lang="en-GB" smtClean="0"/>
              <a:t>10/06/2022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9716F-BD01-3046-94CF-CA6F20CF99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37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emf"/><Relationship Id="rId13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emf"/><Relationship Id="rId9" Type="http://schemas.openxmlformats.org/officeDocument/2006/relationships/image" Target="../media/image7.emf"/><Relationship Id="rId10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6.png"/><Relationship Id="rId12" Type="http://schemas.openxmlformats.org/officeDocument/2006/relationships/image" Target="../media/image87.png"/><Relationship Id="rId13" Type="http://schemas.openxmlformats.org/officeDocument/2006/relationships/image" Target="../media/image88.png"/><Relationship Id="rId14" Type="http://schemas.openxmlformats.org/officeDocument/2006/relationships/image" Target="../media/image89.png"/><Relationship Id="rId15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6" Type="http://schemas.openxmlformats.org/officeDocument/2006/relationships/image" Target="../media/image82.png"/><Relationship Id="rId7" Type="http://schemas.openxmlformats.org/officeDocument/2006/relationships/image" Target="../media/image83.png"/><Relationship Id="rId8" Type="http://schemas.openxmlformats.org/officeDocument/2006/relationships/image" Target="../media/image84.png"/><Relationship Id="rId9" Type="http://schemas.openxmlformats.org/officeDocument/2006/relationships/image" Target="../media/image85.png"/><Relationship Id="rId10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6" Type="http://schemas.openxmlformats.org/officeDocument/2006/relationships/image" Target="../media/image15.emf"/><Relationship Id="rId7" Type="http://schemas.openxmlformats.org/officeDocument/2006/relationships/image" Target="../media/image16.emf"/><Relationship Id="rId8" Type="http://schemas.openxmlformats.org/officeDocument/2006/relationships/image" Target="../media/image17.emf"/><Relationship Id="rId9" Type="http://schemas.openxmlformats.org/officeDocument/2006/relationships/image" Target="../media/image18.emf"/><Relationship Id="rId10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4" Type="http://schemas.openxmlformats.org/officeDocument/2006/relationships/image" Target="../media/image22.emf"/><Relationship Id="rId5" Type="http://schemas.openxmlformats.org/officeDocument/2006/relationships/image" Target="../media/image23.jp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emf"/><Relationship Id="rId20" Type="http://schemas.openxmlformats.org/officeDocument/2006/relationships/image" Target="../media/image44.emf"/><Relationship Id="rId10" Type="http://schemas.openxmlformats.org/officeDocument/2006/relationships/image" Target="../media/image34.emf"/><Relationship Id="rId11" Type="http://schemas.openxmlformats.org/officeDocument/2006/relationships/image" Target="../media/image35.emf"/><Relationship Id="rId12" Type="http://schemas.openxmlformats.org/officeDocument/2006/relationships/image" Target="../media/image36.emf"/><Relationship Id="rId13" Type="http://schemas.openxmlformats.org/officeDocument/2006/relationships/image" Target="../media/image37.emf"/><Relationship Id="rId14" Type="http://schemas.openxmlformats.org/officeDocument/2006/relationships/image" Target="../media/image38.emf"/><Relationship Id="rId15" Type="http://schemas.openxmlformats.org/officeDocument/2006/relationships/image" Target="../media/image39.emf"/><Relationship Id="rId16" Type="http://schemas.openxmlformats.org/officeDocument/2006/relationships/image" Target="../media/image40.emf"/><Relationship Id="rId17" Type="http://schemas.openxmlformats.org/officeDocument/2006/relationships/image" Target="../media/image41.emf"/><Relationship Id="rId18" Type="http://schemas.openxmlformats.org/officeDocument/2006/relationships/image" Target="../media/image42.emf"/><Relationship Id="rId19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5" Type="http://schemas.openxmlformats.org/officeDocument/2006/relationships/image" Target="../media/image29.emf"/><Relationship Id="rId6" Type="http://schemas.openxmlformats.org/officeDocument/2006/relationships/image" Target="../media/image30.emf"/><Relationship Id="rId7" Type="http://schemas.openxmlformats.org/officeDocument/2006/relationships/image" Target="../media/image31.emf"/><Relationship Id="rId8" Type="http://schemas.openxmlformats.org/officeDocument/2006/relationships/image" Target="../media/image3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4" Type="http://schemas.openxmlformats.org/officeDocument/2006/relationships/image" Target="../media/image46.jpe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8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49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50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51.emf"/><Relationship Id="rId11" Type="http://schemas.openxmlformats.org/officeDocument/2006/relationships/image" Target="../media/image5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2.tiff"/><Relationship Id="rId12" Type="http://schemas.openxmlformats.org/officeDocument/2006/relationships/image" Target="../media/image63.tiff"/><Relationship Id="rId13" Type="http://schemas.openxmlformats.org/officeDocument/2006/relationships/image" Target="../media/image64.tiff"/><Relationship Id="rId14" Type="http://schemas.openxmlformats.org/officeDocument/2006/relationships/image" Target="../media/image6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tiff"/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tiff"/><Relationship Id="rId6" Type="http://schemas.openxmlformats.org/officeDocument/2006/relationships/image" Target="../media/image57.tiff"/><Relationship Id="rId7" Type="http://schemas.openxmlformats.org/officeDocument/2006/relationships/image" Target="../media/image58.png"/><Relationship Id="rId8" Type="http://schemas.openxmlformats.org/officeDocument/2006/relationships/image" Target="../media/image59.png"/><Relationship Id="rId9" Type="http://schemas.openxmlformats.org/officeDocument/2006/relationships/image" Target="../media/image60.tiff"/><Relationship Id="rId10" Type="http://schemas.openxmlformats.org/officeDocument/2006/relationships/image" Target="../media/image61.tiff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5.emf"/><Relationship Id="rId12" Type="http://schemas.openxmlformats.org/officeDocument/2006/relationships/image" Target="../media/image76.emf"/><Relationship Id="rId13" Type="http://schemas.openxmlformats.org/officeDocument/2006/relationships/oleObject" Target="../embeddings/oleObject5.bin"/><Relationship Id="rId14" Type="http://schemas.openxmlformats.org/officeDocument/2006/relationships/image" Target="../media/image6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67.emf"/><Relationship Id="rId4" Type="http://schemas.openxmlformats.org/officeDocument/2006/relationships/image" Target="../media/image68.emf"/><Relationship Id="rId5" Type="http://schemas.openxmlformats.org/officeDocument/2006/relationships/image" Target="../media/image69.emf"/><Relationship Id="rId6" Type="http://schemas.openxmlformats.org/officeDocument/2006/relationships/image" Target="../media/image70.emf"/><Relationship Id="rId7" Type="http://schemas.openxmlformats.org/officeDocument/2006/relationships/image" Target="../media/image71.emf"/><Relationship Id="rId8" Type="http://schemas.openxmlformats.org/officeDocument/2006/relationships/image" Target="../media/image72.emf"/><Relationship Id="rId9" Type="http://schemas.openxmlformats.org/officeDocument/2006/relationships/image" Target="../media/image73.emf"/><Relationship Id="rId10" Type="http://schemas.openxmlformats.org/officeDocument/2006/relationships/image" Target="../media/image7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tiff"/><Relationship Id="rId3" Type="http://schemas.openxmlformats.org/officeDocument/2006/relationships/image" Target="../media/image7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273" y="443988"/>
            <a:ext cx="4080865" cy="1800000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4900" y="605990"/>
            <a:ext cx="1490503" cy="13561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44909"/>
            <a:ext cx="6172200" cy="613339"/>
          </a:xfrm>
        </p:spPr>
        <p:txBody>
          <a:bodyPr>
            <a:noAutofit/>
          </a:bodyPr>
          <a:lstStyle/>
          <a:p>
            <a:pPr algn="l"/>
            <a:r>
              <a:rPr lang="en-US" sz="1600" b="1" dirty="0"/>
              <a:t>Figure S1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355128" y="527295"/>
            <a:ext cx="3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55128" y="3691694"/>
            <a:ext cx="3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58020" y="4150822"/>
            <a:ext cx="2454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Arial" charset="0"/>
                <a:cs typeface="Arial" charset="0"/>
              </a:rPr>
              <a:t>MCF10A p53</a:t>
            </a:r>
            <a:r>
              <a:rPr lang="en-US" sz="1400" baseline="30000" dirty="0">
                <a:ea typeface="Arial" charset="0"/>
                <a:cs typeface="Arial" charset="0"/>
              </a:rPr>
              <a:t> –/–</a:t>
            </a:r>
            <a:r>
              <a:rPr lang="en-US" sz="1400" dirty="0">
                <a:ea typeface="Arial" charset="0"/>
                <a:cs typeface="Arial" charset="0"/>
              </a:rPr>
              <a:t> </a:t>
            </a:r>
            <a:r>
              <a:rPr lang="en-US" sz="1400" dirty="0" err="1">
                <a:ea typeface="Arial" charset="0"/>
                <a:cs typeface="Arial" charset="0"/>
              </a:rPr>
              <a:t>Rb</a:t>
            </a:r>
            <a:r>
              <a:rPr lang="en-US" sz="1400" baseline="30000" dirty="0">
                <a:ea typeface="Arial" charset="0"/>
                <a:cs typeface="Arial" charset="0"/>
              </a:rPr>
              <a:t>–/– </a:t>
            </a:r>
            <a:r>
              <a:rPr lang="en-US" sz="1400" dirty="0">
                <a:ea typeface="Arial" charset="0"/>
                <a:cs typeface="Arial" charset="0"/>
              </a:rPr>
              <a:t>clone 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36907" y="3691694"/>
            <a:ext cx="3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3275606" y="3860687"/>
            <a:ext cx="3438332" cy="2218069"/>
            <a:chOff x="2686609" y="2981828"/>
            <a:chExt cx="4348665" cy="2805325"/>
          </a:xfrm>
        </p:grpSpPr>
        <p:sp>
          <p:nvSpPr>
            <p:cNvPr id="19" name="TextBox 4">
              <a:extLst>
                <a:ext uri="{FF2B5EF4-FFF2-40B4-BE49-F238E27FC236}">
                  <a16:creationId xmlns:a16="http://schemas.microsoft.com/office/drawing/2014/main" xmlns="" id="{7A02BC0E-3274-814C-B7B2-20AE545F19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6719" y="4761628"/>
              <a:ext cx="464007" cy="2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900" dirty="0"/>
                <a:t>RB1</a:t>
              </a:r>
            </a:p>
          </p:txBody>
        </p:sp>
        <p:sp>
          <p:nvSpPr>
            <p:cNvPr id="20" name="TextBox 31">
              <a:extLst>
                <a:ext uri="{FF2B5EF4-FFF2-40B4-BE49-F238E27FC236}">
                  <a16:creationId xmlns:a16="http://schemas.microsoft.com/office/drawing/2014/main" xmlns="" id="{9AB30C4D-FFD8-5945-9422-2BBA27D907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6719" y="5136278"/>
              <a:ext cx="558555" cy="2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900"/>
                <a:t>TP53 </a:t>
              </a:r>
            </a:p>
          </p:txBody>
        </p:sp>
        <p:sp>
          <p:nvSpPr>
            <p:cNvPr id="21" name="TextBox 45">
              <a:extLst>
                <a:ext uri="{FF2B5EF4-FFF2-40B4-BE49-F238E27FC236}">
                  <a16:creationId xmlns:a16="http://schemas.microsoft.com/office/drawing/2014/main" xmlns="" id="{BB2DD4A3-72F5-9E4B-920D-DF245DCC54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6719" y="5455365"/>
              <a:ext cx="500371" cy="2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900"/>
                <a:t>Actin</a:t>
              </a:r>
            </a:p>
          </p:txBody>
        </p:sp>
        <p:pic>
          <p:nvPicPr>
            <p:cNvPr id="22" name="Picture 11">
              <a:extLst>
                <a:ext uri="{FF2B5EF4-FFF2-40B4-BE49-F238E27FC236}">
                  <a16:creationId xmlns:a16="http://schemas.microsoft.com/office/drawing/2014/main" xmlns="" id="{BBEA8487-2C3B-DC49-A44A-7BBCF93F8B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5369" y="5417265"/>
              <a:ext cx="17986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12">
              <a:extLst>
                <a:ext uri="{FF2B5EF4-FFF2-40B4-BE49-F238E27FC236}">
                  <a16:creationId xmlns:a16="http://schemas.microsoft.com/office/drawing/2014/main" xmlns="" id="{BA4DB1E5-E4AC-7244-AE95-F534FDF21B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5369" y="4723528"/>
              <a:ext cx="1798638" cy="325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13">
              <a:extLst>
                <a:ext uri="{FF2B5EF4-FFF2-40B4-BE49-F238E27FC236}">
                  <a16:creationId xmlns:a16="http://schemas.microsoft.com/office/drawing/2014/main" xmlns="" id="{31730A96-377A-1D44-9E6D-A5DF0370E5B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5369" y="5133103"/>
              <a:ext cx="1798638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50">
              <a:extLst>
                <a:ext uri="{FF2B5EF4-FFF2-40B4-BE49-F238E27FC236}">
                  <a16:creationId xmlns:a16="http://schemas.microsoft.com/office/drawing/2014/main" xmlns="" id="{54485363-09F5-C645-BE2F-360BE98D75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82645" y="3777436"/>
              <a:ext cx="413097" cy="2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900"/>
                <a:t>WT</a:t>
              </a:r>
            </a:p>
          </p:txBody>
        </p:sp>
        <p:sp>
          <p:nvSpPr>
            <p:cNvPr id="27" name="TextBox 51">
              <a:extLst>
                <a:ext uri="{FF2B5EF4-FFF2-40B4-BE49-F238E27FC236}">
                  <a16:creationId xmlns:a16="http://schemas.microsoft.com/office/drawing/2014/main" xmlns="" id="{4243CB27-C1A1-1447-9F09-D96AD68AFC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652104" y="3637736"/>
              <a:ext cx="682193" cy="2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900"/>
                <a:t>TP53 -/-</a:t>
              </a:r>
            </a:p>
          </p:txBody>
        </p:sp>
        <p:sp>
          <p:nvSpPr>
            <p:cNvPr id="28" name="TextBox 53">
              <a:extLst>
                <a:ext uri="{FF2B5EF4-FFF2-40B4-BE49-F238E27FC236}">
                  <a16:creationId xmlns:a16="http://schemas.microsoft.com/office/drawing/2014/main" xmlns="" id="{1366F64E-1806-4744-AB1F-3789889FC2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740768" y="3406562"/>
              <a:ext cx="1111289" cy="2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900" dirty="0"/>
                <a:t>RB1 -/- Clone 1</a:t>
              </a:r>
            </a:p>
          </p:txBody>
        </p:sp>
        <p:sp>
          <p:nvSpPr>
            <p:cNvPr id="29" name="TextBox 54">
              <a:extLst>
                <a:ext uri="{FF2B5EF4-FFF2-40B4-BE49-F238E27FC236}">
                  <a16:creationId xmlns:a16="http://schemas.microsoft.com/office/drawing/2014/main" xmlns="" id="{15E83387-1594-CC42-874E-6374E49E3A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043982" y="3406562"/>
              <a:ext cx="1111289" cy="2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900" dirty="0"/>
                <a:t>RB1 -/- Clone 2</a:t>
              </a:r>
            </a:p>
          </p:txBody>
        </p:sp>
        <p:sp>
          <p:nvSpPr>
            <p:cNvPr id="30" name="TextBox 55">
              <a:extLst>
                <a:ext uri="{FF2B5EF4-FFF2-40B4-BE49-F238E27FC236}">
                  <a16:creationId xmlns:a16="http://schemas.microsoft.com/office/drawing/2014/main" xmlns="" id="{D1C1ACFF-3DD8-8B4A-8459-5992589F5A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429502" y="3507561"/>
              <a:ext cx="914923" cy="2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900"/>
                <a:t>RB1 shRNA</a:t>
              </a:r>
            </a:p>
          </p:txBody>
        </p:sp>
        <p:sp>
          <p:nvSpPr>
            <p:cNvPr id="31" name="TextBox 56">
              <a:extLst>
                <a:ext uri="{FF2B5EF4-FFF2-40B4-BE49-F238E27FC236}">
                  <a16:creationId xmlns:a16="http://schemas.microsoft.com/office/drawing/2014/main" xmlns="" id="{24387824-C068-CC44-8789-AD5B3CFD2C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752410" y="3545661"/>
              <a:ext cx="842195" cy="2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900"/>
                <a:t>NS shRNA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xmlns="" id="{26DCDB7F-F3D6-2541-BE5A-B0F590900E0A}"/>
                </a:ext>
              </a:extLst>
            </p:cNvPr>
            <p:cNvCxnSpPr/>
            <p:nvPr/>
          </p:nvCxnSpPr>
          <p:spPr bwMode="auto">
            <a:xfrm flipH="1">
              <a:off x="6349719" y="5260103"/>
              <a:ext cx="187325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35" name="Group 10">
              <a:extLst>
                <a:ext uri="{FF2B5EF4-FFF2-40B4-BE49-F238E27FC236}">
                  <a16:creationId xmlns:a16="http://schemas.microsoft.com/office/drawing/2014/main" xmlns="" id="{9DE869FD-638E-B745-A618-C1CB1D7EA2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89182" y="4023437"/>
              <a:ext cx="1733586" cy="288005"/>
              <a:chOff x="423333" y="5317071"/>
              <a:chExt cx="1733564" cy="287820"/>
            </a:xfrm>
          </p:grpSpPr>
          <p:sp>
            <p:nvSpPr>
              <p:cNvPr id="58" name="TextBox 43">
                <a:extLst>
                  <a:ext uri="{FF2B5EF4-FFF2-40B4-BE49-F238E27FC236}">
                    <a16:creationId xmlns:a16="http://schemas.microsoft.com/office/drawing/2014/main" xmlns="" id="{2BAEB613-B056-0D40-95EC-CA024BAE9B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3333" y="5317071"/>
                <a:ext cx="260364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-</a:t>
                </a:r>
              </a:p>
            </p:txBody>
          </p:sp>
          <p:sp>
            <p:nvSpPr>
              <p:cNvPr id="59" name="TextBox 45">
                <a:extLst>
                  <a:ext uri="{FF2B5EF4-FFF2-40B4-BE49-F238E27FC236}">
                    <a16:creationId xmlns:a16="http://schemas.microsoft.com/office/drawing/2014/main" xmlns="" id="{D41F532E-EF04-2A42-9761-BC8B0AE363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7334" y="5317071"/>
                <a:ext cx="298547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+</a:t>
                </a:r>
              </a:p>
            </p:txBody>
          </p:sp>
          <p:sp>
            <p:nvSpPr>
              <p:cNvPr id="60" name="TextBox 48">
                <a:extLst>
                  <a:ext uri="{FF2B5EF4-FFF2-40B4-BE49-F238E27FC236}">
                    <a16:creationId xmlns:a16="http://schemas.microsoft.com/office/drawing/2014/main" xmlns="" id="{D477B7AB-4191-8C41-97E4-D5DF759C8D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99068" y="5317071"/>
                <a:ext cx="298547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+</a:t>
                </a:r>
              </a:p>
            </p:txBody>
          </p:sp>
          <p:sp>
            <p:nvSpPr>
              <p:cNvPr id="61" name="TextBox 50">
                <a:extLst>
                  <a:ext uri="{FF2B5EF4-FFF2-40B4-BE49-F238E27FC236}">
                    <a16:creationId xmlns:a16="http://schemas.microsoft.com/office/drawing/2014/main" xmlns="" id="{2704D010-E96D-A448-B570-D47D1F0005C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86934" y="5317071"/>
                <a:ext cx="298547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+</a:t>
                </a:r>
              </a:p>
            </p:txBody>
          </p:sp>
          <p:sp>
            <p:nvSpPr>
              <p:cNvPr id="62" name="TextBox 57">
                <a:extLst>
                  <a:ext uri="{FF2B5EF4-FFF2-40B4-BE49-F238E27FC236}">
                    <a16:creationId xmlns:a16="http://schemas.microsoft.com/office/drawing/2014/main" xmlns="" id="{2A8F9C6B-2007-4746-ACFC-432521D36E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96533" y="5317071"/>
                <a:ext cx="260364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-</a:t>
                </a:r>
              </a:p>
            </p:txBody>
          </p:sp>
          <p:sp>
            <p:nvSpPr>
              <p:cNvPr id="63" name="TextBox 61">
                <a:extLst>
                  <a:ext uri="{FF2B5EF4-FFF2-40B4-BE49-F238E27FC236}">
                    <a16:creationId xmlns:a16="http://schemas.microsoft.com/office/drawing/2014/main" xmlns="" id="{F95137BC-04D6-9248-97FB-198710DEDF4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08666" y="5317071"/>
                <a:ext cx="260364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-</a:t>
                </a:r>
              </a:p>
            </p:txBody>
          </p:sp>
        </p:grpSp>
        <p:grpSp>
          <p:nvGrpSpPr>
            <p:cNvPr id="36" name="Group 65">
              <a:extLst>
                <a:ext uri="{FF2B5EF4-FFF2-40B4-BE49-F238E27FC236}">
                  <a16:creationId xmlns:a16="http://schemas.microsoft.com/office/drawing/2014/main" xmlns="" id="{B7C1A777-9804-8447-973E-05F82D7478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89182" y="4226637"/>
              <a:ext cx="1733586" cy="288005"/>
              <a:chOff x="423333" y="5317071"/>
              <a:chExt cx="1733564" cy="287820"/>
            </a:xfrm>
          </p:grpSpPr>
          <p:sp>
            <p:nvSpPr>
              <p:cNvPr id="49" name="TextBox 66">
                <a:extLst>
                  <a:ext uri="{FF2B5EF4-FFF2-40B4-BE49-F238E27FC236}">
                    <a16:creationId xmlns:a16="http://schemas.microsoft.com/office/drawing/2014/main" xmlns="" id="{5DF9E558-69A7-004F-8CF3-DD7B0C0CADC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3333" y="5317071"/>
                <a:ext cx="260364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-</a:t>
                </a:r>
              </a:p>
            </p:txBody>
          </p:sp>
          <p:sp>
            <p:nvSpPr>
              <p:cNvPr id="50" name="TextBox 67">
                <a:extLst>
                  <a:ext uri="{FF2B5EF4-FFF2-40B4-BE49-F238E27FC236}">
                    <a16:creationId xmlns:a16="http://schemas.microsoft.com/office/drawing/2014/main" xmlns="" id="{9A548C3D-4B8F-6C4D-9E2D-8E4F8C3269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1200" y="5317071"/>
                <a:ext cx="260364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-</a:t>
                </a:r>
              </a:p>
            </p:txBody>
          </p:sp>
          <p:sp>
            <p:nvSpPr>
              <p:cNvPr id="51" name="TextBox 68">
                <a:extLst>
                  <a:ext uri="{FF2B5EF4-FFF2-40B4-BE49-F238E27FC236}">
                    <a16:creationId xmlns:a16="http://schemas.microsoft.com/office/drawing/2014/main" xmlns="" id="{F30ECDC5-0ADC-C443-828D-70665C06FF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99068" y="5317071"/>
                <a:ext cx="298547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+</a:t>
                </a:r>
              </a:p>
            </p:txBody>
          </p:sp>
          <p:sp>
            <p:nvSpPr>
              <p:cNvPr id="55" name="TextBox 69">
                <a:extLst>
                  <a:ext uri="{FF2B5EF4-FFF2-40B4-BE49-F238E27FC236}">
                    <a16:creationId xmlns:a16="http://schemas.microsoft.com/office/drawing/2014/main" xmlns="" id="{693E4B68-DD82-AC48-9B2E-0012150088A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86934" y="5317071"/>
                <a:ext cx="298547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+</a:t>
                </a:r>
              </a:p>
            </p:txBody>
          </p:sp>
          <p:sp>
            <p:nvSpPr>
              <p:cNvPr id="56" name="TextBox 70">
                <a:extLst>
                  <a:ext uri="{FF2B5EF4-FFF2-40B4-BE49-F238E27FC236}">
                    <a16:creationId xmlns:a16="http://schemas.microsoft.com/office/drawing/2014/main" xmlns="" id="{524ED163-49DC-4A48-BFD2-84CF231A977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96533" y="5317071"/>
                <a:ext cx="260364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-</a:t>
                </a:r>
              </a:p>
            </p:txBody>
          </p:sp>
          <p:sp>
            <p:nvSpPr>
              <p:cNvPr id="57" name="TextBox 71">
                <a:extLst>
                  <a:ext uri="{FF2B5EF4-FFF2-40B4-BE49-F238E27FC236}">
                    <a16:creationId xmlns:a16="http://schemas.microsoft.com/office/drawing/2014/main" xmlns="" id="{259A75EF-FDDE-FD45-B1C2-95CFA670352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08666" y="5317071"/>
                <a:ext cx="260364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-</a:t>
                </a:r>
              </a:p>
            </p:txBody>
          </p:sp>
        </p:grpSp>
        <p:grpSp>
          <p:nvGrpSpPr>
            <p:cNvPr id="37" name="Group 72">
              <a:extLst>
                <a:ext uri="{FF2B5EF4-FFF2-40B4-BE49-F238E27FC236}">
                  <a16:creationId xmlns:a16="http://schemas.microsoft.com/office/drawing/2014/main" xmlns="" id="{45FE64A5-75C3-B34D-A196-C14DABCAEF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89182" y="4396500"/>
              <a:ext cx="1733586" cy="288005"/>
              <a:chOff x="423333" y="5317071"/>
              <a:chExt cx="1733564" cy="287820"/>
            </a:xfrm>
          </p:grpSpPr>
          <p:sp>
            <p:nvSpPr>
              <p:cNvPr id="41" name="TextBox 73">
                <a:extLst>
                  <a:ext uri="{FF2B5EF4-FFF2-40B4-BE49-F238E27FC236}">
                    <a16:creationId xmlns:a16="http://schemas.microsoft.com/office/drawing/2014/main" xmlns="" id="{E1BCC278-F19A-6D45-A9B7-D7A1C212C9E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3333" y="5317071"/>
                <a:ext cx="260364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-</a:t>
                </a:r>
              </a:p>
            </p:txBody>
          </p:sp>
          <p:sp>
            <p:nvSpPr>
              <p:cNvPr id="42" name="TextBox 74">
                <a:extLst>
                  <a:ext uri="{FF2B5EF4-FFF2-40B4-BE49-F238E27FC236}">
                    <a16:creationId xmlns:a16="http://schemas.microsoft.com/office/drawing/2014/main" xmlns="" id="{85A0464A-7DAA-2042-A3BC-7153F99EE1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1200" y="5317071"/>
                <a:ext cx="260364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-</a:t>
                </a:r>
              </a:p>
            </p:txBody>
          </p:sp>
          <p:sp>
            <p:nvSpPr>
              <p:cNvPr id="43" name="TextBox 75">
                <a:extLst>
                  <a:ext uri="{FF2B5EF4-FFF2-40B4-BE49-F238E27FC236}">
                    <a16:creationId xmlns:a16="http://schemas.microsoft.com/office/drawing/2014/main" xmlns="" id="{6BFCB94D-F758-9F41-AE41-057C260D684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2932" y="5317071"/>
                <a:ext cx="260364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-</a:t>
                </a:r>
              </a:p>
            </p:txBody>
          </p:sp>
          <p:sp>
            <p:nvSpPr>
              <p:cNvPr id="44" name="TextBox 76">
                <a:extLst>
                  <a:ext uri="{FF2B5EF4-FFF2-40B4-BE49-F238E27FC236}">
                    <a16:creationId xmlns:a16="http://schemas.microsoft.com/office/drawing/2014/main" xmlns="" id="{90AB88CE-7AA3-4D42-A037-52C91E51B4F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20800" y="5317071"/>
                <a:ext cx="260364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-</a:t>
                </a:r>
              </a:p>
            </p:txBody>
          </p:sp>
          <p:sp>
            <p:nvSpPr>
              <p:cNvPr id="47" name="TextBox 77">
                <a:extLst>
                  <a:ext uri="{FF2B5EF4-FFF2-40B4-BE49-F238E27FC236}">
                    <a16:creationId xmlns:a16="http://schemas.microsoft.com/office/drawing/2014/main" xmlns="" id="{8C90CDBF-A4FF-C742-843C-062ED90A92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96533" y="5317071"/>
                <a:ext cx="260364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-</a:t>
                </a:r>
              </a:p>
            </p:txBody>
          </p:sp>
          <p:sp>
            <p:nvSpPr>
              <p:cNvPr id="48" name="TextBox 78">
                <a:extLst>
                  <a:ext uri="{FF2B5EF4-FFF2-40B4-BE49-F238E27FC236}">
                    <a16:creationId xmlns:a16="http://schemas.microsoft.com/office/drawing/2014/main" xmlns="" id="{84BFEC25-E0E1-7640-A3D5-0421F2518D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74800" y="5317071"/>
                <a:ext cx="298547" cy="28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 sz="1050"/>
                  <a:t>+</a:t>
                </a:r>
              </a:p>
            </p:txBody>
          </p:sp>
        </p:grpSp>
        <p:sp>
          <p:nvSpPr>
            <p:cNvPr id="38" name="TextBox 45">
              <a:extLst>
                <a:ext uri="{FF2B5EF4-FFF2-40B4-BE49-F238E27FC236}">
                  <a16:creationId xmlns:a16="http://schemas.microsoft.com/office/drawing/2014/main" xmlns="" id="{9B016DBB-A68B-3744-8AA1-1C1DA89FE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3870" y="4439364"/>
              <a:ext cx="951287" cy="2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900" i="1"/>
                <a:t>RB1</a:t>
              </a:r>
              <a:r>
                <a:rPr lang="en-US" altLang="en-US" sz="900"/>
                <a:t> shRNA:</a:t>
              </a:r>
            </a:p>
          </p:txBody>
        </p:sp>
        <p:sp>
          <p:nvSpPr>
            <p:cNvPr id="39" name="TextBox 45">
              <a:extLst>
                <a:ext uri="{FF2B5EF4-FFF2-40B4-BE49-F238E27FC236}">
                  <a16:creationId xmlns:a16="http://schemas.microsoft.com/office/drawing/2014/main" xmlns="" id="{268DB058-73B5-324F-880E-252574937F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8519" y="4252040"/>
              <a:ext cx="1773118" cy="2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900" i="1" dirty="0"/>
                <a:t>RB1</a:t>
              </a:r>
              <a:r>
                <a:rPr lang="en-US" altLang="en-US" sz="900" dirty="0"/>
                <a:t> homozygous deletion:</a:t>
              </a:r>
            </a:p>
          </p:txBody>
        </p:sp>
        <p:sp>
          <p:nvSpPr>
            <p:cNvPr id="40" name="TextBox 45">
              <a:extLst>
                <a:ext uri="{FF2B5EF4-FFF2-40B4-BE49-F238E27FC236}">
                  <a16:creationId xmlns:a16="http://schemas.microsoft.com/office/drawing/2014/main" xmlns="" id="{20EF44BB-BF69-C340-9905-2BEE7C9D08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6609" y="4032965"/>
              <a:ext cx="1831301" cy="2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900" i="1"/>
                <a:t>TP53</a:t>
              </a:r>
              <a:r>
                <a:rPr lang="en-US" altLang="en-US" sz="900"/>
                <a:t> homozygous deletion:</a:t>
              </a:r>
            </a:p>
          </p:txBody>
        </p:sp>
      </p:grpSp>
      <p:pic>
        <p:nvPicPr>
          <p:cNvPr id="64" name="Picture 6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87" y="6537581"/>
            <a:ext cx="1820925" cy="117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/>
          <p:cNvSpPr txBox="1"/>
          <p:nvPr/>
        </p:nvSpPr>
        <p:spPr>
          <a:xfrm>
            <a:off x="2301316" y="6621581"/>
            <a:ext cx="99908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i="1" dirty="0">
                <a:latin typeface="Arial" charset="0"/>
                <a:ea typeface="Arial" charset="0"/>
                <a:cs typeface="Arial" charset="0"/>
              </a:rPr>
              <a:t>CCNE1 </a:t>
            </a:r>
            <a:r>
              <a:rPr lang="en-GB" sz="600" dirty="0">
                <a:latin typeface="Arial" charset="0"/>
                <a:ea typeface="Arial" charset="0"/>
                <a:cs typeface="Arial" charset="0"/>
              </a:rPr>
              <a:t>CN</a:t>
            </a:r>
            <a:r>
              <a:rPr lang="en-GB" sz="600" i="1" dirty="0">
                <a:latin typeface="Arial" charset="0"/>
                <a:ea typeface="Arial" charset="0"/>
                <a:cs typeface="Arial" charset="0"/>
              </a:rPr>
              <a:t>-</a:t>
            </a:r>
            <a:r>
              <a:rPr lang="en-GB" sz="600" dirty="0" err="1">
                <a:latin typeface="Arial" charset="0"/>
                <a:ea typeface="Arial" charset="0"/>
                <a:cs typeface="Arial" charset="0"/>
              </a:rPr>
              <a:t>ampl</a:t>
            </a:r>
            <a:r>
              <a:rPr lang="en-GB" sz="600" dirty="0">
                <a:latin typeface="Arial" charset="0"/>
                <a:ea typeface="Arial" charset="0"/>
                <a:cs typeface="Arial" charset="0"/>
              </a:rPr>
              <a:t>/gain</a:t>
            </a:r>
          </a:p>
        </p:txBody>
      </p:sp>
      <p:sp>
        <p:nvSpPr>
          <p:cNvPr id="66" name="Right Brace 65"/>
          <p:cNvSpPr/>
          <p:nvPr/>
        </p:nvSpPr>
        <p:spPr>
          <a:xfrm>
            <a:off x="2309065" y="6589640"/>
            <a:ext cx="45719" cy="269029"/>
          </a:xfrm>
          <a:prstGeom prst="rightBrac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55128" y="6245936"/>
            <a:ext cx="3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graphicFrame>
        <p:nvGraphicFramePr>
          <p:cNvPr id="68" name="Tab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676927"/>
              </p:ext>
            </p:extLst>
          </p:nvPr>
        </p:nvGraphicFramePr>
        <p:xfrm>
          <a:off x="680689" y="7894930"/>
          <a:ext cx="2120168" cy="1148080"/>
        </p:xfrm>
        <a:graphic>
          <a:graphicData uri="http://schemas.openxmlformats.org/drawingml/2006/table">
            <a:tbl>
              <a:tblPr/>
              <a:tblGrid>
                <a:gridCol w="8218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1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5020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 dirty="0">
                          <a:effectLst/>
                          <a:latin typeface="+mj-lt"/>
                        </a:rPr>
                        <a:t>Cell line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 dirty="0">
                          <a:effectLst/>
                          <a:latin typeface="+mj-lt"/>
                        </a:rPr>
                        <a:t>AZD1775</a:t>
                      </a:r>
                      <a:r>
                        <a:rPr lang="is-IS" sz="800" b="0" i="0" u="none" strike="noStrike" baseline="0" dirty="0">
                          <a:effectLst/>
                          <a:latin typeface="+mj-lt"/>
                        </a:rPr>
                        <a:t> </a:t>
                      </a:r>
                      <a:r>
                        <a:rPr lang="is-IS" sz="800" b="0" i="0" u="none" strike="noStrike" baseline="0" dirty="0" smtClean="0">
                          <a:effectLst/>
                          <a:latin typeface="+mj-lt"/>
                        </a:rPr>
                        <a:t>GI50 (</a:t>
                      </a:r>
                      <a:r>
                        <a:rPr lang="en-US" sz="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µ</a:t>
                      </a:r>
                      <a:r>
                        <a:rPr lang="is-IS" sz="800" b="0" i="0" u="none" strike="noStrike" baseline="0" dirty="0" smtClean="0">
                          <a:effectLst/>
                          <a:latin typeface="+mj-lt"/>
                        </a:rPr>
                        <a:t>M)</a:t>
                      </a:r>
                      <a:endParaRPr lang="is-IS" sz="800" b="0" i="0" u="none" strike="noStrike" dirty="0">
                        <a:effectLst/>
                        <a:latin typeface="+mj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1" u="none" strike="noStrike" dirty="0">
                          <a:effectLst/>
                          <a:latin typeface="+mj-lt"/>
                        </a:rPr>
                        <a:t>CCNE1</a:t>
                      </a:r>
                      <a:r>
                        <a:rPr lang="is-IS" sz="800" b="0" i="0" u="none" strike="noStrike" dirty="0">
                          <a:effectLst/>
                          <a:latin typeface="+mj-lt"/>
                        </a:rPr>
                        <a:t> CN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HCC1806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0.120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gain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HCC1569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0.152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amp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mr-IN" sz="800" b="0" i="0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MDA-MB-157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0.268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gain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mr-IN" sz="800" b="0" i="0" u="none" strike="noStrike" dirty="0">
                          <a:effectLst/>
                          <a:latin typeface="+mj-lt"/>
                        </a:rPr>
                        <a:t>BT-20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 dirty="0">
                          <a:effectLst/>
                          <a:latin typeface="+mj-lt"/>
                        </a:rPr>
                        <a:t>0.238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 err="1">
                          <a:effectLst/>
                          <a:latin typeface="+mj-lt"/>
                        </a:rPr>
                        <a:t>normal</a:t>
                      </a:r>
                      <a:endParaRPr lang="cs-CZ" sz="800" b="0" i="0" u="none" strike="noStrike" dirty="0">
                        <a:effectLst/>
                        <a:latin typeface="+mj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mr-IN" sz="800" b="0" i="0" u="none" strike="noStrike">
                          <a:effectLst/>
                          <a:latin typeface="+mj-lt"/>
                        </a:rPr>
                        <a:t>MDA-MB-231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 dirty="0">
                          <a:effectLst/>
                          <a:latin typeface="+mj-lt"/>
                        </a:rPr>
                        <a:t>0.277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 dirty="0">
                          <a:effectLst/>
                          <a:latin typeface="+mj-lt"/>
                        </a:rPr>
                        <a:t>normal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mr-IN" sz="800" b="0" i="0" u="none" strike="noStrike">
                          <a:effectLst/>
                          <a:latin typeface="+mj-lt"/>
                        </a:rPr>
                        <a:t>MDA-MB-436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 dirty="0">
                          <a:effectLst/>
                          <a:latin typeface="+mj-lt"/>
                        </a:rPr>
                        <a:t>0.406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 dirty="0">
                          <a:effectLst/>
                          <a:latin typeface="+mj-lt"/>
                        </a:rPr>
                        <a:t>normal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mr-IN" sz="800" b="0" i="0" u="none" strike="noStrike">
                          <a:effectLst/>
                          <a:latin typeface="+mj-lt"/>
                        </a:rPr>
                        <a:t>MDA-MB-468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 dirty="0">
                          <a:effectLst/>
                          <a:latin typeface="+mj-lt"/>
                        </a:rPr>
                        <a:t>0.628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 dirty="0">
                          <a:effectLst/>
                          <a:latin typeface="+mj-lt"/>
                        </a:rPr>
                        <a:t>normal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2E732003-AEF9-CD44-B64F-376B85DF8AD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9273" y="4420854"/>
            <a:ext cx="2669397" cy="155505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DAD9FC19-7D12-C048-A17D-D61599D2D5CD}"/>
              </a:ext>
            </a:extLst>
          </p:cNvPr>
          <p:cNvGrpSpPr/>
          <p:nvPr/>
        </p:nvGrpSpPr>
        <p:grpSpPr>
          <a:xfrm>
            <a:off x="4764974" y="6070829"/>
            <a:ext cx="2070791" cy="1341837"/>
            <a:chOff x="4840475" y="5186210"/>
            <a:chExt cx="2070791" cy="1341837"/>
          </a:xfrm>
        </p:grpSpPr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xmlns="" id="{747104B8-7F8E-8C41-AD95-5E6B9BBEBA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840475" y="6196380"/>
              <a:ext cx="1425600" cy="331667"/>
            </a:xfrm>
            <a:prstGeom prst="rect">
              <a:avLst/>
            </a:prstGeom>
          </p:spPr>
        </p:pic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xmlns="" id="{AD55E8D2-E8E2-CC4D-977D-25D828D28C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840475" y="5848084"/>
              <a:ext cx="1425600" cy="318132"/>
            </a:xfrm>
            <a:prstGeom prst="rect">
              <a:avLst/>
            </a:prstGeom>
          </p:spPr>
        </p:pic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xmlns="" id="{D67E72F3-EF7F-104A-B329-664DCF77646F}"/>
                </a:ext>
              </a:extLst>
            </p:cNvPr>
            <p:cNvSpPr txBox="1"/>
            <p:nvPr/>
          </p:nvSpPr>
          <p:spPr>
            <a:xfrm rot="16200000">
              <a:off x="4795645" y="5557467"/>
              <a:ext cx="4603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Mock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39C809E8-2D5F-5D47-9817-8E7DDC2C2C85}"/>
                </a:ext>
              </a:extLst>
            </p:cNvPr>
            <p:cNvSpPr txBox="1"/>
            <p:nvPr/>
          </p:nvSpPr>
          <p:spPr>
            <a:xfrm rot="16200000">
              <a:off x="5044805" y="5525406"/>
              <a:ext cx="52450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>
                  <a:latin typeface="Arial" panose="020B0604020202020204" pitchFamily="34" charset="0"/>
                  <a:cs typeface="Arial" panose="020B0604020202020204" pitchFamily="34" charset="0"/>
                </a:rPr>
                <a:t>siCON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xmlns="" id="{F1A33E5A-E4C5-984E-A031-838AE12862B7}"/>
                </a:ext>
              </a:extLst>
            </p:cNvPr>
            <p:cNvSpPr txBox="1"/>
            <p:nvPr/>
          </p:nvSpPr>
          <p:spPr>
            <a:xfrm rot="16200000">
              <a:off x="5314829" y="5490140"/>
              <a:ext cx="59503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LKB1#1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4D364C45-1F3C-7941-A44D-575BB3C4D411}"/>
                </a:ext>
              </a:extLst>
            </p:cNvPr>
            <p:cNvSpPr txBox="1"/>
            <p:nvPr/>
          </p:nvSpPr>
          <p:spPr>
            <a:xfrm rot="16200000">
              <a:off x="5596406" y="5490140"/>
              <a:ext cx="59503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LKB1#2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44F4D5E1-4678-3440-8EE8-0B43FE172C21}"/>
                </a:ext>
              </a:extLst>
            </p:cNvPr>
            <p:cNvSpPr txBox="1"/>
            <p:nvPr/>
          </p:nvSpPr>
          <p:spPr>
            <a:xfrm rot="16200000">
              <a:off x="5800291" y="5429226"/>
              <a:ext cx="71686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LKB1 pool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5E4A2257-AD9C-2349-8B9D-D9C18561AC52}"/>
                </a:ext>
              </a:extLst>
            </p:cNvPr>
            <p:cNvSpPr txBox="1"/>
            <p:nvPr/>
          </p:nvSpPr>
          <p:spPr>
            <a:xfrm>
              <a:off x="6322643" y="5898233"/>
              <a:ext cx="4667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LKB1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8957EB73-3A71-F34D-97BF-53650C2D248E}"/>
                </a:ext>
              </a:extLst>
            </p:cNvPr>
            <p:cNvSpPr txBox="1"/>
            <p:nvPr/>
          </p:nvSpPr>
          <p:spPr>
            <a:xfrm>
              <a:off x="6322643" y="6253189"/>
              <a:ext cx="5886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Vinculin</a:t>
              </a:r>
            </a:p>
          </p:txBody>
        </p:sp>
      </p:grpSp>
      <p:pic>
        <p:nvPicPr>
          <p:cNvPr id="87" name="Picture 86">
            <a:extLst>
              <a:ext uri="{FF2B5EF4-FFF2-40B4-BE49-F238E27FC236}">
                <a16:creationId xmlns:a16="http://schemas.microsoft.com/office/drawing/2014/main" xmlns="" id="{433E6C71-37B1-A64C-AB96-FB345D15701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27860" y="7570641"/>
            <a:ext cx="2507906" cy="1576787"/>
          </a:xfrm>
          <a:prstGeom prst="rect">
            <a:avLst/>
          </a:prstGeom>
        </p:spPr>
      </p:pic>
      <p:sp>
        <p:nvSpPr>
          <p:cNvPr id="71" name="TextBox 6">
            <a:extLst>
              <a:ext uri="{FF2B5EF4-FFF2-40B4-BE49-F238E27FC236}">
                <a16:creationId xmlns="" xmlns:a16="http://schemas.microsoft.com/office/drawing/2014/main" id="{EFCFF978-2B4C-06C4-3412-1C6E3E326C5D}"/>
              </a:ext>
            </a:extLst>
          </p:cNvPr>
          <p:cNvSpPr txBox="1"/>
          <p:nvPr/>
        </p:nvSpPr>
        <p:spPr>
          <a:xfrm>
            <a:off x="640242" y="2375149"/>
            <a:ext cx="625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dirty="0" smtClean="0">
                <a:latin typeface="Arial" charset="0"/>
                <a:ea typeface="Arial" charset="0"/>
                <a:cs typeface="Arial" charset="0"/>
              </a:rPr>
              <a:t>HCT116 </a:t>
            </a:r>
          </a:p>
          <a:p>
            <a:pPr algn="ctr"/>
            <a:r>
              <a:rPr lang="en-GB" sz="800" i="1" dirty="0" smtClean="0">
                <a:latin typeface="Arial" charset="0"/>
                <a:ea typeface="Arial" charset="0"/>
                <a:cs typeface="Arial" charset="0"/>
              </a:rPr>
              <a:t>LKB1</a:t>
            </a:r>
            <a:r>
              <a:rPr lang="en-GB" sz="800" dirty="0" smtClean="0">
                <a:latin typeface="Arial" charset="0"/>
                <a:ea typeface="Arial" charset="0"/>
                <a:cs typeface="Arial" charset="0"/>
              </a:rPr>
              <a:t> WT</a:t>
            </a:r>
            <a:endParaRPr 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1B05A069-5848-A60A-361E-4AF890C6F1F5}"/>
              </a:ext>
            </a:extLst>
          </p:cNvPr>
          <p:cNvSpPr txBox="1"/>
          <p:nvPr/>
        </p:nvSpPr>
        <p:spPr>
          <a:xfrm>
            <a:off x="1567511" y="2375149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>
                <a:latin typeface="Arial" charset="0"/>
                <a:ea typeface="Arial" charset="0"/>
                <a:cs typeface="Arial" charset="0"/>
              </a:rPr>
              <a:t>A549 </a:t>
            </a:r>
            <a:endParaRPr lang="en-GB" sz="80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GB" sz="800" i="1" dirty="0" smtClean="0">
                <a:latin typeface="Arial" charset="0"/>
                <a:ea typeface="Arial" charset="0"/>
                <a:cs typeface="Arial" charset="0"/>
              </a:rPr>
              <a:t>LKB1</a:t>
            </a:r>
            <a:r>
              <a:rPr lang="en-GB" sz="800" dirty="0" smtClean="0">
                <a:latin typeface="Arial" charset="0"/>
                <a:ea typeface="Arial" charset="0"/>
                <a:cs typeface="Arial" charset="0"/>
              </a:rPr>
              <a:t> MUT</a:t>
            </a:r>
            <a:endParaRPr 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6" name="TextBox 20">
            <a:extLst>
              <a:ext uri="{FF2B5EF4-FFF2-40B4-BE49-F238E27FC236}">
                <a16:creationId xmlns="" xmlns:a16="http://schemas.microsoft.com/office/drawing/2014/main" id="{06834DA3-9466-C3D0-F782-AE554BC9236E}"/>
              </a:ext>
            </a:extLst>
          </p:cNvPr>
          <p:cNvSpPr txBox="1"/>
          <p:nvPr/>
        </p:nvSpPr>
        <p:spPr>
          <a:xfrm>
            <a:off x="3660923" y="2375149"/>
            <a:ext cx="5164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dirty="0" smtClean="0">
                <a:latin typeface="Arial" charset="0"/>
                <a:ea typeface="Arial" charset="0"/>
                <a:cs typeface="Arial" charset="0"/>
              </a:rPr>
              <a:t>PDX60</a:t>
            </a:r>
          </a:p>
          <a:p>
            <a:pPr algn="ctr"/>
            <a:r>
              <a:rPr lang="en-GB" sz="800" dirty="0" smtClean="0">
                <a:latin typeface="Arial" charset="0"/>
                <a:ea typeface="Arial" charset="0"/>
                <a:cs typeface="Arial" charset="0"/>
              </a:rPr>
              <a:t>(0)</a:t>
            </a:r>
          </a:p>
        </p:txBody>
      </p:sp>
      <p:sp>
        <p:nvSpPr>
          <p:cNvPr id="88" name="TextBox 21">
            <a:extLst>
              <a:ext uri="{FF2B5EF4-FFF2-40B4-BE49-F238E27FC236}">
                <a16:creationId xmlns="" xmlns:a16="http://schemas.microsoft.com/office/drawing/2014/main" id="{2275D082-674D-A679-3DEB-84E6390158CA}"/>
              </a:ext>
            </a:extLst>
          </p:cNvPr>
          <p:cNvSpPr txBox="1"/>
          <p:nvPr/>
        </p:nvSpPr>
        <p:spPr>
          <a:xfrm>
            <a:off x="4601924" y="2375149"/>
            <a:ext cx="5693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dirty="0" smtClean="0">
                <a:latin typeface="Arial" charset="0"/>
                <a:ea typeface="Arial" charset="0"/>
                <a:cs typeface="Arial" charset="0"/>
              </a:rPr>
              <a:t>PDX102</a:t>
            </a:r>
          </a:p>
          <a:p>
            <a:pPr algn="ctr"/>
            <a:r>
              <a:rPr lang="en-GB" sz="800" dirty="0" smtClean="0">
                <a:latin typeface="Arial" charset="0"/>
                <a:ea typeface="Arial" charset="0"/>
                <a:cs typeface="Arial" charset="0"/>
              </a:rPr>
              <a:t>(1)</a:t>
            </a:r>
            <a:endParaRPr 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9" name="TextBox 24">
            <a:extLst>
              <a:ext uri="{FF2B5EF4-FFF2-40B4-BE49-F238E27FC236}">
                <a16:creationId xmlns="" xmlns:a16="http://schemas.microsoft.com/office/drawing/2014/main" id="{D32817F0-4BE6-5B99-B78C-50C5AB21E5D7}"/>
              </a:ext>
            </a:extLst>
          </p:cNvPr>
          <p:cNvSpPr txBox="1"/>
          <p:nvPr/>
        </p:nvSpPr>
        <p:spPr>
          <a:xfrm>
            <a:off x="5531117" y="2375149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dirty="0" smtClean="0">
                <a:latin typeface="Arial" charset="0"/>
                <a:ea typeface="Arial" charset="0"/>
                <a:cs typeface="Arial" charset="0"/>
              </a:rPr>
              <a:t>PDX197 </a:t>
            </a:r>
          </a:p>
          <a:p>
            <a:pPr algn="ctr"/>
            <a:r>
              <a:rPr lang="en-GB" sz="800" dirty="0" smtClean="0">
                <a:latin typeface="Arial" charset="0"/>
                <a:ea typeface="Arial" charset="0"/>
                <a:cs typeface="Arial" charset="0"/>
              </a:rPr>
              <a:t>(2.25)</a:t>
            </a:r>
            <a:endParaRPr 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5" name="TextBox 38">
            <a:extLst>
              <a:ext uri="{FF2B5EF4-FFF2-40B4-BE49-F238E27FC236}">
                <a16:creationId xmlns="" xmlns:a16="http://schemas.microsoft.com/office/drawing/2014/main" id="{5C066264-E541-6FF3-CBC8-9464151234E5}"/>
              </a:ext>
            </a:extLst>
          </p:cNvPr>
          <p:cNvSpPr txBox="1"/>
          <p:nvPr/>
        </p:nvSpPr>
        <p:spPr>
          <a:xfrm>
            <a:off x="2524528" y="2375149"/>
            <a:ext cx="7441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dirty="0" smtClean="0">
                <a:latin typeface="Arial" charset="0"/>
                <a:ea typeface="Arial" charset="0"/>
                <a:cs typeface="Arial" charset="0"/>
              </a:rPr>
              <a:t>IgG Control </a:t>
            </a:r>
          </a:p>
          <a:p>
            <a:pPr algn="ctr"/>
            <a:r>
              <a:rPr lang="en-GB" sz="800" dirty="0" smtClean="0">
                <a:latin typeface="Arial" charset="0"/>
                <a:ea typeface="Arial" charset="0"/>
                <a:cs typeface="Arial" charset="0"/>
              </a:rPr>
              <a:t>(in HCT116)</a:t>
            </a:r>
            <a:endParaRPr lang="en-US" sz="8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0440" y="2678861"/>
            <a:ext cx="5859565" cy="96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356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extBox 274"/>
          <p:cNvSpPr txBox="1"/>
          <p:nvPr/>
        </p:nvSpPr>
        <p:spPr>
          <a:xfrm>
            <a:off x="92681" y="86810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264" name="TextBox 263"/>
          <p:cNvSpPr txBox="1"/>
          <p:nvPr/>
        </p:nvSpPr>
        <p:spPr>
          <a:xfrm>
            <a:off x="204868" y="441856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grpSp>
        <p:nvGrpSpPr>
          <p:cNvPr id="305" name="Group 304">
            <a:extLst>
              <a:ext uri="{FF2B5EF4-FFF2-40B4-BE49-F238E27FC236}">
                <a16:creationId xmlns:a16="http://schemas.microsoft.com/office/drawing/2014/main" xmlns="" id="{DDC51A1C-ADA3-4764-A8DA-07C7473DAABD}"/>
              </a:ext>
            </a:extLst>
          </p:cNvPr>
          <p:cNvGrpSpPr/>
          <p:nvPr/>
        </p:nvGrpSpPr>
        <p:grpSpPr>
          <a:xfrm>
            <a:off x="104111" y="1363076"/>
            <a:ext cx="6607392" cy="2695913"/>
            <a:chOff x="181515" y="3365725"/>
            <a:chExt cx="6607392" cy="2695913"/>
          </a:xfrm>
        </p:grpSpPr>
        <p:sp>
          <p:nvSpPr>
            <p:cNvPr id="306" name="Rectangle 305">
              <a:extLst>
                <a:ext uri="{FF2B5EF4-FFF2-40B4-BE49-F238E27FC236}">
                  <a16:creationId xmlns:a16="http://schemas.microsoft.com/office/drawing/2014/main" xmlns="" id="{7B4F3E69-B089-41D5-8C86-A4A5CD044C81}"/>
                </a:ext>
              </a:extLst>
            </p:cNvPr>
            <p:cNvSpPr/>
            <p:nvPr/>
          </p:nvSpPr>
          <p:spPr bwMode="auto">
            <a:xfrm>
              <a:off x="188861" y="3365725"/>
              <a:ext cx="1896144" cy="601824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07" name="Rectangle 306">
              <a:extLst>
                <a:ext uri="{FF2B5EF4-FFF2-40B4-BE49-F238E27FC236}">
                  <a16:creationId xmlns:a16="http://schemas.microsoft.com/office/drawing/2014/main" xmlns="" id="{4A19E523-A8C6-4FD8-94C9-0DD298765DBC}"/>
                </a:ext>
              </a:extLst>
            </p:cNvPr>
            <p:cNvSpPr/>
            <p:nvPr/>
          </p:nvSpPr>
          <p:spPr bwMode="auto">
            <a:xfrm>
              <a:off x="2179572" y="3365725"/>
              <a:ext cx="4609334" cy="601824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308" name="Group 307">
              <a:extLst>
                <a:ext uri="{FF2B5EF4-FFF2-40B4-BE49-F238E27FC236}">
                  <a16:creationId xmlns:a16="http://schemas.microsoft.com/office/drawing/2014/main" xmlns="" id="{0044F9CB-963C-4999-AEEF-4499E5A31DEF}"/>
                </a:ext>
              </a:extLst>
            </p:cNvPr>
            <p:cNvGrpSpPr/>
            <p:nvPr/>
          </p:nvGrpSpPr>
          <p:grpSpPr>
            <a:xfrm>
              <a:off x="181515" y="3453002"/>
              <a:ext cx="1889880" cy="436662"/>
              <a:chOff x="385141" y="839016"/>
              <a:chExt cx="2519840" cy="582216"/>
            </a:xfrm>
          </p:grpSpPr>
          <p:sp>
            <p:nvSpPr>
              <p:cNvPr id="341" name="Rounded Rectangle 4">
                <a:extLst>
                  <a:ext uri="{FF2B5EF4-FFF2-40B4-BE49-F238E27FC236}">
                    <a16:creationId xmlns:a16="http://schemas.microsoft.com/office/drawing/2014/main" xmlns="" id="{9C3B4BFC-379D-4FB0-A0F1-9A725BD14849}"/>
                  </a:ext>
                </a:extLst>
              </p:cNvPr>
              <p:cNvSpPr/>
              <p:nvPr/>
            </p:nvSpPr>
            <p:spPr bwMode="auto">
              <a:xfrm>
                <a:off x="493153" y="839016"/>
                <a:ext cx="2303816" cy="582216"/>
              </a:xfrm>
              <a:prstGeom prst="roundRect">
                <a:avLst>
                  <a:gd name="adj" fmla="val 8814"/>
                </a:avLst>
              </a:prstGeom>
              <a:solidFill>
                <a:srgbClr val="68D2DF">
                  <a:lumMod val="60000"/>
                  <a:lumOff val="40000"/>
                </a:srgbClr>
              </a:solidFill>
              <a:ln w="19050" cap="flat" cmpd="sng" algn="ctr">
                <a:solidFill>
                  <a:srgbClr val="68D2DF"/>
                </a:solidFill>
                <a:prstDash val="solid"/>
                <a:headEnd type="none" w="med" len="med"/>
                <a:tailEnd type="none" w="med" len="med"/>
              </a:ln>
              <a:effectLst>
                <a:outerShdw blurRad="63500" sx="101000" sy="101000" algn="ctr" rotWithShape="0">
                  <a:prstClr val="black">
                    <a:alpha val="20000"/>
                  </a:prstClr>
                </a:outerShdw>
              </a:effec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34289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42" name="TextBox 341">
                <a:extLst>
                  <a:ext uri="{FF2B5EF4-FFF2-40B4-BE49-F238E27FC236}">
                    <a16:creationId xmlns:a16="http://schemas.microsoft.com/office/drawing/2014/main" xmlns="" id="{55690BB9-A4C8-4CCD-8CC8-B5AD9CBA1D65}"/>
                  </a:ext>
                </a:extLst>
              </p:cNvPr>
              <p:cNvSpPr txBox="1"/>
              <p:nvPr/>
            </p:nvSpPr>
            <p:spPr>
              <a:xfrm>
                <a:off x="385141" y="976236"/>
                <a:ext cx="2519840" cy="338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34288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Early entry into S-phase</a:t>
                </a:r>
              </a:p>
            </p:txBody>
          </p:sp>
        </p:grpSp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xmlns="" id="{90439D45-4816-450A-A40A-5AB4CD864F05}"/>
                </a:ext>
              </a:extLst>
            </p:cNvPr>
            <p:cNvSpPr txBox="1"/>
            <p:nvPr/>
          </p:nvSpPr>
          <p:spPr>
            <a:xfrm>
              <a:off x="1977227" y="3461033"/>
              <a:ext cx="32725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3428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Arial"/>
                </a:rPr>
                <a:t>+</a:t>
              </a:r>
            </a:p>
          </p:txBody>
        </p:sp>
        <p:grpSp>
          <p:nvGrpSpPr>
            <p:cNvPr id="310" name="Group 309">
              <a:extLst>
                <a:ext uri="{FF2B5EF4-FFF2-40B4-BE49-F238E27FC236}">
                  <a16:creationId xmlns:a16="http://schemas.microsoft.com/office/drawing/2014/main" xmlns="" id="{430D60E8-2299-4452-A256-24C3C9F68526}"/>
                </a:ext>
              </a:extLst>
            </p:cNvPr>
            <p:cNvGrpSpPr/>
            <p:nvPr/>
          </p:nvGrpSpPr>
          <p:grpSpPr>
            <a:xfrm>
              <a:off x="2179573" y="3453182"/>
              <a:ext cx="2465683" cy="436302"/>
              <a:chOff x="3491880" y="856888"/>
              <a:chExt cx="2519840" cy="581736"/>
            </a:xfrm>
          </p:grpSpPr>
          <p:sp>
            <p:nvSpPr>
              <p:cNvPr id="339" name="Rounded Rectangle 8">
                <a:extLst>
                  <a:ext uri="{FF2B5EF4-FFF2-40B4-BE49-F238E27FC236}">
                    <a16:creationId xmlns:a16="http://schemas.microsoft.com/office/drawing/2014/main" xmlns="" id="{1B0569BA-D4F6-4BB9-A3E9-8129208BCCAB}"/>
                  </a:ext>
                </a:extLst>
              </p:cNvPr>
              <p:cNvSpPr/>
              <p:nvPr/>
            </p:nvSpPr>
            <p:spPr bwMode="auto">
              <a:xfrm>
                <a:off x="3545549" y="856888"/>
                <a:ext cx="2410372" cy="581736"/>
              </a:xfrm>
              <a:prstGeom prst="roundRect">
                <a:avLst>
                  <a:gd name="adj" fmla="val 7236"/>
                </a:avLst>
              </a:prstGeom>
              <a:solidFill>
                <a:srgbClr val="003865">
                  <a:lumMod val="25000"/>
                  <a:lumOff val="75000"/>
                </a:srgbClr>
              </a:solidFill>
              <a:ln w="19050" cap="flat" cmpd="sng" algn="ctr">
                <a:solidFill>
                  <a:srgbClr val="003865"/>
                </a:solidFill>
                <a:prstDash val="solid"/>
                <a:headEnd type="none" w="med" len="med"/>
                <a:tailEnd type="none" w="med" len="med"/>
              </a:ln>
              <a:effectLst>
                <a:outerShdw blurRad="40000" dist="20000" dir="5400000" rotWithShape="0">
                  <a:srgbClr val="000000">
                    <a:alpha val="20000"/>
                  </a:srgbClr>
                </a:outerShdw>
              </a:effec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34289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40" name="TextBox 339">
                <a:extLst>
                  <a:ext uri="{FF2B5EF4-FFF2-40B4-BE49-F238E27FC236}">
                    <a16:creationId xmlns:a16="http://schemas.microsoft.com/office/drawing/2014/main" xmlns="" id="{393C9F9D-F233-4410-89B3-4C1DEC0A55CE}"/>
                  </a:ext>
                </a:extLst>
              </p:cNvPr>
              <p:cNvSpPr txBox="1"/>
              <p:nvPr/>
            </p:nvSpPr>
            <p:spPr>
              <a:xfrm>
                <a:off x="3491880" y="993868"/>
                <a:ext cx="2519840" cy="338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34288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Increased replication stress</a:t>
                </a:r>
              </a:p>
            </p:txBody>
          </p:sp>
        </p:grpSp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xmlns="" id="{4BB7870F-2E06-4D78-B048-AF3CD9630AB9}"/>
                </a:ext>
              </a:extLst>
            </p:cNvPr>
            <p:cNvSpPr txBox="1"/>
            <p:nvPr/>
          </p:nvSpPr>
          <p:spPr>
            <a:xfrm>
              <a:off x="4578062" y="3498612"/>
              <a:ext cx="41292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3428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and/or</a:t>
              </a:r>
              <a:endParaRPr kumimoji="0" lang="en-GB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312" name="Group 311">
              <a:extLst>
                <a:ext uri="{FF2B5EF4-FFF2-40B4-BE49-F238E27FC236}">
                  <a16:creationId xmlns:a16="http://schemas.microsoft.com/office/drawing/2014/main" xmlns="" id="{D48CC25F-DEE3-4AE5-A013-A684C8563918}"/>
                </a:ext>
              </a:extLst>
            </p:cNvPr>
            <p:cNvGrpSpPr/>
            <p:nvPr/>
          </p:nvGrpSpPr>
          <p:grpSpPr>
            <a:xfrm>
              <a:off x="4899027" y="3448486"/>
              <a:ext cx="1889880" cy="437725"/>
              <a:chOff x="6259198" y="913255"/>
              <a:chExt cx="2519840" cy="583635"/>
            </a:xfrm>
          </p:grpSpPr>
          <p:sp>
            <p:nvSpPr>
              <p:cNvPr id="337" name="Rounded Rectangle 12">
                <a:extLst>
                  <a:ext uri="{FF2B5EF4-FFF2-40B4-BE49-F238E27FC236}">
                    <a16:creationId xmlns:a16="http://schemas.microsoft.com/office/drawing/2014/main" xmlns="" id="{39EC62DB-82CA-4E9D-B2CE-E1E998C27BBD}"/>
                  </a:ext>
                </a:extLst>
              </p:cNvPr>
              <p:cNvSpPr/>
              <p:nvPr/>
            </p:nvSpPr>
            <p:spPr bwMode="auto">
              <a:xfrm>
                <a:off x="6374930" y="913255"/>
                <a:ext cx="2300903" cy="581736"/>
              </a:xfrm>
              <a:prstGeom prst="roundRect">
                <a:avLst>
                  <a:gd name="adj" fmla="val 7236"/>
                </a:avLst>
              </a:prstGeom>
              <a:solidFill>
                <a:srgbClr val="FFFFFF">
                  <a:lumMod val="85000"/>
                </a:srgbClr>
              </a:solidFill>
              <a:ln w="19050" cap="flat" cmpd="sng" algn="ctr">
                <a:solidFill>
                  <a:srgbClr val="FFFFFF">
                    <a:lumMod val="50000"/>
                  </a:srgbClr>
                </a:solidFill>
                <a:prstDash val="solid"/>
                <a:headEnd type="none" w="med" len="med"/>
                <a:tailEnd type="none" w="med" len="med"/>
              </a:ln>
              <a:effectLst>
                <a:outerShdw blurRad="40000" dist="20000" dir="5400000" rotWithShape="0">
                  <a:srgbClr val="000000">
                    <a:alpha val="20000"/>
                  </a:srgbClr>
                </a:outerShdw>
              </a:effec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34289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38" name="TextBox 337">
                <a:extLst>
                  <a:ext uri="{FF2B5EF4-FFF2-40B4-BE49-F238E27FC236}">
                    <a16:creationId xmlns:a16="http://schemas.microsoft.com/office/drawing/2014/main" xmlns="" id="{166151B9-D89F-45AD-B0F0-9BA6D674CCE7}"/>
                  </a:ext>
                </a:extLst>
              </p:cNvPr>
              <p:cNvSpPr txBox="1"/>
              <p:nvPr/>
            </p:nvSpPr>
            <p:spPr>
              <a:xfrm>
                <a:off x="6259198" y="942891"/>
                <a:ext cx="2519840" cy="553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34288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Abrogated replication stress response</a:t>
                </a:r>
              </a:p>
            </p:txBody>
          </p:sp>
        </p:grpSp>
        <p:sp>
          <p:nvSpPr>
            <p:cNvPr id="313" name="Rounded Rectangle 17">
              <a:extLst>
                <a:ext uri="{FF2B5EF4-FFF2-40B4-BE49-F238E27FC236}">
                  <a16:creationId xmlns:a16="http://schemas.microsoft.com/office/drawing/2014/main" xmlns="" id="{88FBC7A4-6788-43F0-9125-B2FD7C87D6E2}"/>
                </a:ext>
              </a:extLst>
            </p:cNvPr>
            <p:cNvSpPr/>
            <p:nvPr/>
          </p:nvSpPr>
          <p:spPr bwMode="auto">
            <a:xfrm>
              <a:off x="748975" y="4630396"/>
              <a:ext cx="726043" cy="200426"/>
            </a:xfrm>
            <a:prstGeom prst="roundRect">
              <a:avLst/>
            </a:prstGeom>
            <a:solidFill>
              <a:srgbClr val="68D2DF">
                <a:lumMod val="40000"/>
                <a:lumOff val="60000"/>
              </a:srgbClr>
            </a:solidFill>
            <a:ln w="19050" cap="flat" cmpd="sng" algn="ctr">
              <a:solidFill>
                <a:srgbClr val="003865"/>
              </a:solidFill>
              <a:prstDash val="solid"/>
              <a:headEnd type="none" w="med" len="med"/>
              <a:tailEnd type="none" w="med" len="med"/>
            </a:ln>
            <a:effectLst>
              <a:outerShdw blurRad="63500" sx="101000" sy="101000" algn="c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ARF</a:t>
              </a:r>
            </a:p>
          </p:txBody>
        </p:sp>
        <p:sp>
          <p:nvSpPr>
            <p:cNvPr id="314" name="TextBox 313">
              <a:extLst>
                <a:ext uri="{FF2B5EF4-FFF2-40B4-BE49-F238E27FC236}">
                  <a16:creationId xmlns:a16="http://schemas.microsoft.com/office/drawing/2014/main" xmlns="" id="{6BF8BCA1-7CFF-4CE6-83A4-481B6A0724C1}"/>
                </a:ext>
              </a:extLst>
            </p:cNvPr>
            <p:cNvSpPr txBox="1"/>
            <p:nvPr/>
          </p:nvSpPr>
          <p:spPr>
            <a:xfrm>
              <a:off x="4896555" y="5305921"/>
              <a:ext cx="7560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3428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Loss of function</a:t>
              </a:r>
            </a:p>
          </p:txBody>
        </p:sp>
        <p:sp>
          <p:nvSpPr>
            <p:cNvPr id="315" name="Rounded Rectangle 29">
              <a:extLst>
                <a:ext uri="{FF2B5EF4-FFF2-40B4-BE49-F238E27FC236}">
                  <a16:creationId xmlns:a16="http://schemas.microsoft.com/office/drawing/2014/main" xmlns="" id="{F51FDBC0-92DB-4D01-B5B9-57B4BFA85821}"/>
                </a:ext>
              </a:extLst>
            </p:cNvPr>
            <p:cNvSpPr/>
            <p:nvPr/>
          </p:nvSpPr>
          <p:spPr bwMode="auto">
            <a:xfrm>
              <a:off x="741921" y="4098782"/>
              <a:ext cx="729175" cy="200426"/>
            </a:xfrm>
            <a:prstGeom prst="roundRect">
              <a:avLst/>
            </a:prstGeom>
            <a:solidFill>
              <a:srgbClr val="68D2DF">
                <a:lumMod val="40000"/>
                <a:lumOff val="60000"/>
              </a:srgbClr>
            </a:solidFill>
            <a:ln w="19050" cap="flat" cmpd="sng" algn="ctr">
              <a:solidFill>
                <a:srgbClr val="003865"/>
              </a:solidFill>
              <a:prstDash val="solid"/>
              <a:headEnd type="none" w="med" len="med"/>
              <a:tailEnd type="none" w="med" len="med"/>
            </a:ln>
            <a:effectLst>
              <a:outerShdw blurRad="63500" sx="101000" sy="101000" algn="c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TP53</a:t>
              </a:r>
            </a:p>
          </p:txBody>
        </p:sp>
        <p:sp>
          <p:nvSpPr>
            <p:cNvPr id="316" name="Rounded Rectangle 30">
              <a:extLst>
                <a:ext uri="{FF2B5EF4-FFF2-40B4-BE49-F238E27FC236}">
                  <a16:creationId xmlns:a16="http://schemas.microsoft.com/office/drawing/2014/main" xmlns="" id="{3C96D995-22F3-4B22-90EE-8CFC6CBCC471}"/>
                </a:ext>
              </a:extLst>
            </p:cNvPr>
            <p:cNvSpPr/>
            <p:nvPr/>
          </p:nvSpPr>
          <p:spPr bwMode="auto">
            <a:xfrm>
              <a:off x="741921" y="4898716"/>
              <a:ext cx="726043" cy="200426"/>
            </a:xfrm>
            <a:prstGeom prst="roundRect">
              <a:avLst/>
            </a:prstGeom>
            <a:solidFill>
              <a:srgbClr val="68D2DF">
                <a:lumMod val="40000"/>
                <a:lumOff val="60000"/>
              </a:srgbClr>
            </a:solidFill>
            <a:ln w="19050" cap="flat" cmpd="sng" algn="ctr">
              <a:solidFill>
                <a:srgbClr val="003865"/>
              </a:solidFill>
              <a:prstDash val="solid"/>
              <a:headEnd type="none" w="med" len="med"/>
              <a:tailEnd type="none" w="med" len="med"/>
            </a:ln>
            <a:effectLst>
              <a:outerShdw blurRad="63500" sx="101000" sy="101000" algn="c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RB1</a:t>
              </a:r>
            </a:p>
          </p:txBody>
        </p:sp>
        <p:sp>
          <p:nvSpPr>
            <p:cNvPr id="317" name="Rounded Rectangle 31">
              <a:extLst>
                <a:ext uri="{FF2B5EF4-FFF2-40B4-BE49-F238E27FC236}">
                  <a16:creationId xmlns:a16="http://schemas.microsoft.com/office/drawing/2014/main" xmlns="" id="{A491CEB2-376E-4CDB-A108-64E6EFD5C91D}"/>
                </a:ext>
              </a:extLst>
            </p:cNvPr>
            <p:cNvSpPr/>
            <p:nvPr/>
          </p:nvSpPr>
          <p:spPr bwMode="auto">
            <a:xfrm>
              <a:off x="3023059" y="4088048"/>
              <a:ext cx="726043" cy="200426"/>
            </a:xfrm>
            <a:prstGeom prst="roundRect">
              <a:avLst/>
            </a:prstGeom>
            <a:solidFill>
              <a:srgbClr val="003865">
                <a:lumMod val="25000"/>
                <a:lumOff val="75000"/>
              </a:srgbClr>
            </a:solidFill>
            <a:ln w="1905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>
              <a:outerShdw blurRad="63500" sx="101000" sy="101000" algn="c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CCNE1</a:t>
              </a:r>
            </a:p>
          </p:txBody>
        </p:sp>
        <p:sp>
          <p:nvSpPr>
            <p:cNvPr id="318" name="Rounded Rectangle 32">
              <a:extLst>
                <a:ext uri="{FF2B5EF4-FFF2-40B4-BE49-F238E27FC236}">
                  <a16:creationId xmlns:a16="http://schemas.microsoft.com/office/drawing/2014/main" xmlns="" id="{B6B626D1-4D75-4DC6-AD86-73E8533EBB65}"/>
                </a:ext>
              </a:extLst>
            </p:cNvPr>
            <p:cNvSpPr/>
            <p:nvPr/>
          </p:nvSpPr>
          <p:spPr bwMode="auto">
            <a:xfrm>
              <a:off x="741921" y="5158512"/>
              <a:ext cx="726043" cy="200426"/>
            </a:xfrm>
            <a:prstGeom prst="roundRect">
              <a:avLst/>
            </a:prstGeom>
            <a:solidFill>
              <a:srgbClr val="68D2DF">
                <a:lumMod val="40000"/>
                <a:lumOff val="60000"/>
              </a:srgbClr>
            </a:solidFill>
            <a:ln w="1905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>
              <a:outerShdw blurRad="63500" sx="101000" sy="101000" algn="c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CCND1</a:t>
              </a:r>
            </a:p>
          </p:txBody>
        </p:sp>
        <p:sp>
          <p:nvSpPr>
            <p:cNvPr id="319" name="Rounded Rectangle 34">
              <a:extLst>
                <a:ext uri="{FF2B5EF4-FFF2-40B4-BE49-F238E27FC236}">
                  <a16:creationId xmlns:a16="http://schemas.microsoft.com/office/drawing/2014/main" xmlns="" id="{DE1838FE-9513-4156-9AF6-FB4614C495E5}"/>
                </a:ext>
              </a:extLst>
            </p:cNvPr>
            <p:cNvSpPr/>
            <p:nvPr/>
          </p:nvSpPr>
          <p:spPr bwMode="auto">
            <a:xfrm>
              <a:off x="743378" y="5418190"/>
              <a:ext cx="726043" cy="200426"/>
            </a:xfrm>
            <a:prstGeom prst="roundRect">
              <a:avLst/>
            </a:prstGeom>
            <a:solidFill>
              <a:srgbClr val="68D2DF">
                <a:lumMod val="40000"/>
                <a:lumOff val="60000"/>
              </a:srgbClr>
            </a:solidFill>
            <a:ln w="1905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>
              <a:outerShdw blurRad="63500" sx="101000" sy="101000" algn="c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CDK4</a:t>
              </a:r>
            </a:p>
          </p:txBody>
        </p:sp>
        <p:sp>
          <p:nvSpPr>
            <p:cNvPr id="320" name="TextBox 319">
              <a:extLst>
                <a:ext uri="{FF2B5EF4-FFF2-40B4-BE49-F238E27FC236}">
                  <a16:creationId xmlns:a16="http://schemas.microsoft.com/office/drawing/2014/main" xmlns="" id="{B08F0BDA-8FA4-4D8A-82E9-D1FEB35A3288}"/>
                </a:ext>
              </a:extLst>
            </p:cNvPr>
            <p:cNvSpPr txBox="1"/>
            <p:nvPr/>
          </p:nvSpPr>
          <p:spPr>
            <a:xfrm>
              <a:off x="4896555" y="5692306"/>
              <a:ext cx="7560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3428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Gain of function</a:t>
              </a:r>
            </a:p>
          </p:txBody>
        </p:sp>
        <p:sp>
          <p:nvSpPr>
            <p:cNvPr id="321" name="Rounded Rectangle 45">
              <a:extLst>
                <a:ext uri="{FF2B5EF4-FFF2-40B4-BE49-F238E27FC236}">
                  <a16:creationId xmlns:a16="http://schemas.microsoft.com/office/drawing/2014/main" xmlns="" id="{BF58E5A2-0576-4C74-B8C1-709BEF5DD29B}"/>
                </a:ext>
              </a:extLst>
            </p:cNvPr>
            <p:cNvSpPr/>
            <p:nvPr/>
          </p:nvSpPr>
          <p:spPr bwMode="auto">
            <a:xfrm>
              <a:off x="2222738" y="4346916"/>
              <a:ext cx="732080" cy="208504"/>
            </a:xfrm>
            <a:prstGeom prst="roundRect">
              <a:avLst/>
            </a:prstGeom>
            <a:solidFill>
              <a:srgbClr val="003865">
                <a:lumMod val="25000"/>
                <a:lumOff val="75000"/>
              </a:srgbClr>
            </a:solidFill>
            <a:ln w="1905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20000"/>
                </a:srgb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KRAS</a:t>
              </a:r>
            </a:p>
          </p:txBody>
        </p:sp>
        <p:sp>
          <p:nvSpPr>
            <p:cNvPr id="322" name="Rounded Rectangle 47">
              <a:extLst>
                <a:ext uri="{FF2B5EF4-FFF2-40B4-BE49-F238E27FC236}">
                  <a16:creationId xmlns:a16="http://schemas.microsoft.com/office/drawing/2014/main" xmlns="" id="{CAD47405-515B-40E1-B42E-36F3A65FD48D}"/>
                </a:ext>
              </a:extLst>
            </p:cNvPr>
            <p:cNvSpPr/>
            <p:nvPr/>
          </p:nvSpPr>
          <p:spPr bwMode="auto">
            <a:xfrm>
              <a:off x="2222738" y="4085660"/>
              <a:ext cx="732080" cy="208504"/>
            </a:xfrm>
            <a:prstGeom prst="roundRect">
              <a:avLst/>
            </a:prstGeom>
            <a:solidFill>
              <a:srgbClr val="003865">
                <a:lumMod val="25000"/>
                <a:lumOff val="75000"/>
              </a:srgbClr>
            </a:solidFill>
            <a:ln w="1905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20000"/>
                </a:srgb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MYC</a:t>
              </a:r>
            </a:p>
          </p:txBody>
        </p:sp>
        <p:sp>
          <p:nvSpPr>
            <p:cNvPr id="323" name="Rounded Rectangle 53">
              <a:extLst>
                <a:ext uri="{FF2B5EF4-FFF2-40B4-BE49-F238E27FC236}">
                  <a16:creationId xmlns:a16="http://schemas.microsoft.com/office/drawing/2014/main" xmlns="" id="{8E4614EF-540A-4E6A-9214-51F81F72ED10}"/>
                </a:ext>
              </a:extLst>
            </p:cNvPr>
            <p:cNvSpPr/>
            <p:nvPr/>
          </p:nvSpPr>
          <p:spPr bwMode="auto">
            <a:xfrm>
              <a:off x="5512865" y="4091641"/>
              <a:ext cx="709222" cy="202523"/>
            </a:xfrm>
            <a:prstGeom prst="roundRect">
              <a:avLst/>
            </a:prstGeom>
            <a:gradFill rotWithShape="1">
              <a:gsLst>
                <a:gs pos="0">
                  <a:srgbClr val="3F4444">
                    <a:tint val="50000"/>
                    <a:satMod val="300000"/>
                  </a:srgbClr>
                </a:gs>
                <a:gs pos="35000">
                  <a:srgbClr val="3F4444">
                    <a:tint val="37000"/>
                    <a:satMod val="300000"/>
                  </a:srgbClr>
                </a:gs>
                <a:gs pos="100000">
                  <a:srgbClr val="3F4444">
                    <a:tint val="15000"/>
                    <a:satMod val="350000"/>
                  </a:srgbClr>
                </a:gs>
              </a:gsLst>
              <a:lin ang="16200000" scaled="1"/>
            </a:gradFill>
            <a:ln w="19050" cap="flat" cmpd="sng" algn="ctr">
              <a:solidFill>
                <a:srgbClr val="003865"/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BRCA1</a:t>
              </a:r>
            </a:p>
          </p:txBody>
        </p:sp>
        <p:sp>
          <p:nvSpPr>
            <p:cNvPr id="324" name="Rounded Rectangle 54">
              <a:extLst>
                <a:ext uri="{FF2B5EF4-FFF2-40B4-BE49-F238E27FC236}">
                  <a16:creationId xmlns:a16="http://schemas.microsoft.com/office/drawing/2014/main" xmlns="" id="{5DE58BA7-FC41-4C1C-836C-264E1EEAD0CD}"/>
                </a:ext>
              </a:extLst>
            </p:cNvPr>
            <p:cNvSpPr/>
            <p:nvPr/>
          </p:nvSpPr>
          <p:spPr bwMode="auto">
            <a:xfrm>
              <a:off x="5520009" y="4346915"/>
              <a:ext cx="702078" cy="202523"/>
            </a:xfrm>
            <a:prstGeom prst="roundRect">
              <a:avLst/>
            </a:prstGeom>
            <a:gradFill rotWithShape="1">
              <a:gsLst>
                <a:gs pos="0">
                  <a:srgbClr val="3F4444">
                    <a:tint val="50000"/>
                    <a:satMod val="300000"/>
                  </a:srgbClr>
                </a:gs>
                <a:gs pos="35000">
                  <a:srgbClr val="3F4444">
                    <a:tint val="37000"/>
                    <a:satMod val="300000"/>
                  </a:srgbClr>
                </a:gs>
                <a:gs pos="100000">
                  <a:srgbClr val="3F4444">
                    <a:tint val="15000"/>
                    <a:satMod val="350000"/>
                  </a:srgbClr>
                </a:gs>
              </a:gsLst>
              <a:lin ang="16200000" scaled="1"/>
            </a:gradFill>
            <a:ln w="19050" cap="flat" cmpd="sng" algn="ctr">
              <a:solidFill>
                <a:srgbClr val="003865"/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BRCA2</a:t>
              </a:r>
            </a:p>
          </p:txBody>
        </p:sp>
        <p:sp>
          <p:nvSpPr>
            <p:cNvPr id="325" name="Rounded Rectangle 69">
              <a:extLst>
                <a:ext uri="{FF2B5EF4-FFF2-40B4-BE49-F238E27FC236}">
                  <a16:creationId xmlns:a16="http://schemas.microsoft.com/office/drawing/2014/main" xmlns="" id="{E4AE039C-8B80-4AA0-9760-8CE7E55249D8}"/>
                </a:ext>
              </a:extLst>
            </p:cNvPr>
            <p:cNvSpPr/>
            <p:nvPr/>
          </p:nvSpPr>
          <p:spPr bwMode="auto">
            <a:xfrm>
              <a:off x="3822076" y="4620278"/>
              <a:ext cx="732080" cy="208504"/>
            </a:xfrm>
            <a:prstGeom prst="roundRect">
              <a:avLst/>
            </a:prstGeom>
            <a:solidFill>
              <a:srgbClr val="003865">
                <a:lumMod val="25000"/>
                <a:lumOff val="75000"/>
              </a:srgbClr>
            </a:solidFill>
            <a:ln w="19050" cap="flat" cmpd="sng" algn="ctr">
              <a:solidFill>
                <a:srgbClr val="003865"/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20000"/>
                </a:srgb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STK11</a:t>
              </a:r>
            </a:p>
          </p:txBody>
        </p:sp>
        <p:sp>
          <p:nvSpPr>
            <p:cNvPr id="326" name="Rounded Rectangle 70">
              <a:extLst>
                <a:ext uri="{FF2B5EF4-FFF2-40B4-BE49-F238E27FC236}">
                  <a16:creationId xmlns:a16="http://schemas.microsoft.com/office/drawing/2014/main" xmlns="" id="{BF592B3C-8492-409B-8C0D-2DBC60817F33}"/>
                </a:ext>
              </a:extLst>
            </p:cNvPr>
            <p:cNvSpPr/>
            <p:nvPr/>
          </p:nvSpPr>
          <p:spPr bwMode="auto">
            <a:xfrm>
              <a:off x="3822076" y="4876036"/>
              <a:ext cx="732080" cy="208504"/>
            </a:xfrm>
            <a:prstGeom prst="roundRect">
              <a:avLst/>
            </a:prstGeom>
            <a:solidFill>
              <a:srgbClr val="003865">
                <a:lumMod val="25000"/>
                <a:lumOff val="75000"/>
              </a:srgbClr>
            </a:solidFill>
            <a:ln w="19050" cap="flat" cmpd="sng" algn="ctr">
              <a:solidFill>
                <a:srgbClr val="003865"/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20000"/>
                </a:srgb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TSC2</a:t>
              </a:r>
            </a:p>
          </p:txBody>
        </p:sp>
        <p:sp>
          <p:nvSpPr>
            <p:cNvPr id="327" name="Rounded Rectangle 71">
              <a:extLst>
                <a:ext uri="{FF2B5EF4-FFF2-40B4-BE49-F238E27FC236}">
                  <a16:creationId xmlns:a16="http://schemas.microsoft.com/office/drawing/2014/main" xmlns="" id="{AC953CC9-F936-4550-B0A5-EC07F5A4CAB7}"/>
                </a:ext>
              </a:extLst>
            </p:cNvPr>
            <p:cNvSpPr/>
            <p:nvPr/>
          </p:nvSpPr>
          <p:spPr bwMode="auto">
            <a:xfrm>
              <a:off x="741920" y="5686707"/>
              <a:ext cx="726043" cy="200426"/>
            </a:xfrm>
            <a:prstGeom prst="roundRect">
              <a:avLst/>
            </a:prstGeom>
            <a:solidFill>
              <a:srgbClr val="68D2DF">
                <a:lumMod val="40000"/>
                <a:lumOff val="60000"/>
              </a:srgbClr>
            </a:solidFill>
            <a:ln w="1905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>
              <a:outerShdw blurRad="63500" sx="101000" sy="101000" algn="c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CDK6</a:t>
              </a:r>
            </a:p>
          </p:txBody>
        </p:sp>
        <p:sp>
          <p:nvSpPr>
            <p:cNvPr id="328" name="Rounded Rectangle 76">
              <a:extLst>
                <a:ext uri="{FF2B5EF4-FFF2-40B4-BE49-F238E27FC236}">
                  <a16:creationId xmlns:a16="http://schemas.microsoft.com/office/drawing/2014/main" xmlns="" id="{9FCF65FD-6E42-4202-9718-7D3EC3030D5C}"/>
                </a:ext>
              </a:extLst>
            </p:cNvPr>
            <p:cNvSpPr/>
            <p:nvPr/>
          </p:nvSpPr>
          <p:spPr bwMode="auto">
            <a:xfrm>
              <a:off x="3822076" y="5140200"/>
              <a:ext cx="732080" cy="208504"/>
            </a:xfrm>
            <a:prstGeom prst="roundRect">
              <a:avLst/>
            </a:prstGeom>
            <a:solidFill>
              <a:srgbClr val="003865">
                <a:lumMod val="25000"/>
                <a:lumOff val="75000"/>
              </a:srgbClr>
            </a:solidFill>
            <a:ln w="19050" cap="flat" cmpd="sng" algn="ctr">
              <a:solidFill>
                <a:srgbClr val="003865"/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20000"/>
                </a:srgb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RSP6KA6</a:t>
              </a:r>
            </a:p>
          </p:txBody>
        </p:sp>
        <p:sp>
          <p:nvSpPr>
            <p:cNvPr id="329" name="Rounded Rectangle 42">
              <a:extLst>
                <a:ext uri="{FF2B5EF4-FFF2-40B4-BE49-F238E27FC236}">
                  <a16:creationId xmlns:a16="http://schemas.microsoft.com/office/drawing/2014/main" xmlns="" id="{06FE852A-CDE4-42E9-AD83-8A4B3493F751}"/>
                </a:ext>
              </a:extLst>
            </p:cNvPr>
            <p:cNvSpPr/>
            <p:nvPr/>
          </p:nvSpPr>
          <p:spPr bwMode="auto">
            <a:xfrm>
              <a:off x="3822076" y="4090705"/>
              <a:ext cx="732080" cy="208504"/>
            </a:xfrm>
            <a:prstGeom prst="roundRect">
              <a:avLst/>
            </a:prstGeom>
            <a:solidFill>
              <a:srgbClr val="003865">
                <a:lumMod val="25000"/>
                <a:lumOff val="75000"/>
              </a:srgbClr>
            </a:solidFill>
            <a:ln w="19050" cap="flat" cmpd="sng" algn="ctr">
              <a:solidFill>
                <a:srgbClr val="003865"/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20000"/>
                </a:srgb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SETD2</a:t>
              </a:r>
            </a:p>
          </p:txBody>
        </p:sp>
        <p:sp>
          <p:nvSpPr>
            <p:cNvPr id="330" name="Rounded Rectangle 43">
              <a:extLst>
                <a:ext uri="{FF2B5EF4-FFF2-40B4-BE49-F238E27FC236}">
                  <a16:creationId xmlns:a16="http://schemas.microsoft.com/office/drawing/2014/main" xmlns="" id="{98693B5B-0C5A-4E07-AEB8-03198FCF7ABE}"/>
                </a:ext>
              </a:extLst>
            </p:cNvPr>
            <p:cNvSpPr/>
            <p:nvPr/>
          </p:nvSpPr>
          <p:spPr bwMode="auto">
            <a:xfrm>
              <a:off x="3822076" y="4348513"/>
              <a:ext cx="732080" cy="208504"/>
            </a:xfrm>
            <a:prstGeom prst="roundRect">
              <a:avLst/>
            </a:prstGeom>
            <a:solidFill>
              <a:srgbClr val="003865">
                <a:lumMod val="25000"/>
                <a:lumOff val="75000"/>
              </a:srgbClr>
            </a:solidFill>
            <a:ln w="1905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20000"/>
                </a:srgb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KDM4A</a:t>
              </a:r>
            </a:p>
          </p:txBody>
        </p:sp>
        <p:sp>
          <p:nvSpPr>
            <p:cNvPr id="331" name="Rounded Rectangle 44">
              <a:extLst>
                <a:ext uri="{FF2B5EF4-FFF2-40B4-BE49-F238E27FC236}">
                  <a16:creationId xmlns:a16="http://schemas.microsoft.com/office/drawing/2014/main" xmlns="" id="{BBB019C7-B0B3-4606-9A5C-0290733753C7}"/>
                </a:ext>
              </a:extLst>
            </p:cNvPr>
            <p:cNvSpPr/>
            <p:nvPr/>
          </p:nvSpPr>
          <p:spPr bwMode="auto">
            <a:xfrm>
              <a:off x="5496044" y="5378832"/>
              <a:ext cx="726043" cy="200426"/>
            </a:xfrm>
            <a:prstGeom prst="roundRect">
              <a:avLst/>
            </a:prstGeom>
            <a:noFill/>
            <a:ln w="19050" cap="flat" cmpd="sng" algn="ctr">
              <a:solidFill>
                <a:srgbClr val="003865">
                  <a:lumMod val="90000"/>
                  <a:lumOff val="10000"/>
                </a:srgbClr>
              </a:solidFill>
              <a:prstDash val="solid"/>
              <a:headEnd type="none" w="med" len="med"/>
              <a:tailEnd type="none" w="med" len="med"/>
            </a:ln>
            <a:effectLst>
              <a:outerShdw blurRad="63500" sx="101000" sy="101000" algn="c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2" name="Rounded Rectangle 46">
              <a:extLst>
                <a:ext uri="{FF2B5EF4-FFF2-40B4-BE49-F238E27FC236}">
                  <a16:creationId xmlns:a16="http://schemas.microsoft.com/office/drawing/2014/main" xmlns="" id="{9D545FA7-92E5-4275-AA51-26609B17769A}"/>
                </a:ext>
              </a:extLst>
            </p:cNvPr>
            <p:cNvSpPr/>
            <p:nvPr/>
          </p:nvSpPr>
          <p:spPr bwMode="auto">
            <a:xfrm>
              <a:off x="5496044" y="5778275"/>
              <a:ext cx="726043" cy="200426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>
              <a:outerShdw blurRad="63500" sx="101000" sy="101000" algn="c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3" name="Rounded Rectangle 39">
              <a:extLst>
                <a:ext uri="{FF2B5EF4-FFF2-40B4-BE49-F238E27FC236}">
                  <a16:creationId xmlns:a16="http://schemas.microsoft.com/office/drawing/2014/main" xmlns="" id="{48986706-8977-44AC-BEE1-1F4C5C5B92D2}"/>
                </a:ext>
              </a:extLst>
            </p:cNvPr>
            <p:cNvSpPr/>
            <p:nvPr/>
          </p:nvSpPr>
          <p:spPr bwMode="auto">
            <a:xfrm>
              <a:off x="5520009" y="4605873"/>
              <a:ext cx="702078" cy="202523"/>
            </a:xfrm>
            <a:prstGeom prst="roundRect">
              <a:avLst/>
            </a:prstGeom>
            <a:gradFill rotWithShape="1">
              <a:gsLst>
                <a:gs pos="0">
                  <a:srgbClr val="3F4444">
                    <a:tint val="50000"/>
                    <a:satMod val="300000"/>
                  </a:srgbClr>
                </a:gs>
                <a:gs pos="35000">
                  <a:srgbClr val="3F4444">
                    <a:tint val="37000"/>
                    <a:satMod val="300000"/>
                  </a:srgbClr>
                </a:gs>
                <a:gs pos="100000">
                  <a:srgbClr val="3F4444">
                    <a:tint val="15000"/>
                    <a:satMod val="350000"/>
                  </a:srgbClr>
                </a:gs>
              </a:gsLst>
              <a:lin ang="16200000" scaled="1"/>
            </a:gradFill>
            <a:ln w="19050" cap="flat" cmpd="sng" algn="ctr">
              <a:solidFill>
                <a:srgbClr val="003865"/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PALB2</a:t>
              </a:r>
            </a:p>
          </p:txBody>
        </p:sp>
        <p:sp>
          <p:nvSpPr>
            <p:cNvPr id="334" name="Rounded Rectangle 41">
              <a:extLst>
                <a:ext uri="{FF2B5EF4-FFF2-40B4-BE49-F238E27FC236}">
                  <a16:creationId xmlns:a16="http://schemas.microsoft.com/office/drawing/2014/main" xmlns="" id="{81BE8493-064B-47E0-B1FA-1933C4D8E722}"/>
                </a:ext>
              </a:extLst>
            </p:cNvPr>
            <p:cNvSpPr/>
            <p:nvPr/>
          </p:nvSpPr>
          <p:spPr bwMode="auto">
            <a:xfrm>
              <a:off x="747938" y="4367774"/>
              <a:ext cx="729175" cy="200426"/>
            </a:xfrm>
            <a:prstGeom prst="roundRect">
              <a:avLst/>
            </a:prstGeom>
            <a:solidFill>
              <a:srgbClr val="68D2DF">
                <a:lumMod val="40000"/>
                <a:lumOff val="60000"/>
              </a:srgbClr>
            </a:solidFill>
            <a:ln w="19050" cap="flat" cmpd="sng" algn="ctr">
              <a:solidFill>
                <a:srgbClr val="003865"/>
              </a:solidFill>
              <a:prstDash val="solid"/>
              <a:headEnd type="none" w="med" len="med"/>
              <a:tailEnd type="none" w="med" len="med"/>
            </a:ln>
            <a:effectLst>
              <a:outerShdw blurRad="63500" sx="101000" sy="101000" algn="c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342892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INK4A</a:t>
              </a:r>
            </a:p>
          </p:txBody>
        </p:sp>
        <p:sp>
          <p:nvSpPr>
            <p:cNvPr id="335" name="Rectangle: Rounded Corners 334">
              <a:extLst>
                <a:ext uri="{FF2B5EF4-FFF2-40B4-BE49-F238E27FC236}">
                  <a16:creationId xmlns:a16="http://schemas.microsoft.com/office/drawing/2014/main" xmlns="" id="{F2352E23-79D9-44F6-8594-24A4C44155A0}"/>
                </a:ext>
              </a:extLst>
            </p:cNvPr>
            <p:cNvSpPr/>
            <p:nvPr/>
          </p:nvSpPr>
          <p:spPr>
            <a:xfrm>
              <a:off x="2231010" y="5480046"/>
              <a:ext cx="2362810" cy="503192"/>
            </a:xfrm>
            <a:prstGeom prst="roundRect">
              <a:avLst/>
            </a:prstGeom>
            <a:solidFill>
              <a:srgbClr val="3C1053">
                <a:lumMod val="10000"/>
                <a:lumOff val="90000"/>
              </a:srgbClr>
            </a:solidFill>
            <a:ln w="9525" cap="flat" cmpd="sng" algn="ctr">
              <a:solidFill>
                <a:srgbClr val="3C1053">
                  <a:lumMod val="10000"/>
                  <a:lumOff val="90000"/>
                </a:srgbClr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34289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Phenotypic markers of RS</a:t>
              </a:r>
            </a:p>
            <a:p>
              <a:pPr marL="0" marR="0" lvl="0" indent="0" algn="ctr" defTabSz="34289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e.g. pRPA, pan-</a:t>
              </a:r>
              <a:r>
                <a: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</a:rPr>
                <a:t>g</a:t>
              </a:r>
              <a:r>
                <a: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H2AX, </a:t>
              </a:r>
              <a:r>
                <a:rPr kumimoji="0" lang="en-GB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pDNAPK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344" name="Picture 343">
            <a:extLst>
              <a:ext uri="{FF2B5EF4-FFF2-40B4-BE49-F238E27FC236}">
                <a16:creationId xmlns:a16="http://schemas.microsoft.com/office/drawing/2014/main" xmlns="" id="{1636F41B-F082-4670-871A-39C0DDF0B3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94" y="7844922"/>
            <a:ext cx="374237" cy="272444"/>
          </a:xfrm>
          <a:prstGeom prst="rect">
            <a:avLst/>
          </a:prstGeom>
        </p:spPr>
      </p:pic>
      <p:pic>
        <p:nvPicPr>
          <p:cNvPr id="345" name="Picture 344">
            <a:extLst>
              <a:ext uri="{FF2B5EF4-FFF2-40B4-BE49-F238E27FC236}">
                <a16:creationId xmlns:a16="http://schemas.microsoft.com/office/drawing/2014/main" xmlns="" id="{DC67D6B1-3D84-46AD-A3D5-BF90812800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283" y="7712590"/>
            <a:ext cx="374237" cy="223775"/>
          </a:xfrm>
          <a:prstGeom prst="rect">
            <a:avLst/>
          </a:prstGeom>
        </p:spPr>
      </p:pic>
      <p:pic>
        <p:nvPicPr>
          <p:cNvPr id="346" name="Picture 345">
            <a:extLst>
              <a:ext uri="{FF2B5EF4-FFF2-40B4-BE49-F238E27FC236}">
                <a16:creationId xmlns:a16="http://schemas.microsoft.com/office/drawing/2014/main" xmlns="" id="{A153049D-046B-4A87-92D8-7191B1AD99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907" y="8030315"/>
            <a:ext cx="410327" cy="167982"/>
          </a:xfrm>
          <a:prstGeom prst="rect">
            <a:avLst/>
          </a:prstGeom>
        </p:spPr>
      </p:pic>
      <p:sp>
        <p:nvSpPr>
          <p:cNvPr id="347" name="TextBox 346">
            <a:extLst>
              <a:ext uri="{FF2B5EF4-FFF2-40B4-BE49-F238E27FC236}">
                <a16:creationId xmlns:a16="http://schemas.microsoft.com/office/drawing/2014/main" xmlns="" id="{1DA2B3A8-8E26-413E-BDDC-AA78BF24F98C}"/>
              </a:ext>
            </a:extLst>
          </p:cNvPr>
          <p:cNvSpPr txBox="1"/>
          <p:nvPr/>
        </p:nvSpPr>
        <p:spPr>
          <a:xfrm>
            <a:off x="199143" y="6910696"/>
            <a:ext cx="42240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884"/>
            <a:r>
              <a:rPr lang="en-GB" sz="1350" b="1" dirty="0">
                <a:solidFill>
                  <a:srgbClr val="003865"/>
                </a:solidFill>
                <a:latin typeface="Arial"/>
              </a:rPr>
              <a:t>Replication Stress</a:t>
            </a:r>
          </a:p>
        </p:txBody>
      </p:sp>
      <p:cxnSp>
        <p:nvCxnSpPr>
          <p:cNvPr id="348" name="Straight Arrow Connector 347">
            <a:extLst>
              <a:ext uri="{FF2B5EF4-FFF2-40B4-BE49-F238E27FC236}">
                <a16:creationId xmlns:a16="http://schemas.microsoft.com/office/drawing/2014/main" xmlns="" id="{C499D4B6-C4E3-45FF-9396-494892014EAE}"/>
              </a:ext>
            </a:extLst>
          </p:cNvPr>
          <p:cNvCxnSpPr/>
          <p:nvPr/>
        </p:nvCxnSpPr>
        <p:spPr>
          <a:xfrm flipV="1">
            <a:off x="2393431" y="6685876"/>
            <a:ext cx="0" cy="2524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9" name="Straight Arrow Connector 348">
            <a:extLst>
              <a:ext uri="{FF2B5EF4-FFF2-40B4-BE49-F238E27FC236}">
                <a16:creationId xmlns:a16="http://schemas.microsoft.com/office/drawing/2014/main" xmlns="" id="{99DE54B8-7BC4-4D14-90A7-0D44D6394E50}"/>
              </a:ext>
            </a:extLst>
          </p:cNvPr>
          <p:cNvCxnSpPr>
            <a:cxnSpLocks/>
          </p:cNvCxnSpPr>
          <p:nvPr/>
        </p:nvCxnSpPr>
        <p:spPr>
          <a:xfrm>
            <a:off x="3371622" y="6110654"/>
            <a:ext cx="71769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0" name="Picture 349" descr="A picture containing object&#10;&#10;Description automatically generated">
            <a:extLst>
              <a:ext uri="{FF2B5EF4-FFF2-40B4-BE49-F238E27FC236}">
                <a16:creationId xmlns:a16="http://schemas.microsoft.com/office/drawing/2014/main" xmlns="" id="{CAB2B9F0-4CC9-422B-8368-EA93DF05B64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65000"/>
          </a:blip>
          <a:stretch>
            <a:fillRect/>
          </a:stretch>
        </p:blipFill>
        <p:spPr>
          <a:xfrm>
            <a:off x="4255116" y="5605897"/>
            <a:ext cx="2077337" cy="959924"/>
          </a:xfrm>
          <a:prstGeom prst="rect">
            <a:avLst/>
          </a:prstGeom>
        </p:spPr>
      </p:pic>
      <p:sp>
        <p:nvSpPr>
          <p:cNvPr id="351" name="TextBox 350">
            <a:extLst>
              <a:ext uri="{FF2B5EF4-FFF2-40B4-BE49-F238E27FC236}">
                <a16:creationId xmlns:a16="http://schemas.microsoft.com/office/drawing/2014/main" xmlns="" id="{49DD4AAE-25AF-4B95-92B3-E8D95250E507}"/>
              </a:ext>
            </a:extLst>
          </p:cNvPr>
          <p:cNvSpPr txBox="1"/>
          <p:nvPr/>
        </p:nvSpPr>
        <p:spPr>
          <a:xfrm>
            <a:off x="4597794" y="6580512"/>
            <a:ext cx="1012799" cy="306467"/>
          </a:xfrm>
          <a:prstGeom prst="roundRect">
            <a:avLst/>
          </a:prstGeom>
          <a:noFill/>
          <a:ln w="12700" cmpd="sng">
            <a:noFill/>
          </a:ln>
        </p:spPr>
        <p:txBody>
          <a:bodyPr wrap="square" tIns="0" bIns="0" rtlCol="0" anchor="ctr">
            <a:spAutoFit/>
          </a:bodyPr>
          <a:lstStyle/>
          <a:p>
            <a:pPr algn="ctr" defTabSz="342875">
              <a:defRPr/>
            </a:pPr>
            <a:r>
              <a:rPr lang="en-US" sz="900">
                <a:solidFill>
                  <a:srgbClr val="830051"/>
                </a:solidFill>
                <a:latin typeface="Arial"/>
                <a:cs typeface="Arial"/>
              </a:rPr>
              <a:t>Double strand break (DSB)</a:t>
            </a:r>
          </a:p>
        </p:txBody>
      </p:sp>
      <p:sp>
        <p:nvSpPr>
          <p:cNvPr id="352" name="TextBox 351">
            <a:extLst>
              <a:ext uri="{FF2B5EF4-FFF2-40B4-BE49-F238E27FC236}">
                <a16:creationId xmlns:a16="http://schemas.microsoft.com/office/drawing/2014/main" xmlns="" id="{449A6C39-CA70-4DC3-A0EE-8222FB5F9885}"/>
              </a:ext>
            </a:extLst>
          </p:cNvPr>
          <p:cNvSpPr txBox="1"/>
          <p:nvPr/>
        </p:nvSpPr>
        <p:spPr>
          <a:xfrm>
            <a:off x="3383130" y="5879864"/>
            <a:ext cx="7232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884"/>
            <a:r>
              <a:rPr lang="en-GB" sz="900">
                <a:solidFill>
                  <a:srgbClr val="000000"/>
                </a:solidFill>
                <a:latin typeface="Arial"/>
              </a:rPr>
              <a:t>Nucleases</a:t>
            </a:r>
          </a:p>
        </p:txBody>
      </p:sp>
      <p:sp>
        <p:nvSpPr>
          <p:cNvPr id="353" name="TextBox 352">
            <a:extLst>
              <a:ext uri="{FF2B5EF4-FFF2-40B4-BE49-F238E27FC236}">
                <a16:creationId xmlns:a16="http://schemas.microsoft.com/office/drawing/2014/main" xmlns="" id="{73C48452-00CF-4231-B670-A34322D7C962}"/>
              </a:ext>
            </a:extLst>
          </p:cNvPr>
          <p:cNvSpPr txBox="1"/>
          <p:nvPr/>
        </p:nvSpPr>
        <p:spPr>
          <a:xfrm>
            <a:off x="2489127" y="5424372"/>
            <a:ext cx="882496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884"/>
            <a:r>
              <a:rPr lang="en-GB" sz="750">
                <a:solidFill>
                  <a:srgbClr val="000000"/>
                </a:solidFill>
                <a:latin typeface="Arial"/>
              </a:rPr>
              <a:t>Replication Fork stabilization and re-start</a:t>
            </a:r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xmlns="" id="{AD14BB45-D8D2-4088-BA3C-2143E06E1D19}"/>
              </a:ext>
            </a:extLst>
          </p:cNvPr>
          <p:cNvSpPr txBox="1"/>
          <p:nvPr/>
        </p:nvSpPr>
        <p:spPr>
          <a:xfrm>
            <a:off x="4317744" y="6045454"/>
            <a:ext cx="1300356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884">
              <a:defRPr/>
            </a:pPr>
            <a:r>
              <a:rPr lang="en-GB" sz="675" b="1">
                <a:solidFill>
                  <a:srgbClr val="000000"/>
                </a:solidFill>
                <a:latin typeface="Arial"/>
              </a:rPr>
              <a:t>Collapsed Replication Fork</a:t>
            </a:r>
          </a:p>
        </p:txBody>
      </p:sp>
      <p:pic>
        <p:nvPicPr>
          <p:cNvPr id="355" name="Picture 354" descr="A picture containing object&#10;&#10;Description automatically generated">
            <a:extLst>
              <a:ext uri="{FF2B5EF4-FFF2-40B4-BE49-F238E27FC236}">
                <a16:creationId xmlns:a16="http://schemas.microsoft.com/office/drawing/2014/main" xmlns="" id="{D8B80A62-BDF1-4052-B61D-0FDF00542F8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65000"/>
          </a:blip>
          <a:stretch>
            <a:fillRect/>
          </a:stretch>
        </p:blipFill>
        <p:spPr>
          <a:xfrm>
            <a:off x="1223849" y="5656169"/>
            <a:ext cx="2077337" cy="959924"/>
          </a:xfrm>
          <a:prstGeom prst="rect">
            <a:avLst/>
          </a:prstGeom>
        </p:spPr>
      </p:pic>
      <p:grpSp>
        <p:nvGrpSpPr>
          <p:cNvPr id="356" name="Group 355">
            <a:extLst>
              <a:ext uri="{FF2B5EF4-FFF2-40B4-BE49-F238E27FC236}">
                <a16:creationId xmlns:a16="http://schemas.microsoft.com/office/drawing/2014/main" xmlns="" id="{EE9A8EF5-AD64-4F3F-A0A1-9BE42EDDE34A}"/>
              </a:ext>
            </a:extLst>
          </p:cNvPr>
          <p:cNvGrpSpPr/>
          <p:nvPr/>
        </p:nvGrpSpPr>
        <p:grpSpPr>
          <a:xfrm>
            <a:off x="2177781" y="6360576"/>
            <a:ext cx="289529" cy="331650"/>
            <a:chOff x="3029823" y="2517265"/>
            <a:chExt cx="386038" cy="442200"/>
          </a:xfrm>
        </p:grpSpPr>
        <p:sp>
          <p:nvSpPr>
            <p:cNvPr id="456" name="Freeform 16">
              <a:extLst>
                <a:ext uri="{FF2B5EF4-FFF2-40B4-BE49-F238E27FC236}">
                  <a16:creationId xmlns:a16="http://schemas.microsoft.com/office/drawing/2014/main" xmlns="" id="{C42C384A-B098-429A-8ABD-B59246BB4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823" y="2517265"/>
              <a:ext cx="386038" cy="442200"/>
            </a:xfrm>
            <a:custGeom>
              <a:avLst/>
              <a:gdLst>
                <a:gd name="T0" fmla="*/ 598 w 598"/>
                <a:gd name="T1" fmla="*/ 0 h 685"/>
                <a:gd name="T2" fmla="*/ 299 w 598"/>
                <a:gd name="T3" fmla="*/ 167 h 685"/>
                <a:gd name="T4" fmla="*/ 0 w 598"/>
                <a:gd name="T5" fmla="*/ 332 h 685"/>
                <a:gd name="T6" fmla="*/ 294 w 598"/>
                <a:gd name="T7" fmla="*/ 508 h 685"/>
                <a:gd name="T8" fmla="*/ 588 w 598"/>
                <a:gd name="T9" fmla="*/ 685 h 685"/>
                <a:gd name="T10" fmla="*/ 593 w 598"/>
                <a:gd name="T11" fmla="*/ 341 h 685"/>
                <a:gd name="T12" fmla="*/ 598 w 598"/>
                <a:gd name="T13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8" h="685">
                  <a:moveTo>
                    <a:pt x="598" y="0"/>
                  </a:moveTo>
                  <a:lnTo>
                    <a:pt x="299" y="167"/>
                  </a:lnTo>
                  <a:lnTo>
                    <a:pt x="0" y="332"/>
                  </a:lnTo>
                  <a:lnTo>
                    <a:pt x="294" y="508"/>
                  </a:lnTo>
                  <a:lnTo>
                    <a:pt x="588" y="685"/>
                  </a:lnTo>
                  <a:lnTo>
                    <a:pt x="593" y="341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rgbClr val="C1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pPr defTabSz="257163">
                <a:defRPr/>
              </a:pPr>
              <a:endParaRPr lang="en-GB" sz="1013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57" name="Explosion 1 72">
              <a:extLst>
                <a:ext uri="{FF2B5EF4-FFF2-40B4-BE49-F238E27FC236}">
                  <a16:creationId xmlns:a16="http://schemas.microsoft.com/office/drawing/2014/main" xmlns="" id="{4D296E72-B2D0-46AB-912D-4E9C1E89E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1957" y="2624479"/>
              <a:ext cx="201605" cy="247660"/>
            </a:xfrm>
            <a:prstGeom prst="irregularSeal1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defTabSz="342884" eaLnBrk="1" hangingPunct="1">
                <a:defRPr/>
              </a:pPr>
              <a:endParaRPr lang="en-US" altLang="en-US" sz="900" b="0">
                <a:solidFill>
                  <a:srgbClr val="FFFFFF"/>
                </a:solidFill>
              </a:endParaRPr>
            </a:p>
          </p:txBody>
        </p:sp>
      </p:grpSp>
      <p:sp>
        <p:nvSpPr>
          <p:cNvPr id="357" name="TextBox 356">
            <a:extLst>
              <a:ext uri="{FF2B5EF4-FFF2-40B4-BE49-F238E27FC236}">
                <a16:creationId xmlns:a16="http://schemas.microsoft.com/office/drawing/2014/main" xmlns="" id="{4C4EADD6-299B-438F-80C1-8B3883F72E31}"/>
              </a:ext>
            </a:extLst>
          </p:cNvPr>
          <p:cNvSpPr txBox="1"/>
          <p:nvPr/>
        </p:nvSpPr>
        <p:spPr>
          <a:xfrm>
            <a:off x="2538762" y="6342726"/>
            <a:ext cx="461986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884"/>
            <a:r>
              <a:rPr lang="en-GB" sz="788" b="1">
                <a:solidFill>
                  <a:srgbClr val="000000"/>
                </a:solidFill>
                <a:latin typeface="Arial"/>
              </a:rPr>
              <a:t>pRPA</a:t>
            </a:r>
          </a:p>
        </p:txBody>
      </p:sp>
      <p:grpSp>
        <p:nvGrpSpPr>
          <p:cNvPr id="358" name="Group 357">
            <a:extLst>
              <a:ext uri="{FF2B5EF4-FFF2-40B4-BE49-F238E27FC236}">
                <a16:creationId xmlns:a16="http://schemas.microsoft.com/office/drawing/2014/main" xmlns="" id="{518F3ED3-8736-447D-AA28-78EF20584790}"/>
              </a:ext>
            </a:extLst>
          </p:cNvPr>
          <p:cNvGrpSpPr/>
          <p:nvPr/>
        </p:nvGrpSpPr>
        <p:grpSpPr>
          <a:xfrm>
            <a:off x="1968580" y="6449234"/>
            <a:ext cx="309701" cy="233169"/>
            <a:chOff x="2898237" y="2889184"/>
            <a:chExt cx="412934" cy="310892"/>
          </a:xfrm>
        </p:grpSpPr>
        <p:pic>
          <p:nvPicPr>
            <p:cNvPr id="454" name="Picture 453">
              <a:extLst>
                <a:ext uri="{FF2B5EF4-FFF2-40B4-BE49-F238E27FC236}">
                  <a16:creationId xmlns:a16="http://schemas.microsoft.com/office/drawing/2014/main" xmlns="" id="{00DD7E5E-FB2E-42E6-BE59-9DA09A948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8462" y="2889184"/>
              <a:ext cx="309710" cy="310892"/>
            </a:xfrm>
            <a:prstGeom prst="rect">
              <a:avLst/>
            </a:prstGeom>
          </p:spPr>
        </p:pic>
        <p:sp>
          <p:nvSpPr>
            <p:cNvPr id="455" name="TextBox 454">
              <a:extLst>
                <a:ext uri="{FF2B5EF4-FFF2-40B4-BE49-F238E27FC236}">
                  <a16:creationId xmlns:a16="http://schemas.microsoft.com/office/drawing/2014/main" xmlns="" id="{A65DB4E8-593A-49EB-B401-A0F91375962B}"/>
                </a:ext>
              </a:extLst>
            </p:cNvPr>
            <p:cNvSpPr txBox="1"/>
            <p:nvPr/>
          </p:nvSpPr>
          <p:spPr>
            <a:xfrm>
              <a:off x="2898237" y="2934260"/>
              <a:ext cx="412934" cy="2616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257163">
                <a:defRPr/>
              </a:pPr>
              <a:r>
                <a:rPr lang="en-GB" sz="675">
                  <a:solidFill>
                    <a:srgbClr val="000000"/>
                  </a:solidFill>
                  <a:latin typeface="Arial"/>
                </a:rPr>
                <a:t>Pol</a:t>
              </a:r>
            </a:p>
          </p:txBody>
        </p:sp>
      </p:grpSp>
      <p:sp>
        <p:nvSpPr>
          <p:cNvPr id="359" name="TextBox 358">
            <a:extLst>
              <a:ext uri="{FF2B5EF4-FFF2-40B4-BE49-F238E27FC236}">
                <a16:creationId xmlns:a16="http://schemas.microsoft.com/office/drawing/2014/main" xmlns="" id="{AC95EE03-7037-4255-907A-6BD1E4E553A8}"/>
              </a:ext>
            </a:extLst>
          </p:cNvPr>
          <p:cNvSpPr txBox="1"/>
          <p:nvPr/>
        </p:nvSpPr>
        <p:spPr>
          <a:xfrm>
            <a:off x="1223850" y="6043265"/>
            <a:ext cx="1170513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884">
              <a:defRPr/>
            </a:pPr>
            <a:r>
              <a:rPr lang="en-GB" sz="675" b="1">
                <a:solidFill>
                  <a:srgbClr val="000000"/>
                </a:solidFill>
                <a:latin typeface="Arial"/>
              </a:rPr>
              <a:t>Stalled Replication Fork</a:t>
            </a: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xmlns="" id="{B8D887C6-B4E1-4CCC-99F9-154176D2D5A6}"/>
              </a:ext>
            </a:extLst>
          </p:cNvPr>
          <p:cNvSpPr txBox="1"/>
          <p:nvPr/>
        </p:nvSpPr>
        <p:spPr>
          <a:xfrm>
            <a:off x="2009640" y="4846288"/>
            <a:ext cx="5081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884"/>
            <a:r>
              <a:rPr lang="en-GB" sz="1350" b="1">
                <a:solidFill>
                  <a:srgbClr val="003865"/>
                </a:solidFill>
                <a:latin typeface="Arial"/>
              </a:rPr>
              <a:t>Replication Stress Response </a:t>
            </a:r>
            <a:r>
              <a:rPr lang="en-GB" sz="1013" b="1">
                <a:solidFill>
                  <a:srgbClr val="003865"/>
                </a:solidFill>
                <a:latin typeface="Arial"/>
              </a:rPr>
              <a:t>(WEE1, ATR, CHK1, DNAPK)</a:t>
            </a:r>
            <a:endParaRPr lang="en-GB" sz="1350" b="1">
              <a:solidFill>
                <a:srgbClr val="003865"/>
              </a:solidFill>
              <a:latin typeface="Arial"/>
            </a:endParaRPr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xmlns="" id="{52A5B7B1-85E6-4A13-BBA2-C6F09D445FBC}"/>
              </a:ext>
            </a:extLst>
          </p:cNvPr>
          <p:cNvGrpSpPr/>
          <p:nvPr/>
        </p:nvGrpSpPr>
        <p:grpSpPr>
          <a:xfrm>
            <a:off x="3571310" y="5161564"/>
            <a:ext cx="225614" cy="669088"/>
            <a:chOff x="4648255" y="926763"/>
            <a:chExt cx="263985" cy="842767"/>
          </a:xfrm>
        </p:grpSpPr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xmlns="" id="{4BA7F2B9-DEF1-400E-9C62-A750B04A8C1D}"/>
                </a:ext>
              </a:extLst>
            </p:cNvPr>
            <p:cNvCxnSpPr/>
            <p:nvPr/>
          </p:nvCxnSpPr>
          <p:spPr>
            <a:xfrm>
              <a:off x="4777561" y="926763"/>
              <a:ext cx="0" cy="84276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Straight Connector 452">
              <a:extLst>
                <a:ext uri="{FF2B5EF4-FFF2-40B4-BE49-F238E27FC236}">
                  <a16:creationId xmlns:a16="http://schemas.microsoft.com/office/drawing/2014/main" xmlns="" id="{A4502F51-0CD5-4DA8-9FDD-D53D7EA46249}"/>
                </a:ext>
              </a:extLst>
            </p:cNvPr>
            <p:cNvCxnSpPr/>
            <p:nvPr/>
          </p:nvCxnSpPr>
          <p:spPr>
            <a:xfrm>
              <a:off x="4648255" y="1769530"/>
              <a:ext cx="2639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2" name="Straight Arrow Connector 361">
            <a:extLst>
              <a:ext uri="{FF2B5EF4-FFF2-40B4-BE49-F238E27FC236}">
                <a16:creationId xmlns:a16="http://schemas.microsoft.com/office/drawing/2014/main" xmlns="" id="{84D8E1A2-E205-4F1A-BCCA-E43810D9E7C4}"/>
              </a:ext>
            </a:extLst>
          </p:cNvPr>
          <p:cNvCxnSpPr/>
          <p:nvPr/>
        </p:nvCxnSpPr>
        <p:spPr>
          <a:xfrm flipH="1">
            <a:off x="2255203" y="5198577"/>
            <a:ext cx="1045983" cy="3256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0" name="Group 439">
            <a:extLst>
              <a:ext uri="{FF2B5EF4-FFF2-40B4-BE49-F238E27FC236}">
                <a16:creationId xmlns:a16="http://schemas.microsoft.com/office/drawing/2014/main" xmlns="" id="{2BFC5C3B-DDE3-4ABD-B41C-2CE172CC7261}"/>
              </a:ext>
            </a:extLst>
          </p:cNvPr>
          <p:cNvGrpSpPr/>
          <p:nvPr/>
        </p:nvGrpSpPr>
        <p:grpSpPr>
          <a:xfrm>
            <a:off x="1264813" y="5361406"/>
            <a:ext cx="538931" cy="324389"/>
            <a:chOff x="4291765" y="1791968"/>
            <a:chExt cx="718574" cy="432517"/>
          </a:xfrm>
        </p:grpSpPr>
        <p:pic>
          <p:nvPicPr>
            <p:cNvPr id="450" name="Picture 449">
              <a:extLst>
                <a:ext uri="{FF2B5EF4-FFF2-40B4-BE49-F238E27FC236}">
                  <a16:creationId xmlns:a16="http://schemas.microsoft.com/office/drawing/2014/main" xmlns="" id="{3763582F-9531-4F78-A990-FD2B95121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200000">
              <a:off x="4409929" y="1724502"/>
              <a:ext cx="432517" cy="567449"/>
            </a:xfrm>
            <a:prstGeom prst="rect">
              <a:avLst/>
            </a:prstGeom>
          </p:spPr>
        </p:pic>
        <p:sp>
          <p:nvSpPr>
            <p:cNvPr id="451" name="TextBox 450">
              <a:extLst>
                <a:ext uri="{FF2B5EF4-FFF2-40B4-BE49-F238E27FC236}">
                  <a16:creationId xmlns:a16="http://schemas.microsoft.com/office/drawing/2014/main" xmlns="" id="{DDFB5404-B3D3-4C59-9839-226326063A6B}"/>
                </a:ext>
              </a:extLst>
            </p:cNvPr>
            <p:cNvSpPr txBox="1"/>
            <p:nvPr/>
          </p:nvSpPr>
          <p:spPr>
            <a:xfrm>
              <a:off x="4291765" y="1871727"/>
              <a:ext cx="71857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42884">
                <a:defRPr/>
              </a:pPr>
              <a:r>
                <a:rPr lang="en-GB" sz="825">
                  <a:solidFill>
                    <a:srgbClr val="000000"/>
                  </a:solidFill>
                  <a:latin typeface="Arial"/>
                </a:rPr>
                <a:t>BRCA1</a:t>
              </a:r>
            </a:p>
          </p:txBody>
        </p:sp>
      </p:grpSp>
      <p:grpSp>
        <p:nvGrpSpPr>
          <p:cNvPr id="441" name="Group 440">
            <a:extLst>
              <a:ext uri="{FF2B5EF4-FFF2-40B4-BE49-F238E27FC236}">
                <a16:creationId xmlns:a16="http://schemas.microsoft.com/office/drawing/2014/main" xmlns="" id="{6AB95321-3E96-45B1-AA60-8A92436FB724}"/>
              </a:ext>
            </a:extLst>
          </p:cNvPr>
          <p:cNvGrpSpPr/>
          <p:nvPr/>
        </p:nvGrpSpPr>
        <p:grpSpPr>
          <a:xfrm>
            <a:off x="1789576" y="5058284"/>
            <a:ext cx="538931" cy="324389"/>
            <a:chOff x="6421932" y="1791968"/>
            <a:chExt cx="718574" cy="432517"/>
          </a:xfrm>
        </p:grpSpPr>
        <p:pic>
          <p:nvPicPr>
            <p:cNvPr id="448" name="Picture 447">
              <a:extLst>
                <a:ext uri="{FF2B5EF4-FFF2-40B4-BE49-F238E27FC236}">
                  <a16:creationId xmlns:a16="http://schemas.microsoft.com/office/drawing/2014/main" xmlns="" id="{DB27BE57-81FD-4178-B7A0-FBCC89C8DA8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200000">
              <a:off x="6546928" y="1724502"/>
              <a:ext cx="432517" cy="567449"/>
            </a:xfrm>
            <a:prstGeom prst="rect">
              <a:avLst/>
            </a:prstGeom>
          </p:spPr>
        </p:pic>
        <p:sp>
          <p:nvSpPr>
            <p:cNvPr id="449" name="TextBox 448">
              <a:extLst>
                <a:ext uri="{FF2B5EF4-FFF2-40B4-BE49-F238E27FC236}">
                  <a16:creationId xmlns:a16="http://schemas.microsoft.com/office/drawing/2014/main" xmlns="" id="{E32737A5-01E2-4438-9CFB-76242C0173E1}"/>
                </a:ext>
              </a:extLst>
            </p:cNvPr>
            <p:cNvSpPr txBox="1"/>
            <p:nvPr/>
          </p:nvSpPr>
          <p:spPr>
            <a:xfrm>
              <a:off x="6421932" y="1874671"/>
              <a:ext cx="71857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42884">
                <a:defRPr/>
              </a:pPr>
              <a:r>
                <a:rPr lang="en-GB" sz="825">
                  <a:solidFill>
                    <a:srgbClr val="000000"/>
                  </a:solidFill>
                  <a:latin typeface="Arial"/>
                </a:rPr>
                <a:t>BRCA2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A7DF8851-C32F-425D-9CAC-85B995533040}"/>
              </a:ext>
            </a:extLst>
          </p:cNvPr>
          <p:cNvGrpSpPr/>
          <p:nvPr/>
        </p:nvGrpSpPr>
        <p:grpSpPr>
          <a:xfrm>
            <a:off x="1843170" y="5338722"/>
            <a:ext cx="397868" cy="225202"/>
            <a:chOff x="1857335" y="4739949"/>
            <a:chExt cx="397868" cy="225202"/>
          </a:xfrm>
        </p:grpSpPr>
        <p:pic>
          <p:nvPicPr>
            <p:cNvPr id="463" name="Picture 462">
              <a:extLst>
                <a:ext uri="{FF2B5EF4-FFF2-40B4-BE49-F238E27FC236}">
                  <a16:creationId xmlns:a16="http://schemas.microsoft.com/office/drawing/2014/main" xmlns="" id="{22F8D93A-9929-4B2D-A5A7-93E65C9F5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200000">
              <a:off x="1949193" y="4704821"/>
              <a:ext cx="225202" cy="295458"/>
            </a:xfrm>
            <a:prstGeom prst="rect">
              <a:avLst/>
            </a:prstGeom>
          </p:spPr>
        </p:pic>
        <p:sp>
          <p:nvSpPr>
            <p:cNvPr id="447" name="TextBox 446">
              <a:extLst>
                <a:ext uri="{FF2B5EF4-FFF2-40B4-BE49-F238E27FC236}">
                  <a16:creationId xmlns:a16="http://schemas.microsoft.com/office/drawing/2014/main" xmlns="" id="{883466B8-53BF-4916-89C2-8E024F8100D3}"/>
                </a:ext>
              </a:extLst>
            </p:cNvPr>
            <p:cNvSpPr txBox="1"/>
            <p:nvPr/>
          </p:nvSpPr>
          <p:spPr>
            <a:xfrm>
              <a:off x="1857335" y="4764312"/>
              <a:ext cx="397868" cy="170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257163">
                <a:defRPr/>
              </a:pPr>
              <a:r>
                <a:rPr lang="en-GB" sz="506" b="1" dirty="0">
                  <a:solidFill>
                    <a:srgbClr val="000000"/>
                  </a:solidFill>
                  <a:latin typeface="Arial"/>
                </a:rPr>
                <a:t>RAD51</a:t>
              </a:r>
            </a:p>
          </p:txBody>
        </p:sp>
      </p:grpSp>
      <p:pic>
        <p:nvPicPr>
          <p:cNvPr id="436" name="Picture 435" descr="new parp molecule.png">
            <a:extLst>
              <a:ext uri="{FF2B5EF4-FFF2-40B4-BE49-F238E27FC236}">
                <a16:creationId xmlns:a16="http://schemas.microsoft.com/office/drawing/2014/main" xmlns="" id="{854CAFD2-6E19-462A-8B7C-4C83DE479E6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8635" y="5110380"/>
            <a:ext cx="177525" cy="174031"/>
          </a:xfrm>
          <a:prstGeom prst="rect">
            <a:avLst/>
          </a:prstGeom>
        </p:spPr>
      </p:pic>
      <p:pic>
        <p:nvPicPr>
          <p:cNvPr id="437" name="Picture 436" descr="new parp molecule.png">
            <a:extLst>
              <a:ext uri="{FF2B5EF4-FFF2-40B4-BE49-F238E27FC236}">
                <a16:creationId xmlns:a16="http://schemas.microsoft.com/office/drawing/2014/main" xmlns="" id="{5B3EA61B-19E7-4B92-B2EA-8FB254CF0B6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6151" y="5167786"/>
            <a:ext cx="177525" cy="174031"/>
          </a:xfrm>
          <a:prstGeom prst="rect">
            <a:avLst/>
          </a:prstGeom>
        </p:spPr>
      </p:pic>
      <p:pic>
        <p:nvPicPr>
          <p:cNvPr id="438" name="Picture 437" descr="new parp molecule.png">
            <a:extLst>
              <a:ext uri="{FF2B5EF4-FFF2-40B4-BE49-F238E27FC236}">
                <a16:creationId xmlns:a16="http://schemas.microsoft.com/office/drawing/2014/main" xmlns="" id="{6682D751-9C50-4D2F-A4A6-7F5857AE44A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0724" y="5102617"/>
            <a:ext cx="252025" cy="2470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39" name="TextBox 438">
            <a:extLst>
              <a:ext uri="{FF2B5EF4-FFF2-40B4-BE49-F238E27FC236}">
                <a16:creationId xmlns:a16="http://schemas.microsoft.com/office/drawing/2014/main" xmlns="" id="{E72B5F2E-5AF1-4207-B13A-6E631F2381BE}"/>
              </a:ext>
            </a:extLst>
          </p:cNvPr>
          <p:cNvSpPr txBox="1"/>
          <p:nvPr/>
        </p:nvSpPr>
        <p:spPr>
          <a:xfrm>
            <a:off x="1320829" y="5165369"/>
            <a:ext cx="351724" cy="15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66">
              <a:defRPr/>
            </a:pPr>
            <a:r>
              <a:rPr lang="en-GB" sz="375" b="1" kern="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</a:rPr>
              <a:t>PARP</a:t>
            </a:r>
          </a:p>
        </p:txBody>
      </p:sp>
      <p:pic>
        <p:nvPicPr>
          <p:cNvPr id="364" name="Picture 363" descr="A picture containing object&#10;&#10;Description automatically generated">
            <a:extLst>
              <a:ext uri="{FF2B5EF4-FFF2-40B4-BE49-F238E27FC236}">
                <a16:creationId xmlns:a16="http://schemas.microsoft.com/office/drawing/2014/main" xmlns="" id="{2C3062CD-9873-4642-A8EA-AD04B58E08F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65000"/>
          </a:blip>
          <a:stretch>
            <a:fillRect/>
          </a:stretch>
        </p:blipFill>
        <p:spPr>
          <a:xfrm>
            <a:off x="4255116" y="5614756"/>
            <a:ext cx="2077337" cy="959924"/>
          </a:xfrm>
          <a:prstGeom prst="rect">
            <a:avLst/>
          </a:prstGeom>
        </p:spPr>
      </p:pic>
      <p:grpSp>
        <p:nvGrpSpPr>
          <p:cNvPr id="365" name="Group 364">
            <a:extLst>
              <a:ext uri="{FF2B5EF4-FFF2-40B4-BE49-F238E27FC236}">
                <a16:creationId xmlns:a16="http://schemas.microsoft.com/office/drawing/2014/main" xmlns="" id="{6A695DBC-D5BA-4A23-90AF-15E8FD96C3CC}"/>
              </a:ext>
            </a:extLst>
          </p:cNvPr>
          <p:cNvGrpSpPr/>
          <p:nvPr/>
        </p:nvGrpSpPr>
        <p:grpSpPr>
          <a:xfrm>
            <a:off x="5190771" y="6838683"/>
            <a:ext cx="675796" cy="388967"/>
            <a:chOff x="7980595" y="4186912"/>
            <a:chExt cx="1201415" cy="691498"/>
          </a:xfrm>
        </p:grpSpPr>
        <p:cxnSp>
          <p:nvCxnSpPr>
            <p:cNvPr id="426" name="Straight Arrow Connector 425">
              <a:extLst>
                <a:ext uri="{FF2B5EF4-FFF2-40B4-BE49-F238E27FC236}">
                  <a16:creationId xmlns:a16="http://schemas.microsoft.com/office/drawing/2014/main" xmlns="" id="{287B98A4-8143-46F1-8481-70FCCDA33843}"/>
                </a:ext>
              </a:extLst>
            </p:cNvPr>
            <p:cNvCxnSpPr/>
            <p:nvPr/>
          </p:nvCxnSpPr>
          <p:spPr>
            <a:xfrm flipV="1">
              <a:off x="7980595" y="4342295"/>
              <a:ext cx="0" cy="221959"/>
            </a:xfrm>
            <a:prstGeom prst="straightConnector1">
              <a:avLst/>
            </a:prstGeom>
            <a:ln>
              <a:solidFill>
                <a:srgbClr val="6E6F7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27" name="Picture 426">
              <a:extLst>
                <a:ext uri="{FF2B5EF4-FFF2-40B4-BE49-F238E27FC236}">
                  <a16:creationId xmlns:a16="http://schemas.microsoft.com/office/drawing/2014/main" xmlns="" id="{60618E96-E63D-419D-8AAA-5CBCD6EA383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3947" y="4325123"/>
              <a:ext cx="370749" cy="372651"/>
            </a:xfrm>
            <a:prstGeom prst="rect">
              <a:avLst/>
            </a:prstGeom>
          </p:spPr>
        </p:pic>
        <p:sp>
          <p:nvSpPr>
            <p:cNvPr id="428" name="TextBox 427">
              <a:extLst>
                <a:ext uri="{FF2B5EF4-FFF2-40B4-BE49-F238E27FC236}">
                  <a16:creationId xmlns:a16="http://schemas.microsoft.com/office/drawing/2014/main" xmlns="" id="{26173D02-47E5-44DD-BFF5-06ABD380C772}"/>
                </a:ext>
              </a:extLst>
            </p:cNvPr>
            <p:cNvSpPr txBox="1"/>
            <p:nvPr/>
          </p:nvSpPr>
          <p:spPr>
            <a:xfrm>
              <a:off x="8548787" y="4349600"/>
              <a:ext cx="633223" cy="333538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 defTabSz="257163">
                <a:defRPr/>
              </a:pPr>
              <a:r>
                <a:rPr lang="en-GB" sz="619" b="1">
                  <a:solidFill>
                    <a:srgbClr val="000000"/>
                  </a:solidFill>
                  <a:latin typeface="Arial"/>
                </a:rPr>
                <a:t>ATM</a:t>
              </a:r>
            </a:p>
          </p:txBody>
        </p:sp>
        <p:cxnSp>
          <p:nvCxnSpPr>
            <p:cNvPr id="429" name="Straight Arrow Connector 428">
              <a:extLst>
                <a:ext uri="{FF2B5EF4-FFF2-40B4-BE49-F238E27FC236}">
                  <a16:creationId xmlns:a16="http://schemas.microsoft.com/office/drawing/2014/main" xmlns="" id="{AAC77608-95A7-4F71-8CD5-D1D545ABB82E}"/>
                </a:ext>
              </a:extLst>
            </p:cNvPr>
            <p:cNvCxnSpPr/>
            <p:nvPr/>
          </p:nvCxnSpPr>
          <p:spPr>
            <a:xfrm flipH="1" flipV="1">
              <a:off x="8489232" y="4186912"/>
              <a:ext cx="195351" cy="122356"/>
            </a:xfrm>
            <a:prstGeom prst="straightConnector1">
              <a:avLst/>
            </a:prstGeom>
            <a:ln>
              <a:solidFill>
                <a:srgbClr val="6E6F7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xmlns="" id="{91FF29A0-2065-4128-8174-822A3F8CCD9B}"/>
                </a:ext>
              </a:extLst>
            </p:cNvPr>
            <p:cNvGrpSpPr/>
            <p:nvPr/>
          </p:nvGrpSpPr>
          <p:grpSpPr>
            <a:xfrm>
              <a:off x="8148988" y="4549320"/>
              <a:ext cx="564829" cy="329090"/>
              <a:chOff x="5320341" y="4813112"/>
              <a:chExt cx="807679" cy="459453"/>
            </a:xfrm>
          </p:grpSpPr>
          <p:pic>
            <p:nvPicPr>
              <p:cNvPr id="432" name="Picture 431">
                <a:extLst>
                  <a:ext uri="{FF2B5EF4-FFF2-40B4-BE49-F238E27FC236}">
                    <a16:creationId xmlns:a16="http://schemas.microsoft.com/office/drawing/2014/main" xmlns="" id="{D14B407F-5128-4D5C-9468-4DE06B77E3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09166" y="4813112"/>
                <a:ext cx="457109" cy="459453"/>
              </a:xfrm>
              <a:prstGeom prst="rect">
                <a:avLst/>
              </a:prstGeom>
            </p:spPr>
          </p:pic>
          <p:sp>
            <p:nvSpPr>
              <p:cNvPr id="433" name="TextBox 432">
                <a:extLst>
                  <a:ext uri="{FF2B5EF4-FFF2-40B4-BE49-F238E27FC236}">
                    <a16:creationId xmlns:a16="http://schemas.microsoft.com/office/drawing/2014/main" xmlns="" id="{EAE60816-3B89-4546-8248-D9935474BB54}"/>
                  </a:ext>
                </a:extLst>
              </p:cNvPr>
              <p:cNvSpPr txBox="1"/>
              <p:nvPr/>
            </p:nvSpPr>
            <p:spPr>
              <a:xfrm>
                <a:off x="5320341" y="4840099"/>
                <a:ext cx="807679" cy="4223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257163">
                  <a:defRPr/>
                </a:pPr>
                <a:r>
                  <a:rPr lang="en-GB" sz="506" b="1" dirty="0">
                    <a:solidFill>
                      <a:srgbClr val="000000"/>
                    </a:solidFill>
                    <a:latin typeface="Arial"/>
                  </a:rPr>
                  <a:t>ATR</a:t>
                </a:r>
              </a:p>
            </p:txBody>
          </p:sp>
        </p:grpSp>
        <p:cxnSp>
          <p:nvCxnSpPr>
            <p:cNvPr id="431" name="Straight Arrow Connector 430">
              <a:extLst>
                <a:ext uri="{FF2B5EF4-FFF2-40B4-BE49-F238E27FC236}">
                  <a16:creationId xmlns:a16="http://schemas.microsoft.com/office/drawing/2014/main" xmlns="" id="{7B7FAD54-4130-4B25-A93B-DB9614E2F9FF}"/>
                </a:ext>
              </a:extLst>
            </p:cNvPr>
            <p:cNvCxnSpPr/>
            <p:nvPr/>
          </p:nvCxnSpPr>
          <p:spPr bwMode="auto">
            <a:xfrm flipH="1" flipV="1">
              <a:off x="8223854" y="4337295"/>
              <a:ext cx="136996" cy="15400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66" name="Group 365">
            <a:extLst>
              <a:ext uri="{FF2B5EF4-FFF2-40B4-BE49-F238E27FC236}">
                <a16:creationId xmlns:a16="http://schemas.microsoft.com/office/drawing/2014/main" xmlns="" id="{6399B004-174E-4FC3-9EE4-B8127024EE92}"/>
              </a:ext>
            </a:extLst>
          </p:cNvPr>
          <p:cNvGrpSpPr/>
          <p:nvPr/>
        </p:nvGrpSpPr>
        <p:grpSpPr>
          <a:xfrm>
            <a:off x="5425464" y="7204503"/>
            <a:ext cx="1046725" cy="324388"/>
            <a:chOff x="5691717" y="1243960"/>
            <a:chExt cx="1395633" cy="432517"/>
          </a:xfrm>
        </p:grpSpPr>
        <p:pic>
          <p:nvPicPr>
            <p:cNvPr id="422" name="Picture 421">
              <a:extLst>
                <a:ext uri="{FF2B5EF4-FFF2-40B4-BE49-F238E27FC236}">
                  <a16:creationId xmlns:a16="http://schemas.microsoft.com/office/drawing/2014/main" xmlns="" id="{06B3D141-1918-479F-9572-B8177E0C67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200000">
              <a:off x="5809881" y="1176494"/>
              <a:ext cx="432517" cy="567449"/>
            </a:xfrm>
            <a:prstGeom prst="rect">
              <a:avLst/>
            </a:prstGeom>
          </p:spPr>
        </p:pic>
        <p:sp>
          <p:nvSpPr>
            <p:cNvPr id="423" name="TextBox 422">
              <a:extLst>
                <a:ext uri="{FF2B5EF4-FFF2-40B4-BE49-F238E27FC236}">
                  <a16:creationId xmlns:a16="http://schemas.microsoft.com/office/drawing/2014/main" xmlns="" id="{AE67E7BA-8BF6-4614-8B03-7667A3FD095B}"/>
                </a:ext>
              </a:extLst>
            </p:cNvPr>
            <p:cNvSpPr txBox="1"/>
            <p:nvPr/>
          </p:nvSpPr>
          <p:spPr>
            <a:xfrm>
              <a:off x="5691717" y="1323719"/>
              <a:ext cx="718573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42884">
                <a:defRPr/>
              </a:pPr>
              <a:r>
                <a:rPr lang="en-GB" sz="825">
                  <a:solidFill>
                    <a:srgbClr val="000000"/>
                  </a:solidFill>
                  <a:latin typeface="Arial"/>
                </a:rPr>
                <a:t>BRCA1</a:t>
              </a:r>
            </a:p>
          </p:txBody>
        </p:sp>
        <p:pic>
          <p:nvPicPr>
            <p:cNvPr id="424" name="Picture 423">
              <a:extLst>
                <a:ext uri="{FF2B5EF4-FFF2-40B4-BE49-F238E27FC236}">
                  <a16:creationId xmlns:a16="http://schemas.microsoft.com/office/drawing/2014/main" xmlns="" id="{7792D7EC-342C-425F-BA2E-EC6AD9DA6B4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200000">
              <a:off x="6493772" y="1176494"/>
              <a:ext cx="432517" cy="567449"/>
            </a:xfrm>
            <a:prstGeom prst="rect">
              <a:avLst/>
            </a:prstGeom>
          </p:spPr>
        </p:pic>
        <p:sp>
          <p:nvSpPr>
            <p:cNvPr id="425" name="TextBox 424">
              <a:extLst>
                <a:ext uri="{FF2B5EF4-FFF2-40B4-BE49-F238E27FC236}">
                  <a16:creationId xmlns:a16="http://schemas.microsoft.com/office/drawing/2014/main" xmlns="" id="{6210993E-B28B-4396-B146-29B258422BF5}"/>
                </a:ext>
              </a:extLst>
            </p:cNvPr>
            <p:cNvSpPr txBox="1"/>
            <p:nvPr/>
          </p:nvSpPr>
          <p:spPr>
            <a:xfrm>
              <a:off x="6368777" y="1326663"/>
              <a:ext cx="718573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42884">
                <a:defRPr/>
              </a:pPr>
              <a:r>
                <a:rPr lang="en-GB" sz="825">
                  <a:solidFill>
                    <a:srgbClr val="000000"/>
                  </a:solidFill>
                  <a:latin typeface="Arial"/>
                </a:rPr>
                <a:t>BRCA2</a:t>
              </a:r>
            </a:p>
          </p:txBody>
        </p:sp>
      </p:grpSp>
      <p:grpSp>
        <p:nvGrpSpPr>
          <p:cNvPr id="367" name="Group 366">
            <a:extLst>
              <a:ext uri="{FF2B5EF4-FFF2-40B4-BE49-F238E27FC236}">
                <a16:creationId xmlns:a16="http://schemas.microsoft.com/office/drawing/2014/main" xmlns="" id="{E4B14EE5-E945-449F-B42D-7555AE01711E}"/>
              </a:ext>
            </a:extLst>
          </p:cNvPr>
          <p:cNvGrpSpPr/>
          <p:nvPr/>
        </p:nvGrpSpPr>
        <p:grpSpPr>
          <a:xfrm>
            <a:off x="4998377" y="7090911"/>
            <a:ext cx="422556" cy="247063"/>
            <a:chOff x="2791260" y="4080606"/>
            <a:chExt cx="1096768" cy="641268"/>
          </a:xfrm>
        </p:grpSpPr>
        <p:pic>
          <p:nvPicPr>
            <p:cNvPr id="418" name="Picture 417" descr="new parp molecule.png">
              <a:extLst>
                <a:ext uri="{FF2B5EF4-FFF2-40B4-BE49-F238E27FC236}">
                  <a16:creationId xmlns:a16="http://schemas.microsoft.com/office/drawing/2014/main" xmlns="" id="{69861AC0-6FD5-434B-94C8-0AD6216FDA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91260" y="4100756"/>
              <a:ext cx="460780" cy="451708"/>
            </a:xfrm>
            <a:prstGeom prst="rect">
              <a:avLst/>
            </a:prstGeom>
          </p:spPr>
        </p:pic>
        <p:pic>
          <p:nvPicPr>
            <p:cNvPr id="419" name="Picture 418" descr="new parp molecule.png">
              <a:extLst>
                <a:ext uri="{FF2B5EF4-FFF2-40B4-BE49-F238E27FC236}">
                  <a16:creationId xmlns:a16="http://schemas.microsoft.com/office/drawing/2014/main" xmlns="" id="{494A6A2F-504C-440B-B5FC-08747737B9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14591" y="4249755"/>
              <a:ext cx="460780" cy="451708"/>
            </a:xfrm>
            <a:prstGeom prst="rect">
              <a:avLst/>
            </a:prstGeom>
          </p:spPr>
        </p:pic>
        <p:pic>
          <p:nvPicPr>
            <p:cNvPr id="420" name="Picture 419" descr="new parp molecule.png">
              <a:extLst>
                <a:ext uri="{FF2B5EF4-FFF2-40B4-BE49-F238E27FC236}">
                  <a16:creationId xmlns:a16="http://schemas.microsoft.com/office/drawing/2014/main" xmlns="" id="{6DEE1347-7460-43E9-9055-EFA4E8EACC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04329" y="4080606"/>
              <a:ext cx="654148" cy="64126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21" name="TextBox 420">
              <a:extLst>
                <a:ext uri="{FF2B5EF4-FFF2-40B4-BE49-F238E27FC236}">
                  <a16:creationId xmlns:a16="http://schemas.microsoft.com/office/drawing/2014/main" xmlns="" id="{E428E5C4-7B19-4DDE-9372-7E1AFB4B9A1D}"/>
                </a:ext>
              </a:extLst>
            </p:cNvPr>
            <p:cNvSpPr txBox="1"/>
            <p:nvPr/>
          </p:nvSpPr>
          <p:spPr>
            <a:xfrm>
              <a:off x="2809694" y="4252445"/>
              <a:ext cx="1078334" cy="38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66">
                <a:defRPr/>
              </a:pPr>
              <a:r>
                <a:rPr lang="en-GB" sz="375" b="1" kern="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latin typeface="Arial"/>
                </a:rPr>
                <a:t>PARP</a:t>
              </a:r>
            </a:p>
          </p:txBody>
        </p:sp>
      </p:grpSp>
      <p:grpSp>
        <p:nvGrpSpPr>
          <p:cNvPr id="368" name="Group 367">
            <a:extLst>
              <a:ext uri="{FF2B5EF4-FFF2-40B4-BE49-F238E27FC236}">
                <a16:creationId xmlns:a16="http://schemas.microsoft.com/office/drawing/2014/main" xmlns="" id="{5FBC9F68-0505-4C95-8966-8B0A5C464DE1}"/>
              </a:ext>
            </a:extLst>
          </p:cNvPr>
          <p:cNvGrpSpPr/>
          <p:nvPr/>
        </p:nvGrpSpPr>
        <p:grpSpPr>
          <a:xfrm>
            <a:off x="4099820" y="6853816"/>
            <a:ext cx="482825" cy="211449"/>
            <a:chOff x="3814092" y="3822416"/>
            <a:chExt cx="395313" cy="195516"/>
          </a:xfrm>
        </p:grpSpPr>
        <p:pic>
          <p:nvPicPr>
            <p:cNvPr id="416" name="Picture 415">
              <a:extLst>
                <a:ext uri="{FF2B5EF4-FFF2-40B4-BE49-F238E27FC236}">
                  <a16:creationId xmlns:a16="http://schemas.microsoft.com/office/drawing/2014/main" xmlns="" id="{EB4F7F0A-5804-4BEA-BED7-D6CB43137E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5345" y="3822416"/>
              <a:ext cx="327836" cy="195516"/>
            </a:xfrm>
            <a:prstGeom prst="rect">
              <a:avLst/>
            </a:prstGeom>
          </p:spPr>
        </p:pic>
        <p:sp>
          <p:nvSpPr>
            <p:cNvPr id="417" name="TextBox 416">
              <a:extLst>
                <a:ext uri="{FF2B5EF4-FFF2-40B4-BE49-F238E27FC236}">
                  <a16:creationId xmlns:a16="http://schemas.microsoft.com/office/drawing/2014/main" xmlns="" id="{88C38139-2B75-4A98-92E4-6F35C752D61B}"/>
                </a:ext>
              </a:extLst>
            </p:cNvPr>
            <p:cNvSpPr txBox="1"/>
            <p:nvPr/>
          </p:nvSpPr>
          <p:spPr>
            <a:xfrm>
              <a:off x="3814092" y="3831134"/>
              <a:ext cx="395313" cy="181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257163">
                <a:defRPr/>
              </a:pPr>
              <a:r>
                <a:rPr lang="en-GB" sz="675" dirty="0">
                  <a:solidFill>
                    <a:srgbClr val="000000"/>
                  </a:solidFill>
                  <a:latin typeface="Arial"/>
                </a:rPr>
                <a:t>DNAPK</a:t>
              </a:r>
            </a:p>
          </p:txBody>
        </p:sp>
      </p:grpSp>
      <p:grpSp>
        <p:nvGrpSpPr>
          <p:cNvPr id="369" name="Group 368">
            <a:extLst>
              <a:ext uri="{FF2B5EF4-FFF2-40B4-BE49-F238E27FC236}">
                <a16:creationId xmlns:a16="http://schemas.microsoft.com/office/drawing/2014/main" xmlns="" id="{A34AD446-8A6C-4516-ADF1-B7D656A9A8F8}"/>
              </a:ext>
            </a:extLst>
          </p:cNvPr>
          <p:cNvGrpSpPr/>
          <p:nvPr/>
        </p:nvGrpSpPr>
        <p:grpSpPr>
          <a:xfrm>
            <a:off x="3935778" y="6624678"/>
            <a:ext cx="362600" cy="286670"/>
            <a:chOff x="7102035" y="4600931"/>
            <a:chExt cx="644622" cy="509635"/>
          </a:xfrm>
        </p:grpSpPr>
        <p:pic>
          <p:nvPicPr>
            <p:cNvPr id="414" name="Picture 413">
              <a:extLst>
                <a:ext uri="{FF2B5EF4-FFF2-40B4-BE49-F238E27FC236}">
                  <a16:creationId xmlns:a16="http://schemas.microsoft.com/office/drawing/2014/main" xmlns="" id="{A774F7B5-5D10-4BDC-9FA9-4722BA87985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5623" y="4600931"/>
              <a:ext cx="507033" cy="509635"/>
            </a:xfrm>
            <a:prstGeom prst="rect">
              <a:avLst/>
            </a:prstGeom>
          </p:spPr>
        </p:pic>
        <p:sp>
          <p:nvSpPr>
            <p:cNvPr id="415" name="TextBox 414">
              <a:extLst>
                <a:ext uri="{FF2B5EF4-FFF2-40B4-BE49-F238E27FC236}">
                  <a16:creationId xmlns:a16="http://schemas.microsoft.com/office/drawing/2014/main" xmlns="" id="{A627B691-B401-46E6-80C2-FECDCA9678C0}"/>
                </a:ext>
              </a:extLst>
            </p:cNvPr>
            <p:cNvSpPr txBox="1"/>
            <p:nvPr/>
          </p:nvSpPr>
          <p:spPr>
            <a:xfrm>
              <a:off x="7102035" y="4691468"/>
              <a:ext cx="644622" cy="3488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257163">
                <a:defRPr/>
              </a:pPr>
              <a:r>
                <a:rPr lang="en-GB" sz="675" b="1">
                  <a:solidFill>
                    <a:srgbClr val="000000"/>
                  </a:solidFill>
                  <a:latin typeface="Arial"/>
                </a:rPr>
                <a:t>ATR</a:t>
              </a:r>
            </a:p>
          </p:txBody>
        </p:sp>
      </p:grpSp>
      <p:pic>
        <p:nvPicPr>
          <p:cNvPr id="370" name="Picture 369">
            <a:extLst>
              <a:ext uri="{FF2B5EF4-FFF2-40B4-BE49-F238E27FC236}">
                <a16:creationId xmlns:a16="http://schemas.microsoft.com/office/drawing/2014/main" xmlns="" id="{D7AC73E5-BF56-434E-BB9C-CB59930ACF6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116" y="6546109"/>
            <a:ext cx="509374" cy="370824"/>
          </a:xfrm>
          <a:prstGeom prst="rect">
            <a:avLst/>
          </a:prstGeom>
        </p:spPr>
      </p:pic>
      <p:sp>
        <p:nvSpPr>
          <p:cNvPr id="371" name="TextBox 370">
            <a:extLst>
              <a:ext uri="{FF2B5EF4-FFF2-40B4-BE49-F238E27FC236}">
                <a16:creationId xmlns:a16="http://schemas.microsoft.com/office/drawing/2014/main" xmlns="" id="{89F66034-A729-4E0D-94B6-4FA2B4849F09}"/>
              </a:ext>
            </a:extLst>
          </p:cNvPr>
          <p:cNvSpPr txBox="1"/>
          <p:nvPr/>
        </p:nvSpPr>
        <p:spPr>
          <a:xfrm>
            <a:off x="3458334" y="6609908"/>
            <a:ext cx="5372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57163">
              <a:defRPr/>
            </a:pPr>
            <a:r>
              <a:rPr lang="en-GB" sz="900" b="1">
                <a:solidFill>
                  <a:srgbClr val="000000"/>
                </a:solidFill>
                <a:latin typeface="Arial"/>
              </a:rPr>
              <a:t>WEE1</a:t>
            </a:r>
          </a:p>
        </p:txBody>
      </p:sp>
      <p:grpSp>
        <p:nvGrpSpPr>
          <p:cNvPr id="372" name="Group 371">
            <a:extLst>
              <a:ext uri="{FF2B5EF4-FFF2-40B4-BE49-F238E27FC236}">
                <a16:creationId xmlns:a16="http://schemas.microsoft.com/office/drawing/2014/main" xmlns="" id="{56665648-63C8-4740-B18C-69F91F9F3F76}"/>
              </a:ext>
            </a:extLst>
          </p:cNvPr>
          <p:cNvGrpSpPr/>
          <p:nvPr/>
        </p:nvGrpSpPr>
        <p:grpSpPr>
          <a:xfrm rot="3547499">
            <a:off x="3190376" y="6745003"/>
            <a:ext cx="165500" cy="343419"/>
            <a:chOff x="4647949" y="693508"/>
            <a:chExt cx="303560" cy="1076022"/>
          </a:xfrm>
        </p:grpSpPr>
        <p:cxnSp>
          <p:nvCxnSpPr>
            <p:cNvPr id="412" name="Straight Connector 411">
              <a:extLst>
                <a:ext uri="{FF2B5EF4-FFF2-40B4-BE49-F238E27FC236}">
                  <a16:creationId xmlns:a16="http://schemas.microsoft.com/office/drawing/2014/main" xmlns="" id="{6E12B650-19FC-4D99-B9A8-CD68E6C65ED5}"/>
                </a:ext>
              </a:extLst>
            </p:cNvPr>
            <p:cNvCxnSpPr>
              <a:cxnSpLocks/>
            </p:cNvCxnSpPr>
            <p:nvPr/>
          </p:nvCxnSpPr>
          <p:spPr>
            <a:xfrm rot="18052501" flipH="1">
              <a:off x="4292290" y="1049167"/>
              <a:ext cx="1014877" cy="30356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Straight Connector 412">
              <a:extLst>
                <a:ext uri="{FF2B5EF4-FFF2-40B4-BE49-F238E27FC236}">
                  <a16:creationId xmlns:a16="http://schemas.microsoft.com/office/drawing/2014/main" xmlns="" id="{C186C1D4-67E2-4B98-ADC8-9A5B838B1DDE}"/>
                </a:ext>
              </a:extLst>
            </p:cNvPr>
            <p:cNvCxnSpPr/>
            <p:nvPr/>
          </p:nvCxnSpPr>
          <p:spPr>
            <a:xfrm>
              <a:off x="4648255" y="1769530"/>
              <a:ext cx="2639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3" name="Group 372">
            <a:extLst>
              <a:ext uri="{FF2B5EF4-FFF2-40B4-BE49-F238E27FC236}">
                <a16:creationId xmlns:a16="http://schemas.microsoft.com/office/drawing/2014/main" xmlns="" id="{F144BC32-EE0E-4FE1-B9F4-5BDB53ABA262}"/>
              </a:ext>
            </a:extLst>
          </p:cNvPr>
          <p:cNvGrpSpPr/>
          <p:nvPr/>
        </p:nvGrpSpPr>
        <p:grpSpPr>
          <a:xfrm rot="10800000">
            <a:off x="3670080" y="6213494"/>
            <a:ext cx="95527" cy="307400"/>
            <a:chOff x="4648255" y="926763"/>
            <a:chExt cx="263985" cy="842767"/>
          </a:xfrm>
        </p:grpSpPr>
        <p:cxnSp>
          <p:nvCxnSpPr>
            <p:cNvPr id="410" name="Straight Connector 409">
              <a:extLst>
                <a:ext uri="{FF2B5EF4-FFF2-40B4-BE49-F238E27FC236}">
                  <a16:creationId xmlns:a16="http://schemas.microsoft.com/office/drawing/2014/main" xmlns="" id="{1AF32B73-3941-4EE7-8B93-29E27F41D0E8}"/>
                </a:ext>
              </a:extLst>
            </p:cNvPr>
            <p:cNvCxnSpPr/>
            <p:nvPr/>
          </p:nvCxnSpPr>
          <p:spPr>
            <a:xfrm>
              <a:off x="4777561" y="926763"/>
              <a:ext cx="0" cy="84276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Straight Connector 410">
              <a:extLst>
                <a:ext uri="{FF2B5EF4-FFF2-40B4-BE49-F238E27FC236}">
                  <a16:creationId xmlns:a16="http://schemas.microsoft.com/office/drawing/2014/main" xmlns="" id="{01BF9A40-4181-418E-A410-34EDFA29391B}"/>
                </a:ext>
              </a:extLst>
            </p:cNvPr>
            <p:cNvCxnSpPr/>
            <p:nvPr/>
          </p:nvCxnSpPr>
          <p:spPr>
            <a:xfrm>
              <a:off x="4648255" y="1769530"/>
              <a:ext cx="2639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4" name="Picture 373">
            <a:extLst>
              <a:ext uri="{FF2B5EF4-FFF2-40B4-BE49-F238E27FC236}">
                <a16:creationId xmlns:a16="http://schemas.microsoft.com/office/drawing/2014/main" xmlns="" id="{42862E7B-B490-4AC4-B7CD-4078A2D84F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058" y="7747308"/>
            <a:ext cx="374237" cy="272444"/>
          </a:xfrm>
          <a:prstGeom prst="rect">
            <a:avLst/>
          </a:prstGeom>
        </p:spPr>
      </p:pic>
      <p:sp>
        <p:nvSpPr>
          <p:cNvPr id="375" name="TextBox 374">
            <a:extLst>
              <a:ext uri="{FF2B5EF4-FFF2-40B4-BE49-F238E27FC236}">
                <a16:creationId xmlns:a16="http://schemas.microsoft.com/office/drawing/2014/main" xmlns="" id="{0169CD26-F9AE-4B49-BA3D-3D0F778BE74E}"/>
              </a:ext>
            </a:extLst>
          </p:cNvPr>
          <p:cNvSpPr txBox="1"/>
          <p:nvPr/>
        </p:nvSpPr>
        <p:spPr>
          <a:xfrm>
            <a:off x="1514435" y="7102997"/>
            <a:ext cx="16562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884"/>
            <a:r>
              <a:rPr lang="en-GB" sz="1350" dirty="0">
                <a:solidFill>
                  <a:srgbClr val="003865"/>
                </a:solidFill>
                <a:latin typeface="Arial"/>
              </a:rPr>
              <a:t>Stalled polymerase</a:t>
            </a:r>
          </a:p>
        </p:txBody>
      </p:sp>
      <p:cxnSp>
        <p:nvCxnSpPr>
          <p:cNvPr id="376" name="Straight Arrow Connector 375">
            <a:extLst>
              <a:ext uri="{FF2B5EF4-FFF2-40B4-BE49-F238E27FC236}">
                <a16:creationId xmlns:a16="http://schemas.microsoft.com/office/drawing/2014/main" xmlns="" id="{27BB3CA6-1211-40B9-81A4-37D6EC465210}"/>
              </a:ext>
            </a:extLst>
          </p:cNvPr>
          <p:cNvCxnSpPr>
            <a:cxnSpLocks/>
          </p:cNvCxnSpPr>
          <p:nvPr/>
        </p:nvCxnSpPr>
        <p:spPr>
          <a:xfrm flipV="1">
            <a:off x="1176410" y="7397969"/>
            <a:ext cx="506245" cy="4234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7" name="TextBox 376">
            <a:extLst>
              <a:ext uri="{FF2B5EF4-FFF2-40B4-BE49-F238E27FC236}">
                <a16:creationId xmlns:a16="http://schemas.microsoft.com/office/drawing/2014/main" xmlns="" id="{6A9F8939-2765-4E85-B81A-AC530E327827}"/>
              </a:ext>
            </a:extLst>
          </p:cNvPr>
          <p:cNvSpPr txBox="1"/>
          <p:nvPr/>
        </p:nvSpPr>
        <p:spPr>
          <a:xfrm>
            <a:off x="303246" y="7411577"/>
            <a:ext cx="1156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884"/>
            <a:r>
              <a:rPr lang="en-GB" sz="1200" dirty="0">
                <a:solidFill>
                  <a:srgbClr val="003865"/>
                </a:solidFill>
                <a:latin typeface="Arial"/>
              </a:rPr>
              <a:t>Physical block</a:t>
            </a:r>
          </a:p>
        </p:txBody>
      </p:sp>
      <p:pic>
        <p:nvPicPr>
          <p:cNvPr id="378" name="Picture 377">
            <a:extLst>
              <a:ext uri="{FF2B5EF4-FFF2-40B4-BE49-F238E27FC236}">
                <a16:creationId xmlns:a16="http://schemas.microsoft.com/office/drawing/2014/main" xmlns="" id="{DB4DCEE9-19F5-4F02-AD62-E310254955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35" y="8006910"/>
            <a:ext cx="446390" cy="324972"/>
          </a:xfrm>
          <a:prstGeom prst="rect">
            <a:avLst/>
          </a:prstGeom>
        </p:spPr>
      </p:pic>
      <p:sp>
        <p:nvSpPr>
          <p:cNvPr id="379" name="TextBox 378">
            <a:extLst>
              <a:ext uri="{FF2B5EF4-FFF2-40B4-BE49-F238E27FC236}">
                <a16:creationId xmlns:a16="http://schemas.microsoft.com/office/drawing/2014/main" xmlns="" id="{80BA9AE6-5EED-4824-9895-45C1E815A6AC}"/>
              </a:ext>
            </a:extLst>
          </p:cNvPr>
          <p:cNvSpPr txBox="1"/>
          <p:nvPr/>
        </p:nvSpPr>
        <p:spPr>
          <a:xfrm>
            <a:off x="371931" y="8087642"/>
            <a:ext cx="41032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57163">
              <a:defRPr/>
            </a:pPr>
            <a:r>
              <a:rPr lang="en-GB" sz="750" b="1">
                <a:solidFill>
                  <a:srgbClr val="000000"/>
                </a:solidFill>
                <a:latin typeface="Arial"/>
              </a:rPr>
              <a:t>MYC</a:t>
            </a:r>
          </a:p>
        </p:txBody>
      </p:sp>
      <p:sp>
        <p:nvSpPr>
          <p:cNvPr id="380" name="TextBox 379">
            <a:extLst>
              <a:ext uri="{FF2B5EF4-FFF2-40B4-BE49-F238E27FC236}">
                <a16:creationId xmlns:a16="http://schemas.microsoft.com/office/drawing/2014/main" xmlns="" id="{C8D0FFC6-DB10-4BE4-8BC8-A16C759E2E6F}"/>
              </a:ext>
            </a:extLst>
          </p:cNvPr>
          <p:cNvSpPr txBox="1"/>
          <p:nvPr/>
        </p:nvSpPr>
        <p:spPr>
          <a:xfrm>
            <a:off x="698499" y="7897176"/>
            <a:ext cx="47469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57163">
              <a:defRPr/>
            </a:pPr>
            <a:r>
              <a:rPr lang="en-GB" sz="600" b="1" dirty="0" err="1">
                <a:solidFill>
                  <a:srgbClr val="000000"/>
                </a:solidFill>
                <a:latin typeface="Arial"/>
              </a:rPr>
              <a:t>KRASm</a:t>
            </a:r>
            <a:endParaRPr lang="en-GB" sz="600" b="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81" name="Picture 380">
            <a:extLst>
              <a:ext uri="{FF2B5EF4-FFF2-40B4-BE49-F238E27FC236}">
                <a16:creationId xmlns:a16="http://schemas.microsoft.com/office/drawing/2014/main" xmlns="" id="{230966E7-DC2D-4565-9D67-8C564483AA41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46" y="8055998"/>
            <a:ext cx="305711" cy="306637"/>
          </a:xfrm>
          <a:prstGeom prst="rect">
            <a:avLst/>
          </a:prstGeom>
        </p:spPr>
      </p:pic>
      <p:sp>
        <p:nvSpPr>
          <p:cNvPr id="382" name="TextBox 381">
            <a:extLst>
              <a:ext uri="{FF2B5EF4-FFF2-40B4-BE49-F238E27FC236}">
                <a16:creationId xmlns:a16="http://schemas.microsoft.com/office/drawing/2014/main" xmlns="" id="{3F01CB97-5DB8-4DDF-9FE5-0C24F0CEFD58}"/>
              </a:ext>
            </a:extLst>
          </p:cNvPr>
          <p:cNvSpPr txBox="1"/>
          <p:nvPr/>
        </p:nvSpPr>
        <p:spPr>
          <a:xfrm>
            <a:off x="978474" y="8125663"/>
            <a:ext cx="41032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57163">
              <a:defRPr/>
            </a:pPr>
            <a:r>
              <a:rPr lang="en-GB" sz="600" b="1" dirty="0" err="1">
                <a:solidFill>
                  <a:srgbClr val="000000"/>
                </a:solidFill>
                <a:latin typeface="Arial"/>
              </a:rPr>
              <a:t>Topo</a:t>
            </a:r>
            <a:r>
              <a:rPr lang="en-GB" sz="600" b="1" dirty="0">
                <a:solidFill>
                  <a:srgbClr val="000000"/>
                </a:solidFill>
                <a:latin typeface="Arial"/>
              </a:rPr>
              <a:t> I</a:t>
            </a:r>
          </a:p>
        </p:txBody>
      </p:sp>
      <p:pic>
        <p:nvPicPr>
          <p:cNvPr id="383" name="Picture 382">
            <a:extLst>
              <a:ext uri="{FF2B5EF4-FFF2-40B4-BE49-F238E27FC236}">
                <a16:creationId xmlns:a16="http://schemas.microsoft.com/office/drawing/2014/main" xmlns="" id="{A060DC21-EDE9-4473-A2A4-FE8B1B8737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541" y="7751766"/>
            <a:ext cx="374237" cy="272444"/>
          </a:xfrm>
          <a:prstGeom prst="rect">
            <a:avLst/>
          </a:prstGeom>
        </p:spPr>
      </p:pic>
      <p:grpSp>
        <p:nvGrpSpPr>
          <p:cNvPr id="384" name="Group 383">
            <a:extLst>
              <a:ext uri="{FF2B5EF4-FFF2-40B4-BE49-F238E27FC236}">
                <a16:creationId xmlns:a16="http://schemas.microsoft.com/office/drawing/2014/main" xmlns="" id="{CD4D5140-FE0F-465B-B815-96273D997E3A}"/>
              </a:ext>
            </a:extLst>
          </p:cNvPr>
          <p:cNvGrpSpPr/>
          <p:nvPr/>
        </p:nvGrpSpPr>
        <p:grpSpPr>
          <a:xfrm>
            <a:off x="2805375" y="7411576"/>
            <a:ext cx="1549296" cy="795218"/>
            <a:chOff x="3590175" y="3808746"/>
            <a:chExt cx="2065727" cy="1060290"/>
          </a:xfrm>
        </p:grpSpPr>
        <p:sp>
          <p:nvSpPr>
            <p:cNvPr id="405" name="TextBox 404">
              <a:extLst>
                <a:ext uri="{FF2B5EF4-FFF2-40B4-BE49-F238E27FC236}">
                  <a16:creationId xmlns:a16="http://schemas.microsoft.com/office/drawing/2014/main" xmlns="" id="{54296A27-79DE-4812-A1E8-8AA7A142C08F}"/>
                </a:ext>
              </a:extLst>
            </p:cNvPr>
            <p:cNvSpPr txBox="1"/>
            <p:nvPr/>
          </p:nvSpPr>
          <p:spPr>
            <a:xfrm>
              <a:off x="4036912" y="3808746"/>
              <a:ext cx="1618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42884"/>
              <a:r>
                <a:rPr lang="en-GB" sz="1200">
                  <a:solidFill>
                    <a:srgbClr val="003865"/>
                  </a:solidFill>
                  <a:latin typeface="Arial"/>
                </a:rPr>
                <a:t>dNTP shortage</a:t>
              </a:r>
            </a:p>
          </p:txBody>
        </p:sp>
        <p:sp>
          <p:nvSpPr>
            <p:cNvPr id="406" name="TextBox 405">
              <a:extLst>
                <a:ext uri="{FF2B5EF4-FFF2-40B4-BE49-F238E27FC236}">
                  <a16:creationId xmlns:a16="http://schemas.microsoft.com/office/drawing/2014/main" xmlns="" id="{DCFD77E6-8AA1-4A49-AC2C-1F810D9A1085}"/>
                </a:ext>
              </a:extLst>
            </p:cNvPr>
            <p:cNvSpPr txBox="1"/>
            <p:nvPr/>
          </p:nvSpPr>
          <p:spPr>
            <a:xfrm>
              <a:off x="4444339" y="4316079"/>
              <a:ext cx="7509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257163">
                <a:defRPr/>
              </a:pPr>
              <a:r>
                <a:rPr lang="en-GB" sz="600" b="1" dirty="0">
                  <a:solidFill>
                    <a:srgbClr val="000000"/>
                  </a:solidFill>
                  <a:latin typeface="Arial"/>
                </a:rPr>
                <a:t>Cyclin E</a:t>
              </a:r>
            </a:p>
          </p:txBody>
        </p:sp>
        <p:sp>
          <p:nvSpPr>
            <p:cNvPr id="407" name="TextBox 406">
              <a:extLst>
                <a:ext uri="{FF2B5EF4-FFF2-40B4-BE49-F238E27FC236}">
                  <a16:creationId xmlns:a16="http://schemas.microsoft.com/office/drawing/2014/main" xmlns="" id="{3664929E-7C70-416D-9040-A40C851F8682}"/>
                </a:ext>
              </a:extLst>
            </p:cNvPr>
            <p:cNvSpPr txBox="1"/>
            <p:nvPr/>
          </p:nvSpPr>
          <p:spPr>
            <a:xfrm>
              <a:off x="5050106" y="4225444"/>
              <a:ext cx="58178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257163">
                <a:defRPr/>
              </a:pPr>
              <a:r>
                <a:rPr lang="en-GB" sz="600" b="1" dirty="0">
                  <a:solidFill>
                    <a:srgbClr val="000000"/>
                  </a:solidFill>
                  <a:latin typeface="Arial"/>
                </a:rPr>
                <a:t>SETD2</a:t>
              </a:r>
            </a:p>
          </p:txBody>
        </p:sp>
        <p:sp>
          <p:nvSpPr>
            <p:cNvPr id="408" name="TextBox 407">
              <a:extLst>
                <a:ext uri="{FF2B5EF4-FFF2-40B4-BE49-F238E27FC236}">
                  <a16:creationId xmlns:a16="http://schemas.microsoft.com/office/drawing/2014/main" xmlns="" id="{2EE4E641-3D1A-4294-986A-AA2DCF33E9AE}"/>
                </a:ext>
              </a:extLst>
            </p:cNvPr>
            <p:cNvSpPr txBox="1"/>
            <p:nvPr/>
          </p:nvSpPr>
          <p:spPr>
            <a:xfrm>
              <a:off x="3590936" y="4339847"/>
              <a:ext cx="547102" cy="250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257163">
                <a:defRPr/>
              </a:pPr>
              <a:r>
                <a:rPr lang="en-GB" sz="619" b="1" err="1">
                  <a:solidFill>
                    <a:srgbClr val="000000"/>
                  </a:solidFill>
                  <a:latin typeface="Arial"/>
                </a:rPr>
                <a:t>pRB</a:t>
              </a:r>
              <a:endParaRPr lang="en-GB" sz="619" b="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09" name="TextBox 408">
              <a:extLst>
                <a:ext uri="{FF2B5EF4-FFF2-40B4-BE49-F238E27FC236}">
                  <a16:creationId xmlns:a16="http://schemas.microsoft.com/office/drawing/2014/main" xmlns="" id="{DCA9F6F6-3DFE-4AF5-B6D0-6156B035A797}"/>
                </a:ext>
              </a:extLst>
            </p:cNvPr>
            <p:cNvSpPr txBox="1"/>
            <p:nvPr/>
          </p:nvSpPr>
          <p:spPr>
            <a:xfrm>
              <a:off x="3590175" y="4622815"/>
              <a:ext cx="61650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257163">
                <a:defRPr/>
              </a:pPr>
              <a:r>
                <a:rPr lang="en-GB" sz="600" b="1" dirty="0">
                  <a:solidFill>
                    <a:srgbClr val="000000"/>
                  </a:solidFill>
                  <a:latin typeface="Arial"/>
                </a:rPr>
                <a:t>INK4A</a:t>
              </a:r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xmlns="" id="{A7BDD59B-DB67-406B-A6CE-AB1B01DAB19B}"/>
              </a:ext>
            </a:extLst>
          </p:cNvPr>
          <p:cNvGrpSpPr/>
          <p:nvPr/>
        </p:nvGrpSpPr>
        <p:grpSpPr>
          <a:xfrm>
            <a:off x="3175501" y="7867486"/>
            <a:ext cx="410327" cy="272444"/>
            <a:chOff x="6484797" y="5572672"/>
            <a:chExt cx="729471" cy="484345"/>
          </a:xfrm>
        </p:grpSpPr>
        <p:pic>
          <p:nvPicPr>
            <p:cNvPr id="403" name="Picture 402">
              <a:extLst>
                <a:ext uri="{FF2B5EF4-FFF2-40B4-BE49-F238E27FC236}">
                  <a16:creationId xmlns:a16="http://schemas.microsoft.com/office/drawing/2014/main" xmlns="" id="{F949CB89-F727-4C3F-A345-7F35BD0965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7646" y="5572672"/>
              <a:ext cx="665310" cy="484345"/>
            </a:xfrm>
            <a:prstGeom prst="rect">
              <a:avLst/>
            </a:prstGeom>
          </p:spPr>
        </p:pic>
        <p:sp>
          <p:nvSpPr>
            <p:cNvPr id="404" name="TextBox 403">
              <a:extLst>
                <a:ext uri="{FF2B5EF4-FFF2-40B4-BE49-F238E27FC236}">
                  <a16:creationId xmlns:a16="http://schemas.microsoft.com/office/drawing/2014/main" xmlns="" id="{692F27DB-E71F-46FB-9B98-D2648860BC8D}"/>
                </a:ext>
              </a:extLst>
            </p:cNvPr>
            <p:cNvSpPr txBox="1"/>
            <p:nvPr/>
          </p:nvSpPr>
          <p:spPr>
            <a:xfrm>
              <a:off x="6484797" y="5635740"/>
              <a:ext cx="72947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257163">
                <a:defRPr/>
              </a:pPr>
              <a:r>
                <a:rPr lang="en-GB" sz="675" b="1" dirty="0">
                  <a:solidFill>
                    <a:srgbClr val="000000"/>
                  </a:solidFill>
                  <a:latin typeface="Arial"/>
                </a:rPr>
                <a:t>p53</a:t>
              </a:r>
            </a:p>
          </p:txBody>
        </p:sp>
      </p:grpSp>
      <p:cxnSp>
        <p:nvCxnSpPr>
          <p:cNvPr id="386" name="Straight Arrow Connector 385">
            <a:extLst>
              <a:ext uri="{FF2B5EF4-FFF2-40B4-BE49-F238E27FC236}">
                <a16:creationId xmlns:a16="http://schemas.microsoft.com/office/drawing/2014/main" xmlns="" id="{DFF27D44-8DEC-44F3-AEA4-5A6A1FAE9295}"/>
              </a:ext>
            </a:extLst>
          </p:cNvPr>
          <p:cNvCxnSpPr>
            <a:cxnSpLocks/>
          </p:cNvCxnSpPr>
          <p:nvPr/>
        </p:nvCxnSpPr>
        <p:spPr>
          <a:xfrm flipH="1" flipV="1">
            <a:off x="2901119" y="7410187"/>
            <a:ext cx="506245" cy="4234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7" name="Picture 386">
            <a:extLst>
              <a:ext uri="{FF2B5EF4-FFF2-40B4-BE49-F238E27FC236}">
                <a16:creationId xmlns:a16="http://schemas.microsoft.com/office/drawing/2014/main" xmlns="" id="{BAC46237-60D5-4031-844D-CDA4C7F8545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287" y="6912801"/>
            <a:ext cx="283730" cy="285185"/>
          </a:xfrm>
          <a:prstGeom prst="rect">
            <a:avLst/>
          </a:prstGeom>
        </p:spPr>
      </p:pic>
      <p:sp>
        <p:nvSpPr>
          <p:cNvPr id="388" name="TextBox 387">
            <a:extLst>
              <a:ext uri="{FF2B5EF4-FFF2-40B4-BE49-F238E27FC236}">
                <a16:creationId xmlns:a16="http://schemas.microsoft.com/office/drawing/2014/main" xmlns="" id="{5A46DC3C-1AAC-4AC6-837C-756E8B6A2630}"/>
              </a:ext>
            </a:extLst>
          </p:cNvPr>
          <p:cNvSpPr txBox="1"/>
          <p:nvPr/>
        </p:nvSpPr>
        <p:spPr>
          <a:xfrm>
            <a:off x="3806357" y="6968581"/>
            <a:ext cx="3914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257163">
              <a:defRPr/>
            </a:pPr>
            <a:r>
              <a:rPr lang="en-GB" sz="600">
                <a:solidFill>
                  <a:srgbClr val="000000"/>
                </a:solidFill>
                <a:latin typeface="Arial"/>
              </a:rPr>
              <a:t>CHK1</a:t>
            </a:r>
          </a:p>
        </p:txBody>
      </p:sp>
      <p:grpSp>
        <p:nvGrpSpPr>
          <p:cNvPr id="389" name="Group 388">
            <a:extLst>
              <a:ext uri="{FF2B5EF4-FFF2-40B4-BE49-F238E27FC236}">
                <a16:creationId xmlns:a16="http://schemas.microsoft.com/office/drawing/2014/main" xmlns="" id="{67EB5BAE-1C39-4D0C-BD61-DC5DD5A31099}"/>
              </a:ext>
            </a:extLst>
          </p:cNvPr>
          <p:cNvGrpSpPr/>
          <p:nvPr/>
        </p:nvGrpSpPr>
        <p:grpSpPr>
          <a:xfrm rot="10800000" flipV="1">
            <a:off x="3653357" y="6942263"/>
            <a:ext cx="144306" cy="442193"/>
            <a:chOff x="4648255" y="926763"/>
            <a:chExt cx="263985" cy="842767"/>
          </a:xfrm>
        </p:grpSpPr>
        <p:cxnSp>
          <p:nvCxnSpPr>
            <p:cNvPr id="401" name="Straight Connector 400">
              <a:extLst>
                <a:ext uri="{FF2B5EF4-FFF2-40B4-BE49-F238E27FC236}">
                  <a16:creationId xmlns:a16="http://schemas.microsoft.com/office/drawing/2014/main" xmlns="" id="{936456C5-6794-467B-97DA-A2ED8FA370C9}"/>
                </a:ext>
              </a:extLst>
            </p:cNvPr>
            <p:cNvCxnSpPr/>
            <p:nvPr/>
          </p:nvCxnSpPr>
          <p:spPr>
            <a:xfrm>
              <a:off x="4777561" y="926763"/>
              <a:ext cx="0" cy="84276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Straight Connector 401">
              <a:extLst>
                <a:ext uri="{FF2B5EF4-FFF2-40B4-BE49-F238E27FC236}">
                  <a16:creationId xmlns:a16="http://schemas.microsoft.com/office/drawing/2014/main" xmlns="" id="{8161B052-AA8E-4AEB-AA43-E7B1791D4127}"/>
                </a:ext>
              </a:extLst>
            </p:cNvPr>
            <p:cNvCxnSpPr/>
            <p:nvPr/>
          </p:nvCxnSpPr>
          <p:spPr>
            <a:xfrm>
              <a:off x="4648255" y="1769530"/>
              <a:ext cx="2639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90" name="Picture 389">
            <a:extLst>
              <a:ext uri="{FF2B5EF4-FFF2-40B4-BE49-F238E27FC236}">
                <a16:creationId xmlns:a16="http://schemas.microsoft.com/office/drawing/2014/main" xmlns="" id="{9733F26B-791D-46A4-BA76-86F92CF480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835" y="8209471"/>
            <a:ext cx="410327" cy="167982"/>
          </a:xfrm>
          <a:prstGeom prst="rect">
            <a:avLst/>
          </a:prstGeom>
        </p:spPr>
      </p:pic>
      <p:sp>
        <p:nvSpPr>
          <p:cNvPr id="391" name="TextBox 390">
            <a:extLst>
              <a:ext uri="{FF2B5EF4-FFF2-40B4-BE49-F238E27FC236}">
                <a16:creationId xmlns:a16="http://schemas.microsoft.com/office/drawing/2014/main" xmlns="" id="{DF71E4DB-2550-4432-BC75-275D8B6A72A0}"/>
              </a:ext>
            </a:extLst>
          </p:cNvPr>
          <p:cNvSpPr txBox="1"/>
          <p:nvPr/>
        </p:nvSpPr>
        <p:spPr>
          <a:xfrm>
            <a:off x="2820565" y="8194349"/>
            <a:ext cx="46237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57163">
              <a:defRPr/>
            </a:pPr>
            <a:r>
              <a:rPr lang="en-GB" sz="600" b="1" dirty="0">
                <a:solidFill>
                  <a:srgbClr val="000000"/>
                </a:solidFill>
                <a:latin typeface="Arial"/>
              </a:rPr>
              <a:t>ARF</a:t>
            </a:r>
          </a:p>
        </p:txBody>
      </p:sp>
      <p:pic>
        <p:nvPicPr>
          <p:cNvPr id="392" name="Picture 391">
            <a:extLst>
              <a:ext uri="{FF2B5EF4-FFF2-40B4-BE49-F238E27FC236}">
                <a16:creationId xmlns:a16="http://schemas.microsoft.com/office/drawing/2014/main" xmlns="" id="{72E88AB7-FD2A-4097-88FF-A8F8A81B6E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072" y="7942776"/>
            <a:ext cx="374237" cy="223775"/>
          </a:xfrm>
          <a:prstGeom prst="rect">
            <a:avLst/>
          </a:prstGeom>
        </p:spPr>
      </p:pic>
      <p:sp>
        <p:nvSpPr>
          <p:cNvPr id="393" name="TextBox 392">
            <a:extLst>
              <a:ext uri="{FF2B5EF4-FFF2-40B4-BE49-F238E27FC236}">
                <a16:creationId xmlns:a16="http://schemas.microsoft.com/office/drawing/2014/main" xmlns="" id="{B2AA04FE-723F-464D-9208-EB5871BDEC80}"/>
              </a:ext>
            </a:extLst>
          </p:cNvPr>
          <p:cNvSpPr txBox="1"/>
          <p:nvPr/>
        </p:nvSpPr>
        <p:spPr>
          <a:xfrm>
            <a:off x="3970560" y="7961493"/>
            <a:ext cx="41032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57163">
              <a:defRPr/>
            </a:pPr>
            <a:r>
              <a:rPr lang="en-GB" sz="600" b="1" dirty="0">
                <a:solidFill>
                  <a:srgbClr val="000000"/>
                </a:solidFill>
                <a:latin typeface="Arial"/>
              </a:rPr>
              <a:t>LKB1</a:t>
            </a:r>
          </a:p>
        </p:txBody>
      </p:sp>
      <p:pic>
        <p:nvPicPr>
          <p:cNvPr id="394" name="Picture 393">
            <a:extLst>
              <a:ext uri="{FF2B5EF4-FFF2-40B4-BE49-F238E27FC236}">
                <a16:creationId xmlns:a16="http://schemas.microsoft.com/office/drawing/2014/main" xmlns="" id="{DFD9F732-E861-42A9-B43A-9C35C25B6F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414" y="8169204"/>
            <a:ext cx="374237" cy="223775"/>
          </a:xfrm>
          <a:prstGeom prst="rect">
            <a:avLst/>
          </a:prstGeom>
        </p:spPr>
      </p:pic>
      <p:sp>
        <p:nvSpPr>
          <p:cNvPr id="395" name="TextBox 394">
            <a:extLst>
              <a:ext uri="{FF2B5EF4-FFF2-40B4-BE49-F238E27FC236}">
                <a16:creationId xmlns:a16="http://schemas.microsoft.com/office/drawing/2014/main" xmlns="" id="{0ADBD551-A0CB-405A-A54C-72335AD0F886}"/>
              </a:ext>
            </a:extLst>
          </p:cNvPr>
          <p:cNvSpPr txBox="1"/>
          <p:nvPr/>
        </p:nvSpPr>
        <p:spPr>
          <a:xfrm>
            <a:off x="3905959" y="8188174"/>
            <a:ext cx="41032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57163">
              <a:defRPr/>
            </a:pPr>
            <a:r>
              <a:rPr lang="en-GB" sz="600" b="1" dirty="0">
                <a:solidFill>
                  <a:srgbClr val="000000"/>
                </a:solidFill>
                <a:latin typeface="Arial"/>
              </a:rPr>
              <a:t>TSC2</a:t>
            </a:r>
          </a:p>
        </p:txBody>
      </p:sp>
      <p:pic>
        <p:nvPicPr>
          <p:cNvPr id="396" name="Picture 395">
            <a:extLst>
              <a:ext uri="{FF2B5EF4-FFF2-40B4-BE49-F238E27FC236}">
                <a16:creationId xmlns:a16="http://schemas.microsoft.com/office/drawing/2014/main" xmlns="" id="{84EDF3B7-0DBB-4C6C-87FB-F0833D9FB9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685" y="8146453"/>
            <a:ext cx="374237" cy="223775"/>
          </a:xfrm>
          <a:prstGeom prst="rect">
            <a:avLst/>
          </a:prstGeom>
        </p:spPr>
      </p:pic>
      <p:sp>
        <p:nvSpPr>
          <p:cNvPr id="397" name="TextBox 396">
            <a:extLst>
              <a:ext uri="{FF2B5EF4-FFF2-40B4-BE49-F238E27FC236}">
                <a16:creationId xmlns:a16="http://schemas.microsoft.com/office/drawing/2014/main" xmlns="" id="{715BA1E6-FCF7-4BA5-B9C6-D74D3D2A7452}"/>
              </a:ext>
            </a:extLst>
          </p:cNvPr>
          <p:cNvSpPr txBox="1"/>
          <p:nvPr/>
        </p:nvSpPr>
        <p:spPr>
          <a:xfrm>
            <a:off x="3236039" y="8177829"/>
            <a:ext cx="41032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57163">
              <a:defRPr/>
            </a:pPr>
            <a:r>
              <a:rPr lang="en-GB" sz="600" b="1">
                <a:solidFill>
                  <a:srgbClr val="000000"/>
                </a:solidFill>
                <a:latin typeface="Arial"/>
              </a:rPr>
              <a:t>CDK4</a:t>
            </a:r>
          </a:p>
        </p:txBody>
      </p:sp>
      <p:pic>
        <p:nvPicPr>
          <p:cNvPr id="398" name="Picture 397">
            <a:extLst>
              <a:ext uri="{FF2B5EF4-FFF2-40B4-BE49-F238E27FC236}">
                <a16:creationId xmlns:a16="http://schemas.microsoft.com/office/drawing/2014/main" xmlns="" id="{866B49DF-3ECD-49F9-8CD4-A3D0BDE500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660" y="8043879"/>
            <a:ext cx="374237" cy="223775"/>
          </a:xfrm>
          <a:prstGeom prst="rect">
            <a:avLst/>
          </a:prstGeom>
        </p:spPr>
      </p:pic>
      <p:sp>
        <p:nvSpPr>
          <p:cNvPr id="399" name="TextBox 398">
            <a:extLst>
              <a:ext uri="{FF2B5EF4-FFF2-40B4-BE49-F238E27FC236}">
                <a16:creationId xmlns:a16="http://schemas.microsoft.com/office/drawing/2014/main" xmlns="" id="{D88B4499-639B-4756-B6FC-FE9DA1355932}"/>
              </a:ext>
            </a:extLst>
          </p:cNvPr>
          <p:cNvSpPr txBox="1"/>
          <p:nvPr/>
        </p:nvSpPr>
        <p:spPr>
          <a:xfrm>
            <a:off x="3516014" y="8075253"/>
            <a:ext cx="41032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57163">
              <a:defRPr/>
            </a:pPr>
            <a:r>
              <a:rPr lang="en-GB" sz="600" b="1">
                <a:solidFill>
                  <a:srgbClr val="000000"/>
                </a:solidFill>
                <a:latin typeface="Arial"/>
              </a:rPr>
              <a:t>CDK6</a:t>
            </a:r>
          </a:p>
        </p:txBody>
      </p:sp>
      <p:sp>
        <p:nvSpPr>
          <p:cNvPr id="400" name="Slide Number Placeholder 1">
            <a:extLst>
              <a:ext uri="{FF2B5EF4-FFF2-40B4-BE49-F238E27FC236}">
                <a16:creationId xmlns:a16="http://schemas.microsoft.com/office/drawing/2014/main" xmlns="" id="{85A87F0D-0CD8-49AF-B565-061CBC5FA0C2}"/>
              </a:ext>
            </a:extLst>
          </p:cNvPr>
          <p:cNvSpPr txBox="1">
            <a:spLocks/>
          </p:cNvSpPr>
          <p:nvPr/>
        </p:nvSpPr>
        <p:spPr>
          <a:xfrm>
            <a:off x="6697699" y="8117692"/>
            <a:ext cx="297000" cy="1215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F54F3-C349-4609-AFEE-01462D5C7942}" type="slidenum">
              <a:rPr lang="en-GB" sz="600" b="1"/>
              <a:pPr/>
              <a:t>10</a:t>
            </a:fld>
            <a:endParaRPr lang="en-GB" sz="600" b="1"/>
          </a:p>
        </p:txBody>
      </p:sp>
      <p:grpSp>
        <p:nvGrpSpPr>
          <p:cNvPr id="458" name="Group 457">
            <a:extLst>
              <a:ext uri="{FF2B5EF4-FFF2-40B4-BE49-F238E27FC236}">
                <a16:creationId xmlns:a16="http://schemas.microsoft.com/office/drawing/2014/main" xmlns="" id="{BA2B3852-B7B1-4A5E-8D1A-8010E225127E}"/>
              </a:ext>
            </a:extLst>
          </p:cNvPr>
          <p:cNvGrpSpPr/>
          <p:nvPr/>
        </p:nvGrpSpPr>
        <p:grpSpPr>
          <a:xfrm>
            <a:off x="1267711" y="7853056"/>
            <a:ext cx="422556" cy="247063"/>
            <a:chOff x="2791260" y="4080606"/>
            <a:chExt cx="1096768" cy="641268"/>
          </a:xfrm>
        </p:grpSpPr>
        <p:pic>
          <p:nvPicPr>
            <p:cNvPr id="459" name="Picture 458" descr="new parp molecule.png">
              <a:extLst>
                <a:ext uri="{FF2B5EF4-FFF2-40B4-BE49-F238E27FC236}">
                  <a16:creationId xmlns:a16="http://schemas.microsoft.com/office/drawing/2014/main" xmlns="" id="{EBB5934A-EDEC-4275-AEFB-0D6608D62F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91260" y="4100756"/>
              <a:ext cx="460780" cy="451708"/>
            </a:xfrm>
            <a:prstGeom prst="rect">
              <a:avLst/>
            </a:prstGeom>
          </p:spPr>
        </p:pic>
        <p:pic>
          <p:nvPicPr>
            <p:cNvPr id="460" name="Picture 459" descr="new parp molecule.png">
              <a:extLst>
                <a:ext uri="{FF2B5EF4-FFF2-40B4-BE49-F238E27FC236}">
                  <a16:creationId xmlns:a16="http://schemas.microsoft.com/office/drawing/2014/main" xmlns="" id="{B525FA12-B2E7-45FD-AB4E-84BE37E0E6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14591" y="4249755"/>
              <a:ext cx="460780" cy="451708"/>
            </a:xfrm>
            <a:prstGeom prst="rect">
              <a:avLst/>
            </a:prstGeom>
          </p:spPr>
        </p:pic>
        <p:pic>
          <p:nvPicPr>
            <p:cNvPr id="461" name="Picture 460" descr="new parp molecule.png">
              <a:extLst>
                <a:ext uri="{FF2B5EF4-FFF2-40B4-BE49-F238E27FC236}">
                  <a16:creationId xmlns:a16="http://schemas.microsoft.com/office/drawing/2014/main" xmlns="" id="{3F6C7A63-5706-4DCD-9F43-45B21B634C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04329" y="4080606"/>
              <a:ext cx="654148" cy="64126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62" name="TextBox 461">
              <a:extLst>
                <a:ext uri="{FF2B5EF4-FFF2-40B4-BE49-F238E27FC236}">
                  <a16:creationId xmlns:a16="http://schemas.microsoft.com/office/drawing/2014/main" xmlns="" id="{A11C35C4-334F-4509-A4B1-F176B55C359B}"/>
                </a:ext>
              </a:extLst>
            </p:cNvPr>
            <p:cNvSpPr txBox="1"/>
            <p:nvPr/>
          </p:nvSpPr>
          <p:spPr>
            <a:xfrm>
              <a:off x="2809694" y="4252445"/>
              <a:ext cx="1078334" cy="38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66">
                <a:defRPr/>
              </a:pPr>
              <a:r>
                <a:rPr lang="en-GB" sz="375" b="1" kern="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latin typeface="Arial"/>
                </a:rPr>
                <a:t>PARP</a:t>
              </a:r>
            </a:p>
          </p:txBody>
        </p:sp>
      </p:grpSp>
      <p:grpSp>
        <p:nvGrpSpPr>
          <p:cNvPr id="464" name="Group 463">
            <a:extLst>
              <a:ext uri="{FF2B5EF4-FFF2-40B4-BE49-F238E27FC236}">
                <a16:creationId xmlns:a16="http://schemas.microsoft.com/office/drawing/2014/main" xmlns="" id="{FD225548-6252-42D1-BFB8-1DDBD7DDDEDF}"/>
              </a:ext>
            </a:extLst>
          </p:cNvPr>
          <p:cNvGrpSpPr/>
          <p:nvPr/>
        </p:nvGrpSpPr>
        <p:grpSpPr>
          <a:xfrm>
            <a:off x="1545389" y="5253046"/>
            <a:ext cx="397866" cy="225202"/>
            <a:chOff x="1857336" y="4739949"/>
            <a:chExt cx="397866" cy="225202"/>
          </a:xfrm>
        </p:grpSpPr>
        <p:pic>
          <p:nvPicPr>
            <p:cNvPr id="465" name="Picture 464">
              <a:extLst>
                <a:ext uri="{FF2B5EF4-FFF2-40B4-BE49-F238E27FC236}">
                  <a16:creationId xmlns:a16="http://schemas.microsoft.com/office/drawing/2014/main" xmlns="" id="{BCAD6C78-64CE-43D0-9961-E412670DE3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200000">
              <a:off x="1949193" y="4704821"/>
              <a:ext cx="225202" cy="295458"/>
            </a:xfrm>
            <a:prstGeom prst="rect">
              <a:avLst/>
            </a:prstGeom>
          </p:spPr>
        </p:pic>
        <p:sp>
          <p:nvSpPr>
            <p:cNvPr id="466" name="TextBox 465">
              <a:extLst>
                <a:ext uri="{FF2B5EF4-FFF2-40B4-BE49-F238E27FC236}">
                  <a16:creationId xmlns:a16="http://schemas.microsoft.com/office/drawing/2014/main" xmlns="" id="{D181ED0C-6C71-4FBB-B6ED-F4E2A694FCC2}"/>
                </a:ext>
              </a:extLst>
            </p:cNvPr>
            <p:cNvSpPr txBox="1"/>
            <p:nvPr/>
          </p:nvSpPr>
          <p:spPr>
            <a:xfrm>
              <a:off x="1857336" y="4764312"/>
              <a:ext cx="397866" cy="1701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257163">
                <a:defRPr/>
              </a:pPr>
              <a:r>
                <a:rPr lang="en-GB" sz="506" b="1" dirty="0">
                  <a:solidFill>
                    <a:srgbClr val="000000"/>
                  </a:solidFill>
                  <a:latin typeface="Arial"/>
                </a:rPr>
                <a:t>PALB2</a:t>
              </a:r>
            </a:p>
          </p:txBody>
        </p:sp>
      </p:grpSp>
      <p:sp>
        <p:nvSpPr>
          <p:cNvPr id="159" name="Title 1">
            <a:extLst>
              <a:ext uri="{FF2B5EF4-FFF2-40B4-BE49-F238E27FC236}">
                <a16:creationId xmlns:a16="http://schemas.microsoft.com/office/drawing/2014/main" xmlns="" id="{DD9B592B-4EE1-4A4B-961D-BF4BE8A6A846}"/>
              </a:ext>
            </a:extLst>
          </p:cNvPr>
          <p:cNvSpPr txBox="1">
            <a:spLocks/>
          </p:cNvSpPr>
          <p:nvPr/>
        </p:nvSpPr>
        <p:spPr>
          <a:xfrm>
            <a:off x="342900" y="144909"/>
            <a:ext cx="6172200" cy="6133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b="1" dirty="0"/>
              <a:t>Figure S10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38336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" y="951107"/>
            <a:ext cx="4186668" cy="18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44909"/>
            <a:ext cx="6172200" cy="613339"/>
          </a:xfrm>
        </p:spPr>
        <p:txBody>
          <a:bodyPr>
            <a:noAutofit/>
          </a:bodyPr>
          <a:lstStyle/>
          <a:p>
            <a:pPr algn="l"/>
            <a:r>
              <a:rPr lang="en-US" sz="1600" b="1" dirty="0"/>
              <a:t>Figure S2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177209" y="755895"/>
            <a:ext cx="3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7209" y="5052911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286" y="3334926"/>
            <a:ext cx="1187511" cy="10800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7087" y="3334926"/>
            <a:ext cx="1187511" cy="10800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57888" y="3334926"/>
            <a:ext cx="1187511" cy="1080000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177209" y="2993789"/>
            <a:ext cx="3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144" y="5327785"/>
            <a:ext cx="1187511" cy="10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27086" y="5327785"/>
            <a:ext cx="1187511" cy="10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57888" y="5327785"/>
            <a:ext cx="1187511" cy="108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15087" y="1125227"/>
            <a:ext cx="1399825" cy="126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498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Content Placeholder 6">
            <a:extLst>
              <a:ext uri="{FF2B5EF4-FFF2-40B4-BE49-F238E27FC236}">
                <a16:creationId xmlns:a16="http://schemas.microsoft.com/office/drawing/2014/main" xmlns="" id="{A98B7E35-2D26-44B2-A049-0BF6C2005AC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177675" y="6411889"/>
            <a:ext cx="2203713" cy="2520000"/>
          </a:xfrm>
          <a:prstGeom prst="rect">
            <a:avLst/>
          </a:prstGeom>
          <a:ln>
            <a:noFill/>
          </a:ln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42900" y="144909"/>
            <a:ext cx="6172200" cy="613339"/>
          </a:xfrm>
        </p:spPr>
        <p:txBody>
          <a:bodyPr>
            <a:noAutofit/>
          </a:bodyPr>
          <a:lstStyle/>
          <a:p>
            <a:pPr algn="l"/>
            <a:r>
              <a:rPr lang="en-US" sz="1600" b="1" dirty="0"/>
              <a:t>Figure S3</a:t>
            </a:r>
            <a:endParaRPr lang="en-US" sz="1600" dirty="0"/>
          </a:p>
        </p:txBody>
      </p:sp>
      <p:pic>
        <p:nvPicPr>
          <p:cNvPr id="33" name="Content Placeholder 6">
            <a:extLst>
              <a:ext uri="{FF2B5EF4-FFF2-40B4-BE49-F238E27FC236}">
                <a16:creationId xmlns:a16="http://schemas.microsoft.com/office/drawing/2014/main" xmlns="" id="{746F3198-88EF-47FA-907B-9715BB52CBCB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4093848" y="6411889"/>
            <a:ext cx="2203714" cy="2520000"/>
          </a:xfrm>
          <a:prstGeom prst="rect">
            <a:avLst/>
          </a:prstGeom>
          <a:ln>
            <a:noFill/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032" y="807842"/>
            <a:ext cx="652643" cy="158334"/>
          </a:xfrm>
          <a:prstGeom prst="rect">
            <a:avLst/>
          </a:prstGeom>
        </p:spPr>
      </p:pic>
      <p:pic>
        <p:nvPicPr>
          <p:cNvPr id="29" name="Content Placeholder 5">
            <a:extLst>
              <a:ext uri="{FF2B5EF4-FFF2-40B4-BE49-F238E27FC236}">
                <a16:creationId xmlns:a16="http://schemas.microsoft.com/office/drawing/2014/main" xmlns="" id="{EDD315A7-FA43-47B0-9FD3-910A04FB989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00" y="1099215"/>
            <a:ext cx="2715063" cy="2520000"/>
          </a:xfrm>
        </p:spPr>
      </p:pic>
      <p:pic>
        <p:nvPicPr>
          <p:cNvPr id="30" name="Content Placeholder 15">
            <a:extLst>
              <a:ext uri="{FF2B5EF4-FFF2-40B4-BE49-F238E27FC236}">
                <a16:creationId xmlns:a16="http://schemas.microsoft.com/office/drawing/2014/main" xmlns="" id="{FC0E2ACC-FE9F-40FE-A046-8B1C985697A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618" t="7599" r="65208" b="15931"/>
          <a:stretch/>
        </p:blipFill>
        <p:spPr>
          <a:xfrm>
            <a:off x="3710205" y="1099215"/>
            <a:ext cx="2971000" cy="2520000"/>
          </a:xfrm>
          <a:prstGeom prst="rect">
            <a:avLst/>
          </a:prstGeom>
        </p:spPr>
      </p:pic>
      <p:pic>
        <p:nvPicPr>
          <p:cNvPr id="32" name="Content Placeholder 16">
            <a:extLst>
              <a:ext uri="{FF2B5EF4-FFF2-40B4-BE49-F238E27FC236}">
                <a16:creationId xmlns:a16="http://schemas.microsoft.com/office/drawing/2014/main" xmlns="" id="{05A03F73-C9DF-429E-A03F-F25E1C4776C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936" t="7033" r="66688" b="21146"/>
          <a:stretch/>
        </p:blipFill>
        <p:spPr>
          <a:xfrm>
            <a:off x="3658828" y="3752254"/>
            <a:ext cx="3073754" cy="2520000"/>
          </a:xfrm>
          <a:prstGeom prst="rect">
            <a:avLst/>
          </a:prstGeom>
        </p:spPr>
      </p:pic>
      <p:pic>
        <p:nvPicPr>
          <p:cNvPr id="37" name="Content Placeholder 21">
            <a:extLst>
              <a:ext uri="{FF2B5EF4-FFF2-40B4-BE49-F238E27FC236}">
                <a16:creationId xmlns:a16="http://schemas.microsoft.com/office/drawing/2014/main" xmlns="" id="{3338D1D7-1279-402A-B0DD-E90BB11E6A6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434" t="8186" r="67095" b="18872"/>
          <a:stretch/>
        </p:blipFill>
        <p:spPr>
          <a:xfrm>
            <a:off x="816305" y="3752254"/>
            <a:ext cx="2926452" cy="2520000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 rot="16200000">
            <a:off x="176844" y="7487223"/>
            <a:ext cx="926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PDX102</a:t>
            </a:r>
            <a:endParaRPr lang="en-US" b="1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176844" y="4827588"/>
            <a:ext cx="926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PDX060</a:t>
            </a:r>
          </a:p>
        </p:txBody>
      </p:sp>
      <p:sp>
        <p:nvSpPr>
          <p:cNvPr id="40" name="TextBox 39"/>
          <p:cNvSpPr txBox="1"/>
          <p:nvPr/>
        </p:nvSpPr>
        <p:spPr>
          <a:xfrm rot="16200000">
            <a:off x="176845" y="2174549"/>
            <a:ext cx="926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PDX098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816861" y="707957"/>
            <a:ext cx="925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8 hours</a:t>
            </a:r>
            <a:endParaRPr lang="en-US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4638048" y="698131"/>
            <a:ext cx="1115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24 hours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53398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44909"/>
            <a:ext cx="6172200" cy="613339"/>
          </a:xfrm>
        </p:spPr>
        <p:txBody>
          <a:bodyPr>
            <a:noAutofit/>
          </a:bodyPr>
          <a:lstStyle/>
          <a:p>
            <a:pPr algn="l"/>
            <a:r>
              <a:rPr lang="en-US" sz="1600" b="1" dirty="0"/>
              <a:t>Figure S4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177209" y="755895"/>
            <a:ext cx="3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130057" y="755895"/>
            <a:ext cx="3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98976" y="4302098"/>
            <a:ext cx="3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5728" y="4944980"/>
            <a:ext cx="963540" cy="864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5728" y="2598201"/>
            <a:ext cx="996287" cy="864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5611" y="4836980"/>
            <a:ext cx="2484396" cy="108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5611" y="2490201"/>
            <a:ext cx="2530747" cy="108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85611" y="3661675"/>
            <a:ext cx="2426143" cy="1080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85728" y="3751675"/>
            <a:ext cx="964000" cy="864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331" y="4836980"/>
            <a:ext cx="2413666" cy="10800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71997" y="4944980"/>
            <a:ext cx="905143" cy="8640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85611" y="1262560"/>
            <a:ext cx="2512000" cy="10800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331" y="5988021"/>
            <a:ext cx="2445882" cy="10800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71997" y="6096021"/>
            <a:ext cx="982188" cy="8640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85728" y="6096021"/>
            <a:ext cx="952822" cy="8640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85611" y="5988021"/>
            <a:ext cx="2549774" cy="108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761186" y="1408909"/>
            <a:ext cx="1311446" cy="1008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84539" y="2749999"/>
            <a:ext cx="1350335" cy="1285152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761186" y="2748053"/>
            <a:ext cx="1349956" cy="10376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97754" y="1377514"/>
            <a:ext cx="1323907" cy="1260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7B8514E6-31A5-814E-A601-23841893AEEF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910764" y="1412684"/>
            <a:ext cx="972000" cy="9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290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44909"/>
            <a:ext cx="6172200" cy="613339"/>
          </a:xfrm>
        </p:spPr>
        <p:txBody>
          <a:bodyPr>
            <a:noAutofit/>
          </a:bodyPr>
          <a:lstStyle/>
          <a:p>
            <a:pPr algn="l"/>
            <a:r>
              <a:rPr lang="en-US" sz="1600" b="1" dirty="0"/>
              <a:t>Figure S5</a:t>
            </a:r>
            <a:endParaRPr lang="en-US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342900" y="933864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13" y="6137741"/>
            <a:ext cx="2554839" cy="2160000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342900" y="5415053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83597" y="1392312"/>
            <a:ext cx="3310785" cy="3359465"/>
            <a:chOff x="283597" y="1392312"/>
            <a:chExt cx="3310785" cy="3359465"/>
          </a:xfrm>
        </p:grpSpPr>
        <p:grpSp>
          <p:nvGrpSpPr>
            <p:cNvPr id="7" name="Group 6"/>
            <p:cNvGrpSpPr/>
            <p:nvPr/>
          </p:nvGrpSpPr>
          <p:grpSpPr>
            <a:xfrm>
              <a:off x="283597" y="1392312"/>
              <a:ext cx="3310785" cy="3359465"/>
              <a:chOff x="7214031" y="4605539"/>
              <a:chExt cx="3310785" cy="3359465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7214031" y="4789714"/>
                <a:ext cx="3310785" cy="3175290"/>
                <a:chOff x="7214031" y="4789714"/>
                <a:chExt cx="3310785" cy="3175290"/>
              </a:xfrm>
            </p:grpSpPr>
            <p:pic>
              <p:nvPicPr>
                <p:cNvPr id="13" name="Picture 12" descr="TNBC FACS.jpg"/>
                <p:cNvPicPr>
                  <a:picLocks noChangeAspect="1"/>
                </p:cNvPicPr>
                <p:nvPr/>
              </p:nvPicPr>
              <p:blipFill rotWithShape="1">
                <a:blip r:embed="rId4" cstate="print"/>
                <a:srcRect t="13169" r="87083"/>
                <a:stretch/>
              </p:blipFill>
              <p:spPr>
                <a:xfrm>
                  <a:off x="7214031" y="4798423"/>
                  <a:ext cx="1024277" cy="3140454"/>
                </a:xfrm>
                <a:prstGeom prst="rect">
                  <a:avLst/>
                </a:prstGeom>
              </p:spPr>
            </p:pic>
            <p:pic>
              <p:nvPicPr>
                <p:cNvPr id="14" name="Picture 13" descr="TNBC FACS.jpg"/>
                <p:cNvPicPr>
                  <a:picLocks noChangeAspect="1"/>
                </p:cNvPicPr>
                <p:nvPr/>
              </p:nvPicPr>
              <p:blipFill rotWithShape="1">
                <a:blip r:embed="rId4" cstate="print"/>
                <a:srcRect l="55518" t="13390" r="35584"/>
                <a:stretch/>
              </p:blipFill>
              <p:spPr>
                <a:xfrm>
                  <a:off x="8274383" y="4807131"/>
                  <a:ext cx="705396" cy="3131746"/>
                </a:xfrm>
                <a:prstGeom prst="rect">
                  <a:avLst/>
                </a:prstGeom>
              </p:spPr>
            </p:pic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016" t="7077" r="75075"/>
                <a:stretch/>
              </p:blipFill>
              <p:spPr>
                <a:xfrm>
                  <a:off x="8969825" y="4789714"/>
                  <a:ext cx="818176" cy="3175290"/>
                </a:xfrm>
                <a:prstGeom prst="rect">
                  <a:avLst/>
                </a:prstGeom>
              </p:spPr>
            </p:pic>
            <p:pic>
              <p:nvPicPr>
                <p:cNvPr id="16" name="Picture 15"/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5224" t="7682" r="17112"/>
                <a:stretch/>
              </p:blipFill>
              <p:spPr>
                <a:xfrm>
                  <a:off x="9717818" y="4807131"/>
                  <a:ext cx="806998" cy="3154610"/>
                </a:xfrm>
                <a:prstGeom prst="rect">
                  <a:avLst/>
                </a:prstGeom>
              </p:spPr>
            </p:pic>
          </p:grpSp>
          <p:sp>
            <p:nvSpPr>
              <p:cNvPr id="9" name="TextBox 8"/>
              <p:cNvSpPr txBox="1"/>
              <p:nvPr/>
            </p:nvSpPr>
            <p:spPr>
              <a:xfrm>
                <a:off x="7490439" y="4605539"/>
                <a:ext cx="81624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MDA-MB-231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8211226" y="4605539"/>
                <a:ext cx="81624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MDA-MB-436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8965735" y="4605539"/>
                <a:ext cx="81624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MDA-MB-157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9880929" y="4605539"/>
                <a:ext cx="47000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BT-20</a:t>
                </a:r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 rot="16200000">
              <a:off x="370890" y="1798248"/>
              <a:ext cx="391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Count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370889" y="2411284"/>
              <a:ext cx="391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Count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370889" y="3024321"/>
              <a:ext cx="391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Count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370889" y="3637358"/>
              <a:ext cx="391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Count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370889" y="4257270"/>
              <a:ext cx="391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Count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3514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2517967"/>
              </p:ext>
            </p:extLst>
          </p:nvPr>
        </p:nvGraphicFramePr>
        <p:xfrm>
          <a:off x="-81645" y="834082"/>
          <a:ext cx="2876750" cy="2108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9" name="Prism 7" r:id="rId3" imgW="4482249" imgH="3284245" progId="Prism7.Document">
                  <p:embed/>
                </p:oleObj>
              </mc:Choice>
              <mc:Fallback>
                <p:oleObj name="Prism 7" r:id="rId3" imgW="4482249" imgH="3284245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1645" y="834082"/>
                        <a:ext cx="2876750" cy="21083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7378947"/>
              </p:ext>
            </p:extLst>
          </p:nvPr>
        </p:nvGraphicFramePr>
        <p:xfrm>
          <a:off x="3380754" y="829822"/>
          <a:ext cx="2895808" cy="21749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0" name="Prism 7" r:id="rId5" imgW="4483690" imgH="3366360" progId="Prism7.Document">
                  <p:embed/>
                </p:oleObj>
              </mc:Choice>
              <mc:Fallback>
                <p:oleObj name="Prism 7" r:id="rId5" imgW="4483690" imgH="3366360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80754" y="829822"/>
                        <a:ext cx="2895808" cy="21749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7752390"/>
              </p:ext>
            </p:extLst>
          </p:nvPr>
        </p:nvGraphicFramePr>
        <p:xfrm>
          <a:off x="3913080" y="3323601"/>
          <a:ext cx="2798358" cy="17196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1" name="Prism 7" r:id="rId7" imgW="5355938" imgH="3822315" progId="Prism7.Document">
                  <p:embed/>
                </p:oleObj>
              </mc:Choice>
              <mc:Fallback>
                <p:oleObj name="Prism 7" r:id="rId7" imgW="5355938" imgH="3822315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913080" y="3323601"/>
                        <a:ext cx="2798358" cy="17196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9247487"/>
              </p:ext>
            </p:extLst>
          </p:nvPr>
        </p:nvGraphicFramePr>
        <p:xfrm>
          <a:off x="465042" y="3185213"/>
          <a:ext cx="2826791" cy="1858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2" name="Prism 7" r:id="rId9" imgW="5374305" imgH="3822315" progId="Prism7.Document">
                  <p:embed/>
                </p:oleObj>
              </mc:Choice>
              <mc:Fallback>
                <p:oleObj name="Prism 7" r:id="rId9" imgW="5374305" imgH="3822315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5042" y="3185213"/>
                        <a:ext cx="2826791" cy="18580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42900" y="144909"/>
            <a:ext cx="6172200" cy="613339"/>
          </a:xfrm>
        </p:spPr>
        <p:txBody>
          <a:bodyPr>
            <a:noAutofit/>
          </a:bodyPr>
          <a:lstStyle/>
          <a:p>
            <a:pPr algn="l"/>
            <a:r>
              <a:rPr lang="en-US" sz="1600" b="1" dirty="0"/>
              <a:t>Figure S6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40645" y="656621"/>
            <a:ext cx="3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98570" y="66391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pic>
        <p:nvPicPr>
          <p:cNvPr id="35" name="Content Placeholder 10">
            <a:extLst>
              <a:ext uri="{FF2B5EF4-FFF2-40B4-BE49-F238E27FC236}">
                <a16:creationId xmlns:a16="http://schemas.microsoft.com/office/drawing/2014/main" xmlns="" id="{E7DE5FED-D85F-430B-808B-0E41215CE1E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11"/>
          <a:stretch>
            <a:fillRect/>
          </a:stretch>
        </p:blipFill>
        <p:spPr>
          <a:xfrm>
            <a:off x="-261276" y="10441737"/>
            <a:ext cx="3056381" cy="1889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984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42900" y="144909"/>
            <a:ext cx="6172200" cy="613339"/>
          </a:xfrm>
        </p:spPr>
        <p:txBody>
          <a:bodyPr>
            <a:noAutofit/>
          </a:bodyPr>
          <a:lstStyle/>
          <a:p>
            <a:pPr algn="l"/>
            <a:r>
              <a:rPr lang="en-US" sz="1600" b="1" dirty="0"/>
              <a:t>Figure S7</a:t>
            </a:r>
            <a:endParaRPr lang="en-US" sz="1600" dirty="0"/>
          </a:p>
        </p:txBody>
      </p:sp>
      <p:sp>
        <p:nvSpPr>
          <p:cNvPr id="24" name="Subtítulo 2">
            <a:extLst>
              <a:ext uri="{FF2B5EF4-FFF2-40B4-BE49-F238E27FC236}">
                <a16:creationId xmlns:a16="http://schemas.microsoft.com/office/drawing/2014/main" xmlns="" id="{0D03F681-C751-4841-A297-B0F9F65FCF39}"/>
              </a:ext>
            </a:extLst>
          </p:cNvPr>
          <p:cNvSpPr txBox="1">
            <a:spLocks/>
          </p:cNvSpPr>
          <p:nvPr/>
        </p:nvSpPr>
        <p:spPr>
          <a:xfrm>
            <a:off x="1076462" y="876822"/>
            <a:ext cx="1819502" cy="190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dirty="0"/>
              <a:t>PDX098</a:t>
            </a:r>
            <a:endParaRPr lang="es-ES" sz="700" dirty="0"/>
          </a:p>
        </p:txBody>
      </p:sp>
      <p:sp>
        <p:nvSpPr>
          <p:cNvPr id="32" name="Subtítulo 2">
            <a:extLst>
              <a:ext uri="{FF2B5EF4-FFF2-40B4-BE49-F238E27FC236}">
                <a16:creationId xmlns:a16="http://schemas.microsoft.com/office/drawing/2014/main" xmlns="" id="{E9D8F840-05F2-5E43-90B8-D4D26BA7E583}"/>
              </a:ext>
            </a:extLst>
          </p:cNvPr>
          <p:cNvSpPr txBox="1">
            <a:spLocks/>
          </p:cNvSpPr>
          <p:nvPr/>
        </p:nvSpPr>
        <p:spPr>
          <a:xfrm>
            <a:off x="749594" y="992061"/>
            <a:ext cx="1553737" cy="412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800" dirty="0" err="1"/>
              <a:t>Vehicle</a:t>
            </a:r>
            <a:endParaRPr lang="es-ES" sz="800" dirty="0"/>
          </a:p>
        </p:txBody>
      </p:sp>
      <p:sp>
        <p:nvSpPr>
          <p:cNvPr id="34" name="Subtítulo 2">
            <a:extLst>
              <a:ext uri="{FF2B5EF4-FFF2-40B4-BE49-F238E27FC236}">
                <a16:creationId xmlns:a16="http://schemas.microsoft.com/office/drawing/2014/main" xmlns="" id="{EAD310D6-96B9-5C4A-A0EF-45999F2783DC}"/>
              </a:ext>
            </a:extLst>
          </p:cNvPr>
          <p:cNvSpPr txBox="1">
            <a:spLocks/>
          </p:cNvSpPr>
          <p:nvPr/>
        </p:nvSpPr>
        <p:spPr>
          <a:xfrm>
            <a:off x="1669096" y="992061"/>
            <a:ext cx="1553737" cy="412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800" dirty="0"/>
              <a:t>AZD1775</a:t>
            </a:r>
          </a:p>
        </p:txBody>
      </p:sp>
      <p:sp>
        <p:nvSpPr>
          <p:cNvPr id="36" name="CuadroTexto 11">
            <a:extLst>
              <a:ext uri="{FF2B5EF4-FFF2-40B4-BE49-F238E27FC236}">
                <a16:creationId xmlns:a16="http://schemas.microsoft.com/office/drawing/2014/main" xmlns="" id="{9452FC62-580A-CE4B-A9F7-1D87328FBAF6}"/>
              </a:ext>
            </a:extLst>
          </p:cNvPr>
          <p:cNvSpPr txBox="1"/>
          <p:nvPr/>
        </p:nvSpPr>
        <p:spPr>
          <a:xfrm>
            <a:off x="380571" y="2366681"/>
            <a:ext cx="532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800" dirty="0" err="1">
                <a:solidFill>
                  <a:srgbClr val="FF0000"/>
                </a:solidFill>
              </a:rPr>
              <a:t>pDNAPK</a:t>
            </a:r>
            <a:endParaRPr lang="es-ES" sz="800" dirty="0">
              <a:solidFill>
                <a:srgbClr val="FF0000"/>
              </a:solidFill>
            </a:endParaRPr>
          </a:p>
          <a:p>
            <a:pPr algn="ctr"/>
            <a:r>
              <a:rPr lang="es-ES" sz="800" dirty="0">
                <a:solidFill>
                  <a:srgbClr val="00B050"/>
                </a:solidFill>
                <a:latin typeface="Symbol" pitchFamily="2" charset="2"/>
              </a:rPr>
              <a:t>g</a:t>
            </a:r>
            <a:r>
              <a:rPr lang="es-ES" sz="800" dirty="0">
                <a:solidFill>
                  <a:srgbClr val="00B050"/>
                </a:solidFill>
              </a:rPr>
              <a:t>H2AX</a:t>
            </a:r>
          </a:p>
          <a:p>
            <a:pPr algn="ctr"/>
            <a:r>
              <a:rPr lang="es-ES" sz="800" dirty="0">
                <a:solidFill>
                  <a:srgbClr val="0070C0"/>
                </a:solidFill>
              </a:rPr>
              <a:t>DAPI</a:t>
            </a:r>
          </a:p>
        </p:txBody>
      </p:sp>
      <p:sp>
        <p:nvSpPr>
          <p:cNvPr id="41" name="CuadroTexto 11">
            <a:extLst>
              <a:ext uri="{FF2B5EF4-FFF2-40B4-BE49-F238E27FC236}">
                <a16:creationId xmlns:a16="http://schemas.microsoft.com/office/drawing/2014/main" xmlns="" id="{9452FC62-580A-CE4B-A9F7-1D87328FBAF6}"/>
              </a:ext>
            </a:extLst>
          </p:cNvPr>
          <p:cNvSpPr txBox="1"/>
          <p:nvPr/>
        </p:nvSpPr>
        <p:spPr>
          <a:xfrm>
            <a:off x="419844" y="3260634"/>
            <a:ext cx="453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800" dirty="0">
                <a:solidFill>
                  <a:srgbClr val="FF0000"/>
                </a:solidFill>
              </a:rPr>
              <a:t>pHH3</a:t>
            </a:r>
            <a:endParaRPr lang="es-ES" sz="800" dirty="0">
              <a:solidFill>
                <a:srgbClr val="FF0000"/>
              </a:solidFill>
              <a:latin typeface="Symbol" pitchFamily="2" charset="2"/>
            </a:endParaRPr>
          </a:p>
          <a:p>
            <a:pPr algn="ctr"/>
            <a:r>
              <a:rPr lang="es-ES" sz="800" dirty="0">
                <a:solidFill>
                  <a:srgbClr val="00B050"/>
                </a:solidFill>
                <a:latin typeface="Symbol" pitchFamily="2" charset="2"/>
              </a:rPr>
              <a:t>g</a:t>
            </a:r>
            <a:r>
              <a:rPr lang="es-ES" sz="800" dirty="0">
                <a:solidFill>
                  <a:srgbClr val="00B050"/>
                </a:solidFill>
              </a:rPr>
              <a:t>H2AX</a:t>
            </a:r>
          </a:p>
          <a:p>
            <a:pPr algn="ctr"/>
            <a:r>
              <a:rPr lang="es-ES" sz="800" dirty="0">
                <a:solidFill>
                  <a:srgbClr val="0070C0"/>
                </a:solidFill>
              </a:rPr>
              <a:t>DAPI</a:t>
            </a:r>
          </a:p>
        </p:txBody>
      </p:sp>
      <p:sp>
        <p:nvSpPr>
          <p:cNvPr id="25" name="Subtítulo 2">
            <a:extLst>
              <a:ext uri="{FF2B5EF4-FFF2-40B4-BE49-F238E27FC236}">
                <a16:creationId xmlns:a16="http://schemas.microsoft.com/office/drawing/2014/main" xmlns="" id="{0D03F681-C751-4841-A297-B0F9F65FCF39}"/>
              </a:ext>
            </a:extLst>
          </p:cNvPr>
          <p:cNvSpPr txBox="1">
            <a:spLocks/>
          </p:cNvSpPr>
          <p:nvPr/>
        </p:nvSpPr>
        <p:spPr>
          <a:xfrm>
            <a:off x="3692335" y="876822"/>
            <a:ext cx="1819502" cy="190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900" dirty="0"/>
              <a:t>PDX236</a:t>
            </a:r>
            <a:endParaRPr lang="es-ES" sz="700" dirty="0"/>
          </a:p>
        </p:txBody>
      </p:sp>
      <p:sp>
        <p:nvSpPr>
          <p:cNvPr id="26" name="Subtítulo 2">
            <a:extLst>
              <a:ext uri="{FF2B5EF4-FFF2-40B4-BE49-F238E27FC236}">
                <a16:creationId xmlns:a16="http://schemas.microsoft.com/office/drawing/2014/main" xmlns="" id="{E9D8F840-05F2-5E43-90B8-D4D26BA7E583}"/>
              </a:ext>
            </a:extLst>
          </p:cNvPr>
          <p:cNvSpPr txBox="1">
            <a:spLocks/>
          </p:cNvSpPr>
          <p:nvPr/>
        </p:nvSpPr>
        <p:spPr>
          <a:xfrm>
            <a:off x="3365467" y="992061"/>
            <a:ext cx="1553737" cy="412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800" dirty="0" err="1"/>
              <a:t>Vehicle</a:t>
            </a:r>
            <a:endParaRPr lang="es-ES" sz="800" dirty="0"/>
          </a:p>
        </p:txBody>
      </p:sp>
      <p:sp>
        <p:nvSpPr>
          <p:cNvPr id="27" name="Subtítulo 2">
            <a:extLst>
              <a:ext uri="{FF2B5EF4-FFF2-40B4-BE49-F238E27FC236}">
                <a16:creationId xmlns:a16="http://schemas.microsoft.com/office/drawing/2014/main" xmlns="" id="{EAD310D6-96B9-5C4A-A0EF-45999F2783DC}"/>
              </a:ext>
            </a:extLst>
          </p:cNvPr>
          <p:cNvSpPr txBox="1">
            <a:spLocks/>
          </p:cNvSpPr>
          <p:nvPr/>
        </p:nvSpPr>
        <p:spPr>
          <a:xfrm>
            <a:off x="4284969" y="992061"/>
            <a:ext cx="1553737" cy="412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800" dirty="0"/>
              <a:t>AZD1775</a:t>
            </a:r>
          </a:p>
        </p:txBody>
      </p:sp>
      <p:sp>
        <p:nvSpPr>
          <p:cNvPr id="28" name="CuadroTexto 11">
            <a:extLst>
              <a:ext uri="{FF2B5EF4-FFF2-40B4-BE49-F238E27FC236}">
                <a16:creationId xmlns:a16="http://schemas.microsoft.com/office/drawing/2014/main" xmlns="" id="{9452FC62-580A-CE4B-A9F7-1D87328FBAF6}"/>
              </a:ext>
            </a:extLst>
          </p:cNvPr>
          <p:cNvSpPr txBox="1"/>
          <p:nvPr/>
        </p:nvSpPr>
        <p:spPr>
          <a:xfrm>
            <a:off x="3145299" y="2366681"/>
            <a:ext cx="532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800">
                <a:solidFill>
                  <a:srgbClr val="FF0000"/>
                </a:solidFill>
              </a:rPr>
              <a:t>pDNAPK</a:t>
            </a:r>
            <a:endParaRPr lang="es-ES" sz="800" dirty="0">
              <a:solidFill>
                <a:srgbClr val="FF0000"/>
              </a:solidFill>
            </a:endParaRPr>
          </a:p>
          <a:p>
            <a:pPr algn="ctr"/>
            <a:r>
              <a:rPr lang="es-ES" sz="800" dirty="0">
                <a:solidFill>
                  <a:srgbClr val="00B050"/>
                </a:solidFill>
                <a:latin typeface="Symbol" pitchFamily="2" charset="2"/>
              </a:rPr>
              <a:t>g</a:t>
            </a:r>
            <a:r>
              <a:rPr lang="es-ES" sz="800" dirty="0">
                <a:solidFill>
                  <a:srgbClr val="00B050"/>
                </a:solidFill>
              </a:rPr>
              <a:t>H2AX</a:t>
            </a:r>
          </a:p>
          <a:p>
            <a:pPr algn="ctr"/>
            <a:r>
              <a:rPr lang="es-ES" sz="800" dirty="0">
                <a:solidFill>
                  <a:srgbClr val="0070C0"/>
                </a:solidFill>
              </a:rPr>
              <a:t>DAPI</a:t>
            </a:r>
          </a:p>
        </p:txBody>
      </p:sp>
      <p:sp>
        <p:nvSpPr>
          <p:cNvPr id="33" name="CuadroTexto 11">
            <a:extLst>
              <a:ext uri="{FF2B5EF4-FFF2-40B4-BE49-F238E27FC236}">
                <a16:creationId xmlns:a16="http://schemas.microsoft.com/office/drawing/2014/main" xmlns="" id="{9452FC62-580A-CE4B-A9F7-1D87328FBAF6}"/>
              </a:ext>
            </a:extLst>
          </p:cNvPr>
          <p:cNvSpPr txBox="1"/>
          <p:nvPr/>
        </p:nvSpPr>
        <p:spPr>
          <a:xfrm>
            <a:off x="3184572" y="3260634"/>
            <a:ext cx="453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800" dirty="0">
                <a:solidFill>
                  <a:srgbClr val="FF0000"/>
                </a:solidFill>
              </a:rPr>
              <a:t>pHH3</a:t>
            </a:r>
            <a:endParaRPr lang="es-ES" sz="800" dirty="0">
              <a:solidFill>
                <a:srgbClr val="FF0000"/>
              </a:solidFill>
              <a:latin typeface="Symbol" pitchFamily="2" charset="2"/>
            </a:endParaRPr>
          </a:p>
          <a:p>
            <a:pPr algn="ctr"/>
            <a:r>
              <a:rPr lang="es-ES" sz="800" dirty="0">
                <a:solidFill>
                  <a:srgbClr val="00B050"/>
                </a:solidFill>
                <a:latin typeface="Symbol" pitchFamily="2" charset="2"/>
              </a:rPr>
              <a:t>g</a:t>
            </a:r>
            <a:r>
              <a:rPr lang="es-ES" sz="800" dirty="0">
                <a:solidFill>
                  <a:srgbClr val="00B050"/>
                </a:solidFill>
              </a:rPr>
              <a:t>H2AX</a:t>
            </a:r>
          </a:p>
          <a:p>
            <a:pPr algn="ctr"/>
            <a:r>
              <a:rPr lang="es-ES" sz="800" dirty="0">
                <a:solidFill>
                  <a:srgbClr val="0070C0"/>
                </a:solidFill>
              </a:rPr>
              <a:t>DAPI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1B1979E8-8F65-9A42-A3A3-5124D5004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4718" y="2096313"/>
            <a:ext cx="900000" cy="900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C1B26433-039F-D140-AC81-AFC9B830A8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457" y="2096313"/>
            <a:ext cx="900000" cy="900000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xmlns="" id="{DD056983-7C68-7148-A2FA-463F0DD1ED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126" y="3011009"/>
            <a:ext cx="900000" cy="9000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B7DC98C9-CD4E-4941-A334-787414560A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2493" y="3011009"/>
            <a:ext cx="900000" cy="90000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xmlns="" id="{B756AB8A-8D48-9F4E-A49E-5D46AC7FD6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4718" y="3011009"/>
            <a:ext cx="900000" cy="9000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xmlns="" id="{F0905168-1666-B545-8345-B16252260E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19457" y="3011009"/>
            <a:ext cx="900000" cy="9000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xmlns="" id="{BA85E02C-2A03-7C48-85DD-4560014097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9126" y="2096313"/>
            <a:ext cx="900000" cy="90000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xmlns="" id="{A6B34F4A-179D-EC45-A7EE-B50F0ABD11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02493" y="2096313"/>
            <a:ext cx="900000" cy="9000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78758" y="75824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40" name="CuadroTexto 11">
            <a:extLst>
              <a:ext uri="{FF2B5EF4-FFF2-40B4-BE49-F238E27FC236}">
                <a16:creationId xmlns:a16="http://schemas.microsoft.com/office/drawing/2014/main" xmlns="" id="{9452FC62-580A-CE4B-A9F7-1D87328FBAF6}"/>
              </a:ext>
            </a:extLst>
          </p:cNvPr>
          <p:cNvSpPr txBox="1"/>
          <p:nvPr/>
        </p:nvSpPr>
        <p:spPr>
          <a:xfrm>
            <a:off x="416967" y="1414899"/>
            <a:ext cx="453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800" dirty="0" err="1">
                <a:solidFill>
                  <a:srgbClr val="FF0000"/>
                </a:solidFill>
              </a:rPr>
              <a:t>pRPA</a:t>
            </a:r>
            <a:endParaRPr lang="es-ES" sz="800" dirty="0">
              <a:solidFill>
                <a:srgbClr val="FF0000"/>
              </a:solidFill>
            </a:endParaRPr>
          </a:p>
          <a:p>
            <a:pPr algn="ctr"/>
            <a:r>
              <a:rPr lang="es-ES" sz="800" dirty="0">
                <a:solidFill>
                  <a:srgbClr val="00B050"/>
                </a:solidFill>
                <a:latin typeface="Symbol" pitchFamily="2" charset="2"/>
              </a:rPr>
              <a:t>g</a:t>
            </a:r>
            <a:r>
              <a:rPr lang="es-ES" sz="800" dirty="0">
                <a:solidFill>
                  <a:srgbClr val="00B050"/>
                </a:solidFill>
              </a:rPr>
              <a:t>H2AX</a:t>
            </a:r>
          </a:p>
          <a:p>
            <a:pPr algn="ctr"/>
            <a:r>
              <a:rPr lang="es-ES" sz="800" dirty="0">
                <a:solidFill>
                  <a:srgbClr val="0070C0"/>
                </a:solidFill>
              </a:rPr>
              <a:t>DAPI</a:t>
            </a:r>
          </a:p>
        </p:txBody>
      </p:sp>
      <p:sp>
        <p:nvSpPr>
          <p:cNvPr id="42" name="CuadroTexto 11">
            <a:extLst>
              <a:ext uri="{FF2B5EF4-FFF2-40B4-BE49-F238E27FC236}">
                <a16:creationId xmlns:a16="http://schemas.microsoft.com/office/drawing/2014/main" xmlns="" id="{9452FC62-580A-CE4B-A9F7-1D87328FBAF6}"/>
              </a:ext>
            </a:extLst>
          </p:cNvPr>
          <p:cNvSpPr txBox="1"/>
          <p:nvPr/>
        </p:nvSpPr>
        <p:spPr>
          <a:xfrm>
            <a:off x="3181696" y="1414899"/>
            <a:ext cx="453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800" dirty="0" err="1">
                <a:solidFill>
                  <a:srgbClr val="FF0000"/>
                </a:solidFill>
              </a:rPr>
              <a:t>pRPA</a:t>
            </a:r>
            <a:endParaRPr lang="es-ES" sz="800" dirty="0">
              <a:solidFill>
                <a:srgbClr val="FF0000"/>
              </a:solidFill>
            </a:endParaRPr>
          </a:p>
          <a:p>
            <a:pPr algn="ctr"/>
            <a:r>
              <a:rPr lang="es-ES" sz="800" dirty="0">
                <a:solidFill>
                  <a:srgbClr val="00B050"/>
                </a:solidFill>
                <a:latin typeface="Symbol" pitchFamily="2" charset="2"/>
              </a:rPr>
              <a:t>g</a:t>
            </a:r>
            <a:r>
              <a:rPr lang="es-ES" sz="800" dirty="0">
                <a:solidFill>
                  <a:srgbClr val="00B050"/>
                </a:solidFill>
              </a:rPr>
              <a:t>H2AX</a:t>
            </a:r>
          </a:p>
          <a:p>
            <a:pPr algn="ctr"/>
            <a:r>
              <a:rPr lang="es-ES" sz="800" dirty="0">
                <a:solidFill>
                  <a:srgbClr val="0070C0"/>
                </a:solidFill>
              </a:rPr>
              <a:t>DAPI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ED097DCE-8AFF-494B-99F3-307432C0AE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9126" y="1179811"/>
            <a:ext cx="900000" cy="9000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96743256-B634-A744-B101-D4921027C5B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02493" y="1179811"/>
            <a:ext cx="900000" cy="900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64D558A8-1540-A84F-AF0F-4C143F021C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34718" y="1179811"/>
            <a:ext cx="900000" cy="90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3C63AEA0-A54E-D44D-AF19-4C231AC791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19457" y="1179811"/>
            <a:ext cx="900000" cy="90000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378758" y="4630381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4327" y="5179604"/>
            <a:ext cx="2496332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87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1537" y="1182944"/>
            <a:ext cx="5192915" cy="36695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9402" y="3061786"/>
            <a:ext cx="2424774" cy="2160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42900" y="144909"/>
            <a:ext cx="6172200" cy="613339"/>
          </a:xfrm>
        </p:spPr>
        <p:txBody>
          <a:bodyPr>
            <a:noAutofit/>
          </a:bodyPr>
          <a:lstStyle/>
          <a:p>
            <a:pPr algn="l"/>
            <a:r>
              <a:rPr lang="en-US" sz="1600" b="1" dirty="0"/>
              <a:t>Figure S8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487" y="2364000"/>
            <a:ext cx="3422454" cy="14299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9211" y="168929"/>
            <a:ext cx="1046927" cy="5344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9487" y="3804502"/>
            <a:ext cx="3422453" cy="152184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6831" y="573582"/>
            <a:ext cx="3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/>
          <a:srcRect r="35286"/>
          <a:stretch/>
        </p:blipFill>
        <p:spPr>
          <a:xfrm>
            <a:off x="4054718" y="68022"/>
            <a:ext cx="1744493" cy="1440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748521" y="8313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9"/>
          <a:srcRect r="37586"/>
          <a:stretch/>
        </p:blipFill>
        <p:spPr>
          <a:xfrm>
            <a:off x="199487" y="850796"/>
            <a:ext cx="1764750" cy="1404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748521" y="306178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84197" y="6810144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58195" y="7032105"/>
            <a:ext cx="3245981" cy="206009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748521" y="1431484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1279" y="6736335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8205" y="6932199"/>
            <a:ext cx="2403058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2"/>
          <a:srcRect r="32985"/>
          <a:stretch/>
        </p:blipFill>
        <p:spPr>
          <a:xfrm>
            <a:off x="1888823" y="843842"/>
            <a:ext cx="1736044" cy="1417909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999DF0DC-07E0-2E4E-8F6B-D2B5971829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334993"/>
              </p:ext>
            </p:extLst>
          </p:nvPr>
        </p:nvGraphicFramePr>
        <p:xfrm>
          <a:off x="201583" y="5529479"/>
          <a:ext cx="3279040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0710">
                  <a:extLst>
                    <a:ext uri="{9D8B030D-6E8A-4147-A177-3AD203B41FA5}">
                      <a16:colId xmlns:a16="http://schemas.microsoft.com/office/drawing/2014/main" xmlns="" val="2847929923"/>
                    </a:ext>
                  </a:extLst>
                </a:gridCol>
                <a:gridCol w="502302">
                  <a:extLst>
                    <a:ext uri="{9D8B030D-6E8A-4147-A177-3AD203B41FA5}">
                      <a16:colId xmlns:a16="http://schemas.microsoft.com/office/drawing/2014/main" xmlns="" val="3890460201"/>
                    </a:ext>
                  </a:extLst>
                </a:gridCol>
                <a:gridCol w="546507">
                  <a:extLst>
                    <a:ext uri="{9D8B030D-6E8A-4147-A177-3AD203B41FA5}">
                      <a16:colId xmlns:a16="http://schemas.microsoft.com/office/drawing/2014/main" xmlns="" val="3743109402"/>
                    </a:ext>
                  </a:extLst>
                </a:gridCol>
                <a:gridCol w="546507">
                  <a:extLst>
                    <a:ext uri="{9D8B030D-6E8A-4147-A177-3AD203B41FA5}">
                      <a16:colId xmlns:a16="http://schemas.microsoft.com/office/drawing/2014/main" xmlns="" val="4021266010"/>
                    </a:ext>
                  </a:extLst>
                </a:gridCol>
                <a:gridCol w="546507">
                  <a:extLst>
                    <a:ext uri="{9D8B030D-6E8A-4147-A177-3AD203B41FA5}">
                      <a16:colId xmlns:a16="http://schemas.microsoft.com/office/drawing/2014/main" xmlns="" val="3108515192"/>
                    </a:ext>
                  </a:extLst>
                </a:gridCol>
                <a:gridCol w="546507">
                  <a:extLst>
                    <a:ext uri="{9D8B030D-6E8A-4147-A177-3AD203B41FA5}">
                      <a16:colId xmlns:a16="http://schemas.microsoft.com/office/drawing/2014/main" xmlns="" val="3130009301"/>
                    </a:ext>
                  </a:extLst>
                </a:gridCol>
              </a:tblGrid>
              <a:tr h="264864"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GI50 </a:t>
                      </a:r>
                    </a:p>
                    <a:p>
                      <a:pPr algn="ctr"/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(µM)</a:t>
                      </a: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A549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A549 ATM KO #2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A549 ATM KO #3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FaDu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FaDu</a:t>
                      </a: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ATM KO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3927429133"/>
                  </a:ext>
                </a:extLst>
              </a:tr>
              <a:tr h="191373"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Olaparib</a:t>
                      </a: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8.183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0.042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0.158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1.259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59429441"/>
                  </a:ext>
                </a:extLst>
              </a:tr>
              <a:tr h="191373"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AZD1775</a:t>
                      </a: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0.761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0.384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0.468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0.133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57033384"/>
                  </a:ext>
                </a:extLst>
              </a:tr>
              <a:tr h="191373"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AZD6738</a:t>
                      </a: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1.370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0.351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0.314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0.875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0.235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926260749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1640" y="211589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5E7DB707-C723-0344-808D-0B0C3DF18E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48505" y="270512"/>
            <a:ext cx="1046927" cy="53444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50E72A61-7091-B440-B12C-D9CCF7EC7A09}"/>
              </a:ext>
            </a:extLst>
          </p:cNvPr>
          <p:cNvSpPr txBox="1"/>
          <p:nvPr/>
        </p:nvSpPr>
        <p:spPr>
          <a:xfrm>
            <a:off x="91279" y="520313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</a:t>
            </a:r>
          </a:p>
        </p:txBody>
      </p:sp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xmlns="" id="{A37AC20F-1FBB-4F46-A4CA-033C7444AC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5106002"/>
              </p:ext>
            </p:extLst>
          </p:nvPr>
        </p:nvGraphicFramePr>
        <p:xfrm>
          <a:off x="3617909" y="5312206"/>
          <a:ext cx="3228880" cy="1598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Prism 9" r:id="rId13" imgW="5867595" imgH="2904789" progId="Prism9.Document">
                  <p:embed/>
                </p:oleObj>
              </mc:Choice>
              <mc:Fallback>
                <p:oleObj name="Prism 9" r:id="rId13" imgW="5867595" imgH="2904789" progId="Prism9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xmlns="" id="{3104588D-E971-43CA-A318-DD3BBE19155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617909" y="5312206"/>
                        <a:ext cx="3228880" cy="15987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ABF305C8-6D71-1641-BB5E-E38C442FBD34}"/>
              </a:ext>
            </a:extLst>
          </p:cNvPr>
          <p:cNvSpPr txBox="1"/>
          <p:nvPr/>
        </p:nvSpPr>
        <p:spPr>
          <a:xfrm>
            <a:off x="3618640" y="520590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1444246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DD9B592B-4EE1-4A4B-961D-BF4BE8A6A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44909"/>
            <a:ext cx="6172200" cy="613339"/>
          </a:xfrm>
        </p:spPr>
        <p:txBody>
          <a:bodyPr>
            <a:noAutofit/>
          </a:bodyPr>
          <a:lstStyle/>
          <a:p>
            <a:pPr algn="l"/>
            <a:r>
              <a:rPr lang="en-US" sz="1600" b="1" dirty="0"/>
              <a:t>Figure S9</a:t>
            </a: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D31FAB5-FD15-8A44-868A-BFC128CE8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66" y="924386"/>
            <a:ext cx="2156144" cy="16735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A4A6A1F-3791-F441-B6C6-E52B237FA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66" y="2835501"/>
            <a:ext cx="6539126" cy="262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780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120651</TotalTime>
  <Words>406</Words>
  <Application>Microsoft Macintosh PowerPoint</Application>
  <PresentationFormat>On-screen Show (4:3)</PresentationFormat>
  <Paragraphs>252</Paragraphs>
  <Slides>10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Mangal</vt:lpstr>
      <vt:lpstr>ＭＳ Ｐゴシック</vt:lpstr>
      <vt:lpstr>Symbol</vt:lpstr>
      <vt:lpstr>Office Theme</vt:lpstr>
      <vt:lpstr>Prism 7</vt:lpstr>
      <vt:lpstr>Prism 9</vt:lpstr>
      <vt:lpstr>Figure S1</vt:lpstr>
      <vt:lpstr>Figure S2</vt:lpstr>
      <vt:lpstr>Figure S3</vt:lpstr>
      <vt:lpstr>Figure S4</vt:lpstr>
      <vt:lpstr>Figure S5</vt:lpstr>
      <vt:lpstr>Figure S6</vt:lpstr>
      <vt:lpstr>Figure S7</vt:lpstr>
      <vt:lpstr>Figure S8</vt:lpstr>
      <vt:lpstr>Figure S9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Signatures of WEE1 inhibition sensitivity</dc:title>
  <dc:creator>Violeta</dc:creator>
  <cp:lastModifiedBy>VIOLETA SERRA</cp:lastModifiedBy>
  <cp:revision>868</cp:revision>
  <cp:lastPrinted>2018-10-11T09:03:18Z</cp:lastPrinted>
  <dcterms:created xsi:type="dcterms:W3CDTF">2016-09-19T07:15:05Z</dcterms:created>
  <dcterms:modified xsi:type="dcterms:W3CDTF">2022-06-10T06:39:55Z</dcterms:modified>
</cp:coreProperties>
</file>