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0" r:id="rId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8" autoAdjust="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15DEF0-371C-42A8-B3DE-D9BE60F44503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6C8F4C1-7ACD-453E-B9F9-94F0CEAECD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All of them are hyterozygose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5AC3CA9-43B2-4859-9A59-402218503F16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4A9A8-F7B6-459E-B942-F950158FC170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574AC-C1AC-46A2-9724-4AC5A9F2F1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48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B4C6D-BF68-4EE3-A3D1-77B3DF7F0EA8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AB220-BAEC-4F61-A4C7-4F54B110A2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86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B1837-B587-4441-A5E8-0AD4B5B95476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0393C-1D98-4D88-AA99-BEBD7E3507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354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4E3FB-C3E0-460B-B6C4-F59A97F9D1ED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DFA01-C19B-460D-850A-48964C5ACE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8753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C82A1-B9D0-440B-AC7A-482DA4AA90F9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55812-7D8B-4A24-9293-06D50FBFD4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193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C619B-D528-4AF0-9F68-EC782357C263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B93B7-9208-498C-B83D-16F9E427C7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023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CC2D7-4861-4259-B1E4-B91FFFB38717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88E40-C1CD-4BD2-969C-E01ED1A115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26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A3BC-1873-40D5-81C9-3EB2A13C7E19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26A91-580E-454E-8B97-35CA52D4FC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295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0BA23-F345-49EE-9AFC-0AE87D00DE8B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65F8E-CF45-4C57-A3CF-22F302A0E4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861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EE92D-0707-4F88-B279-CBDCC4EB643C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C211-FB1B-4AD6-B7DA-70044CD98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17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6395-4551-4EA5-9099-B83487E25978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5CD24-FC2D-40B3-B881-D500AF7A99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286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/>
              <a:t>Click to edit Master text styles</a:t>
            </a:r>
          </a:p>
          <a:p>
            <a:pPr lvl="1"/>
            <a:r>
              <a:rPr lang="en-CA" altLang="en-US"/>
              <a:t>Second level</a:t>
            </a:r>
          </a:p>
          <a:p>
            <a:pPr lvl="2"/>
            <a:r>
              <a:rPr lang="en-CA" altLang="en-US"/>
              <a:t>Third level</a:t>
            </a:r>
          </a:p>
          <a:p>
            <a:pPr lvl="3"/>
            <a:r>
              <a:rPr lang="en-CA" altLang="en-US"/>
              <a:t>Fourth level</a:t>
            </a:r>
          </a:p>
          <a:p>
            <a:pPr lvl="4"/>
            <a:r>
              <a:rPr lang="en-CA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A4077C-B2AE-4879-A6FC-0BA690302751}" type="datetimeFigureOut">
              <a:rPr lang="en-US"/>
              <a:pPr>
                <a:defRPr/>
              </a:pPr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8E683DC-C5E0-490D-BA95-1649C5EAB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53"/>
          <p:cNvGrpSpPr>
            <a:grpSpLocks/>
          </p:cNvGrpSpPr>
          <p:nvPr/>
        </p:nvGrpSpPr>
        <p:grpSpPr bwMode="auto">
          <a:xfrm>
            <a:off x="619125" y="1584325"/>
            <a:ext cx="2557463" cy="1738313"/>
            <a:chOff x="543474" y="1483634"/>
            <a:chExt cx="2557223" cy="1839154"/>
          </a:xfrm>
        </p:grpSpPr>
        <p:sp>
          <p:nvSpPr>
            <p:cNvPr id="5199" name="Rectangle 8"/>
            <p:cNvSpPr>
              <a:spLocks noChangeArrowheads="1"/>
            </p:cNvSpPr>
            <p:nvPr/>
          </p:nvSpPr>
          <p:spPr bwMode="auto">
            <a:xfrm>
              <a:off x="1315412" y="1817009"/>
              <a:ext cx="381000" cy="12858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00" name="Rectangle 9"/>
            <p:cNvSpPr>
              <a:spLocks noChangeArrowheads="1"/>
            </p:cNvSpPr>
            <p:nvPr/>
          </p:nvSpPr>
          <p:spPr bwMode="auto">
            <a:xfrm>
              <a:off x="1953627" y="2674259"/>
              <a:ext cx="381000" cy="4286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01" name="Rectangle 10"/>
            <p:cNvSpPr>
              <a:spLocks noChangeArrowheads="1"/>
            </p:cNvSpPr>
            <p:nvPr/>
          </p:nvSpPr>
          <p:spPr bwMode="auto">
            <a:xfrm>
              <a:off x="2575285" y="2759984"/>
              <a:ext cx="381000" cy="3429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02" name="Line 11"/>
            <p:cNvSpPr>
              <a:spLocks noChangeShapeType="1"/>
            </p:cNvSpPr>
            <p:nvPr/>
          </p:nvSpPr>
          <p:spPr bwMode="auto">
            <a:xfrm flipV="1">
              <a:off x="1505912" y="1721759"/>
              <a:ext cx="1588" cy="95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3" name="Line 12"/>
            <p:cNvSpPr>
              <a:spLocks noChangeShapeType="1"/>
            </p:cNvSpPr>
            <p:nvPr/>
          </p:nvSpPr>
          <p:spPr bwMode="auto">
            <a:xfrm>
              <a:off x="1477337" y="1721759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4" name="Line 13"/>
            <p:cNvSpPr>
              <a:spLocks noChangeShapeType="1"/>
            </p:cNvSpPr>
            <p:nvPr/>
          </p:nvSpPr>
          <p:spPr bwMode="auto">
            <a:xfrm flipV="1">
              <a:off x="2144127" y="2407559"/>
              <a:ext cx="1588" cy="266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5" name="Line 14"/>
            <p:cNvSpPr>
              <a:spLocks noChangeShapeType="1"/>
            </p:cNvSpPr>
            <p:nvPr/>
          </p:nvSpPr>
          <p:spPr bwMode="auto">
            <a:xfrm>
              <a:off x="2115552" y="2407559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6" name="Line 15"/>
            <p:cNvSpPr>
              <a:spLocks noChangeShapeType="1"/>
            </p:cNvSpPr>
            <p:nvPr/>
          </p:nvSpPr>
          <p:spPr bwMode="auto">
            <a:xfrm flipV="1">
              <a:off x="2765785" y="2731409"/>
              <a:ext cx="1588" cy="285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7" name="Line 16"/>
            <p:cNvSpPr>
              <a:spLocks noChangeShapeType="1"/>
            </p:cNvSpPr>
            <p:nvPr/>
          </p:nvSpPr>
          <p:spPr bwMode="auto">
            <a:xfrm>
              <a:off x="2737210" y="2731409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8" name="Line 17"/>
            <p:cNvSpPr>
              <a:spLocks noChangeShapeType="1"/>
            </p:cNvSpPr>
            <p:nvPr/>
          </p:nvSpPr>
          <p:spPr bwMode="auto">
            <a:xfrm>
              <a:off x="1069923" y="1559834"/>
              <a:ext cx="1588" cy="1543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09" name="Line 18"/>
            <p:cNvSpPr>
              <a:spLocks noChangeShapeType="1"/>
            </p:cNvSpPr>
            <p:nvPr/>
          </p:nvSpPr>
          <p:spPr bwMode="auto">
            <a:xfrm>
              <a:off x="1031823" y="3102884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0" name="Line 19"/>
            <p:cNvSpPr>
              <a:spLocks noChangeShapeType="1"/>
            </p:cNvSpPr>
            <p:nvPr/>
          </p:nvSpPr>
          <p:spPr bwMode="auto">
            <a:xfrm>
              <a:off x="1031823" y="2798084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1" name="Line 20"/>
            <p:cNvSpPr>
              <a:spLocks noChangeShapeType="1"/>
            </p:cNvSpPr>
            <p:nvPr/>
          </p:nvSpPr>
          <p:spPr bwMode="auto">
            <a:xfrm>
              <a:off x="1031823" y="2483759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2" name="Line 21"/>
            <p:cNvSpPr>
              <a:spLocks noChangeShapeType="1"/>
            </p:cNvSpPr>
            <p:nvPr/>
          </p:nvSpPr>
          <p:spPr bwMode="auto">
            <a:xfrm>
              <a:off x="1031823" y="2178959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3" name="Line 22"/>
            <p:cNvSpPr>
              <a:spLocks noChangeShapeType="1"/>
            </p:cNvSpPr>
            <p:nvPr/>
          </p:nvSpPr>
          <p:spPr bwMode="auto">
            <a:xfrm>
              <a:off x="1031823" y="1864634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4" name="Line 23"/>
            <p:cNvSpPr>
              <a:spLocks noChangeShapeType="1"/>
            </p:cNvSpPr>
            <p:nvPr/>
          </p:nvSpPr>
          <p:spPr bwMode="auto">
            <a:xfrm>
              <a:off x="1031823" y="1559834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5" name="Line 24"/>
            <p:cNvSpPr>
              <a:spLocks noChangeShapeType="1"/>
            </p:cNvSpPr>
            <p:nvPr/>
          </p:nvSpPr>
          <p:spPr bwMode="auto">
            <a:xfrm>
              <a:off x="1069924" y="3102884"/>
              <a:ext cx="20307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6" name="Line 25"/>
            <p:cNvSpPr>
              <a:spLocks noChangeShapeType="1"/>
            </p:cNvSpPr>
            <p:nvPr/>
          </p:nvSpPr>
          <p:spPr bwMode="auto">
            <a:xfrm flipV="1">
              <a:off x="1069923" y="3102884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7" name="Line 26"/>
            <p:cNvSpPr>
              <a:spLocks noChangeShapeType="1"/>
            </p:cNvSpPr>
            <p:nvPr/>
          </p:nvSpPr>
          <p:spPr bwMode="auto">
            <a:xfrm flipV="1">
              <a:off x="1760212" y="3102884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8" name="Line 27"/>
            <p:cNvSpPr>
              <a:spLocks noChangeShapeType="1"/>
            </p:cNvSpPr>
            <p:nvPr/>
          </p:nvSpPr>
          <p:spPr bwMode="auto">
            <a:xfrm flipV="1">
              <a:off x="2442822" y="3102884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19" name="Line 28"/>
            <p:cNvSpPr>
              <a:spLocks noChangeShapeType="1"/>
            </p:cNvSpPr>
            <p:nvPr/>
          </p:nvSpPr>
          <p:spPr bwMode="auto">
            <a:xfrm flipV="1">
              <a:off x="3089395" y="3102884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220" name="Rectangle 30"/>
            <p:cNvSpPr>
              <a:spLocks noChangeArrowheads="1"/>
            </p:cNvSpPr>
            <p:nvPr/>
          </p:nvSpPr>
          <p:spPr bwMode="auto">
            <a:xfrm>
              <a:off x="746073" y="3026684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0.00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1" name="Rectangle 31"/>
            <p:cNvSpPr>
              <a:spLocks noChangeArrowheads="1"/>
            </p:cNvSpPr>
            <p:nvPr/>
          </p:nvSpPr>
          <p:spPr bwMode="auto">
            <a:xfrm>
              <a:off x="746073" y="2721884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0.20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2" name="Rectangle 32"/>
            <p:cNvSpPr>
              <a:spLocks noChangeArrowheads="1"/>
            </p:cNvSpPr>
            <p:nvPr/>
          </p:nvSpPr>
          <p:spPr bwMode="auto">
            <a:xfrm>
              <a:off x="746073" y="2407559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0.40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3" name="Rectangle 33"/>
            <p:cNvSpPr>
              <a:spLocks noChangeArrowheads="1"/>
            </p:cNvSpPr>
            <p:nvPr/>
          </p:nvSpPr>
          <p:spPr bwMode="auto">
            <a:xfrm>
              <a:off x="746073" y="2102759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0.60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4" name="Rectangle 34"/>
            <p:cNvSpPr>
              <a:spLocks noChangeArrowheads="1"/>
            </p:cNvSpPr>
            <p:nvPr/>
          </p:nvSpPr>
          <p:spPr bwMode="auto">
            <a:xfrm>
              <a:off x="746073" y="1788434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0.80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5" name="Rectangle 35"/>
            <p:cNvSpPr>
              <a:spLocks noChangeArrowheads="1"/>
            </p:cNvSpPr>
            <p:nvPr/>
          </p:nvSpPr>
          <p:spPr bwMode="auto">
            <a:xfrm>
              <a:off x="746073" y="1483634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1.00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6" name="Rectangle 36"/>
            <p:cNvSpPr>
              <a:spLocks noChangeArrowheads="1"/>
            </p:cNvSpPr>
            <p:nvPr/>
          </p:nvSpPr>
          <p:spPr bwMode="auto">
            <a:xfrm>
              <a:off x="1270819" y="3176249"/>
              <a:ext cx="500003" cy="14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MH-ECs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7" name="Rectangle 37"/>
            <p:cNvSpPr>
              <a:spLocks noChangeArrowheads="1"/>
            </p:cNvSpPr>
            <p:nvPr/>
          </p:nvSpPr>
          <p:spPr bwMode="auto">
            <a:xfrm>
              <a:off x="1966183" y="3176249"/>
              <a:ext cx="403848" cy="14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MH-fib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8" name="Rectangle 38"/>
            <p:cNvSpPr>
              <a:spLocks noChangeArrowheads="1"/>
            </p:cNvSpPr>
            <p:nvPr/>
          </p:nvSpPr>
          <p:spPr bwMode="auto">
            <a:xfrm>
              <a:off x="2555584" y="3176249"/>
              <a:ext cx="500003" cy="146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MH-myo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229" name="Rectangle 39"/>
            <p:cNvSpPr>
              <a:spLocks noChangeArrowheads="1"/>
            </p:cNvSpPr>
            <p:nvPr/>
          </p:nvSpPr>
          <p:spPr bwMode="auto">
            <a:xfrm rot="-5400000">
              <a:off x="264070" y="2271635"/>
              <a:ext cx="69730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CD31:</a:t>
              </a:r>
              <a:r>
                <a:rPr lang="el-GR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 β</a:t>
              </a: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-actin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5123" name="Group 154"/>
          <p:cNvGrpSpPr>
            <a:grpSpLocks/>
          </p:cNvGrpSpPr>
          <p:nvPr/>
        </p:nvGrpSpPr>
        <p:grpSpPr bwMode="auto">
          <a:xfrm>
            <a:off x="3333750" y="1584325"/>
            <a:ext cx="2474913" cy="1730375"/>
            <a:chOff x="3334439" y="1539235"/>
            <a:chExt cx="2475342" cy="1730690"/>
          </a:xfrm>
        </p:grpSpPr>
        <p:sp>
          <p:nvSpPr>
            <p:cNvPr id="5166" name="Rectangle 48"/>
            <p:cNvSpPr>
              <a:spLocks noChangeArrowheads="1"/>
            </p:cNvSpPr>
            <p:nvPr/>
          </p:nvSpPr>
          <p:spPr bwMode="auto">
            <a:xfrm>
              <a:off x="4097707" y="2577460"/>
              <a:ext cx="371475" cy="4953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7" name="Rectangle 49"/>
            <p:cNvSpPr>
              <a:spLocks noChangeArrowheads="1"/>
            </p:cNvSpPr>
            <p:nvPr/>
          </p:nvSpPr>
          <p:spPr bwMode="auto">
            <a:xfrm>
              <a:off x="4705461" y="1910710"/>
              <a:ext cx="381000" cy="11620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8" name="Rectangle 50"/>
            <p:cNvSpPr>
              <a:spLocks noChangeArrowheads="1"/>
            </p:cNvSpPr>
            <p:nvPr/>
          </p:nvSpPr>
          <p:spPr bwMode="auto">
            <a:xfrm>
              <a:off x="5322430" y="2825110"/>
              <a:ext cx="371475" cy="2476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9" name="Line 51"/>
            <p:cNvSpPr>
              <a:spLocks noChangeShapeType="1"/>
            </p:cNvSpPr>
            <p:nvPr/>
          </p:nvSpPr>
          <p:spPr bwMode="auto">
            <a:xfrm flipV="1">
              <a:off x="4278682" y="2482210"/>
              <a:ext cx="1588" cy="95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0" name="Line 52"/>
            <p:cNvSpPr>
              <a:spLocks noChangeShapeType="1"/>
            </p:cNvSpPr>
            <p:nvPr/>
          </p:nvSpPr>
          <p:spPr bwMode="auto">
            <a:xfrm>
              <a:off x="4250107" y="2482210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1" name="Line 53"/>
            <p:cNvSpPr>
              <a:spLocks noChangeShapeType="1"/>
            </p:cNvSpPr>
            <p:nvPr/>
          </p:nvSpPr>
          <p:spPr bwMode="auto">
            <a:xfrm flipV="1">
              <a:off x="4895961" y="1844035"/>
              <a:ext cx="1588" cy="666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2" name="Line 54"/>
            <p:cNvSpPr>
              <a:spLocks noChangeShapeType="1"/>
            </p:cNvSpPr>
            <p:nvPr/>
          </p:nvSpPr>
          <p:spPr bwMode="auto">
            <a:xfrm>
              <a:off x="4867386" y="1844035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3" name="Line 55"/>
            <p:cNvSpPr>
              <a:spLocks noChangeShapeType="1"/>
            </p:cNvSpPr>
            <p:nvPr/>
          </p:nvSpPr>
          <p:spPr bwMode="auto">
            <a:xfrm flipV="1">
              <a:off x="5503405" y="2777485"/>
              <a:ext cx="1588" cy="476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4" name="Line 56"/>
            <p:cNvSpPr>
              <a:spLocks noChangeShapeType="1"/>
            </p:cNvSpPr>
            <p:nvPr/>
          </p:nvSpPr>
          <p:spPr bwMode="auto">
            <a:xfrm>
              <a:off x="5474830" y="2777485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5" name="Line 57"/>
            <p:cNvSpPr>
              <a:spLocks noChangeShapeType="1"/>
            </p:cNvSpPr>
            <p:nvPr/>
          </p:nvSpPr>
          <p:spPr bwMode="auto">
            <a:xfrm>
              <a:off x="3859902" y="1615435"/>
              <a:ext cx="1588" cy="14573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6" name="Line 58"/>
            <p:cNvSpPr>
              <a:spLocks noChangeShapeType="1"/>
            </p:cNvSpPr>
            <p:nvPr/>
          </p:nvSpPr>
          <p:spPr bwMode="auto">
            <a:xfrm>
              <a:off x="3821802" y="307276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7" name="Line 59"/>
            <p:cNvSpPr>
              <a:spLocks noChangeShapeType="1"/>
            </p:cNvSpPr>
            <p:nvPr/>
          </p:nvSpPr>
          <p:spPr bwMode="auto">
            <a:xfrm>
              <a:off x="3821802" y="282511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8" name="Line 60"/>
            <p:cNvSpPr>
              <a:spLocks noChangeShapeType="1"/>
            </p:cNvSpPr>
            <p:nvPr/>
          </p:nvSpPr>
          <p:spPr bwMode="auto">
            <a:xfrm>
              <a:off x="3821802" y="2586985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79" name="Line 61"/>
            <p:cNvSpPr>
              <a:spLocks noChangeShapeType="1"/>
            </p:cNvSpPr>
            <p:nvPr/>
          </p:nvSpPr>
          <p:spPr bwMode="auto">
            <a:xfrm>
              <a:off x="3821802" y="2339335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0" name="Line 62"/>
            <p:cNvSpPr>
              <a:spLocks noChangeShapeType="1"/>
            </p:cNvSpPr>
            <p:nvPr/>
          </p:nvSpPr>
          <p:spPr bwMode="auto">
            <a:xfrm>
              <a:off x="3821802" y="210121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1" name="Line 63"/>
            <p:cNvSpPr>
              <a:spLocks noChangeShapeType="1"/>
            </p:cNvSpPr>
            <p:nvPr/>
          </p:nvSpPr>
          <p:spPr bwMode="auto">
            <a:xfrm>
              <a:off x="3821802" y="185356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2" name="Line 64"/>
            <p:cNvSpPr>
              <a:spLocks noChangeShapeType="1"/>
            </p:cNvSpPr>
            <p:nvPr/>
          </p:nvSpPr>
          <p:spPr bwMode="auto">
            <a:xfrm>
              <a:off x="3821802" y="1615435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3" name="Line 65"/>
            <p:cNvSpPr>
              <a:spLocks noChangeShapeType="1"/>
            </p:cNvSpPr>
            <p:nvPr/>
          </p:nvSpPr>
          <p:spPr bwMode="auto">
            <a:xfrm>
              <a:off x="3859902" y="3072760"/>
              <a:ext cx="194987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4" name="Line 66"/>
            <p:cNvSpPr>
              <a:spLocks noChangeShapeType="1"/>
            </p:cNvSpPr>
            <p:nvPr/>
          </p:nvSpPr>
          <p:spPr bwMode="auto">
            <a:xfrm flipV="1">
              <a:off x="3859902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5" name="Line 67"/>
            <p:cNvSpPr>
              <a:spLocks noChangeShapeType="1"/>
            </p:cNvSpPr>
            <p:nvPr/>
          </p:nvSpPr>
          <p:spPr bwMode="auto">
            <a:xfrm flipV="1">
              <a:off x="4541086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6" name="Line 68"/>
            <p:cNvSpPr>
              <a:spLocks noChangeShapeType="1"/>
            </p:cNvSpPr>
            <p:nvPr/>
          </p:nvSpPr>
          <p:spPr bwMode="auto">
            <a:xfrm flipV="1">
              <a:off x="5187861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7" name="Line 69"/>
            <p:cNvSpPr>
              <a:spLocks noChangeShapeType="1"/>
            </p:cNvSpPr>
            <p:nvPr/>
          </p:nvSpPr>
          <p:spPr bwMode="auto">
            <a:xfrm flipV="1">
              <a:off x="5808193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88" name="Rectangle 71"/>
            <p:cNvSpPr>
              <a:spLocks noChangeArrowheads="1"/>
            </p:cNvSpPr>
            <p:nvPr/>
          </p:nvSpPr>
          <p:spPr bwMode="auto">
            <a:xfrm>
              <a:off x="3536052" y="299656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0.00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89" name="Rectangle 72"/>
            <p:cNvSpPr>
              <a:spLocks noChangeArrowheads="1"/>
            </p:cNvSpPr>
            <p:nvPr/>
          </p:nvSpPr>
          <p:spPr bwMode="auto">
            <a:xfrm>
              <a:off x="3536052" y="274891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0.20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0" name="Rectangle 73"/>
            <p:cNvSpPr>
              <a:spLocks noChangeArrowheads="1"/>
            </p:cNvSpPr>
            <p:nvPr/>
          </p:nvSpPr>
          <p:spPr bwMode="auto">
            <a:xfrm>
              <a:off x="3536052" y="2510785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0.40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1" name="Rectangle 74"/>
            <p:cNvSpPr>
              <a:spLocks noChangeArrowheads="1"/>
            </p:cNvSpPr>
            <p:nvPr/>
          </p:nvSpPr>
          <p:spPr bwMode="auto">
            <a:xfrm>
              <a:off x="3536052" y="2263135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0.60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2" name="Rectangle 75"/>
            <p:cNvSpPr>
              <a:spLocks noChangeArrowheads="1"/>
            </p:cNvSpPr>
            <p:nvPr/>
          </p:nvSpPr>
          <p:spPr bwMode="auto">
            <a:xfrm>
              <a:off x="3536052" y="202501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0.80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3" name="Rectangle 76"/>
            <p:cNvSpPr>
              <a:spLocks noChangeArrowheads="1"/>
            </p:cNvSpPr>
            <p:nvPr/>
          </p:nvSpPr>
          <p:spPr bwMode="auto">
            <a:xfrm>
              <a:off x="3536052" y="177736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1.00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4" name="Rectangle 77"/>
            <p:cNvSpPr>
              <a:spLocks noChangeArrowheads="1"/>
            </p:cNvSpPr>
            <p:nvPr/>
          </p:nvSpPr>
          <p:spPr bwMode="auto">
            <a:xfrm>
              <a:off x="3536052" y="1539235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1.20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5" name="Rectangle 78"/>
            <p:cNvSpPr>
              <a:spLocks noChangeArrowheads="1"/>
            </p:cNvSpPr>
            <p:nvPr/>
          </p:nvSpPr>
          <p:spPr bwMode="auto">
            <a:xfrm>
              <a:off x="4052487" y="3131431"/>
              <a:ext cx="500124" cy="138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MH-ECs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6" name="Rectangle 79"/>
            <p:cNvSpPr>
              <a:spLocks noChangeArrowheads="1"/>
            </p:cNvSpPr>
            <p:nvPr/>
          </p:nvSpPr>
          <p:spPr bwMode="auto">
            <a:xfrm>
              <a:off x="4726916" y="3131431"/>
              <a:ext cx="403946" cy="138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MH-fib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7" name="Rectangle 80"/>
            <p:cNvSpPr>
              <a:spLocks noChangeArrowheads="1"/>
            </p:cNvSpPr>
            <p:nvPr/>
          </p:nvSpPr>
          <p:spPr bwMode="auto">
            <a:xfrm>
              <a:off x="5302103" y="3131431"/>
              <a:ext cx="500124" cy="138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MH-myo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98" name="Rectangle 81"/>
            <p:cNvSpPr>
              <a:spLocks noChangeArrowheads="1"/>
            </p:cNvSpPr>
            <p:nvPr/>
          </p:nvSpPr>
          <p:spPr bwMode="auto">
            <a:xfrm rot="-5400000">
              <a:off x="3058214" y="2271072"/>
              <a:ext cx="690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FSP1:</a:t>
              </a:r>
              <a:r>
                <a:rPr lang="el-GR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 β</a:t>
              </a: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-actin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5124" name="Group 155"/>
          <p:cNvGrpSpPr>
            <a:grpSpLocks/>
          </p:cNvGrpSpPr>
          <p:nvPr/>
        </p:nvGrpSpPr>
        <p:grpSpPr bwMode="auto">
          <a:xfrm>
            <a:off x="5905500" y="1566863"/>
            <a:ext cx="2498725" cy="1747837"/>
            <a:chOff x="6044237" y="1529710"/>
            <a:chExt cx="2498792" cy="1747879"/>
          </a:xfrm>
        </p:grpSpPr>
        <p:sp>
          <p:nvSpPr>
            <p:cNvPr id="5129" name="Rectangle 90"/>
            <p:cNvSpPr>
              <a:spLocks noChangeArrowheads="1"/>
            </p:cNvSpPr>
            <p:nvPr/>
          </p:nvSpPr>
          <p:spPr bwMode="auto">
            <a:xfrm>
              <a:off x="7409579" y="2825110"/>
              <a:ext cx="381000" cy="2476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30" name="Rectangle 91"/>
            <p:cNvSpPr>
              <a:spLocks noChangeArrowheads="1"/>
            </p:cNvSpPr>
            <p:nvPr/>
          </p:nvSpPr>
          <p:spPr bwMode="auto">
            <a:xfrm>
              <a:off x="8013624" y="1863085"/>
              <a:ext cx="371475" cy="12096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31" name="Line 92"/>
            <p:cNvSpPr>
              <a:spLocks noChangeShapeType="1"/>
            </p:cNvSpPr>
            <p:nvPr/>
          </p:nvSpPr>
          <p:spPr bwMode="auto">
            <a:xfrm>
              <a:off x="6982383" y="3066784"/>
              <a:ext cx="1588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2" name="Line 93"/>
            <p:cNvSpPr>
              <a:spLocks noChangeShapeType="1"/>
            </p:cNvSpPr>
            <p:nvPr/>
          </p:nvSpPr>
          <p:spPr bwMode="auto">
            <a:xfrm>
              <a:off x="6953808" y="3066784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3" name="Line 94"/>
            <p:cNvSpPr>
              <a:spLocks noChangeShapeType="1"/>
            </p:cNvSpPr>
            <p:nvPr/>
          </p:nvSpPr>
          <p:spPr bwMode="auto">
            <a:xfrm flipV="1">
              <a:off x="7600079" y="2691760"/>
              <a:ext cx="1588" cy="133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4" name="Line 95"/>
            <p:cNvSpPr>
              <a:spLocks noChangeShapeType="1"/>
            </p:cNvSpPr>
            <p:nvPr/>
          </p:nvSpPr>
          <p:spPr bwMode="auto">
            <a:xfrm>
              <a:off x="7571504" y="2691760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5" name="Line 96"/>
            <p:cNvSpPr>
              <a:spLocks noChangeShapeType="1"/>
            </p:cNvSpPr>
            <p:nvPr/>
          </p:nvSpPr>
          <p:spPr bwMode="auto">
            <a:xfrm flipV="1">
              <a:off x="8194599" y="1729735"/>
              <a:ext cx="1588" cy="133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6" name="Line 97"/>
            <p:cNvSpPr>
              <a:spLocks noChangeShapeType="1"/>
            </p:cNvSpPr>
            <p:nvPr/>
          </p:nvSpPr>
          <p:spPr bwMode="auto">
            <a:xfrm>
              <a:off x="8166024" y="1729735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7" name="Line 98"/>
            <p:cNvSpPr>
              <a:spLocks noChangeShapeType="1"/>
            </p:cNvSpPr>
            <p:nvPr/>
          </p:nvSpPr>
          <p:spPr bwMode="auto">
            <a:xfrm>
              <a:off x="6571287" y="1605910"/>
              <a:ext cx="1588" cy="14668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8" name="Line 99"/>
            <p:cNvSpPr>
              <a:spLocks noChangeShapeType="1"/>
            </p:cNvSpPr>
            <p:nvPr/>
          </p:nvSpPr>
          <p:spPr bwMode="auto">
            <a:xfrm>
              <a:off x="6533187" y="307276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39" name="Line 100"/>
            <p:cNvSpPr>
              <a:spLocks noChangeShapeType="1"/>
            </p:cNvSpPr>
            <p:nvPr/>
          </p:nvSpPr>
          <p:spPr bwMode="auto">
            <a:xfrm>
              <a:off x="6533187" y="286321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0" name="Line 101"/>
            <p:cNvSpPr>
              <a:spLocks noChangeShapeType="1"/>
            </p:cNvSpPr>
            <p:nvPr/>
          </p:nvSpPr>
          <p:spPr bwMode="auto">
            <a:xfrm>
              <a:off x="6533187" y="265366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1" name="Line 102"/>
            <p:cNvSpPr>
              <a:spLocks noChangeShapeType="1"/>
            </p:cNvSpPr>
            <p:nvPr/>
          </p:nvSpPr>
          <p:spPr bwMode="auto">
            <a:xfrm>
              <a:off x="6533187" y="244411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2" name="Line 103"/>
            <p:cNvSpPr>
              <a:spLocks noChangeShapeType="1"/>
            </p:cNvSpPr>
            <p:nvPr/>
          </p:nvSpPr>
          <p:spPr bwMode="auto">
            <a:xfrm>
              <a:off x="6533187" y="223456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3" name="Line 104"/>
            <p:cNvSpPr>
              <a:spLocks noChangeShapeType="1"/>
            </p:cNvSpPr>
            <p:nvPr/>
          </p:nvSpPr>
          <p:spPr bwMode="auto">
            <a:xfrm>
              <a:off x="6533187" y="202501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4" name="Line 105"/>
            <p:cNvSpPr>
              <a:spLocks noChangeShapeType="1"/>
            </p:cNvSpPr>
            <p:nvPr/>
          </p:nvSpPr>
          <p:spPr bwMode="auto">
            <a:xfrm>
              <a:off x="6533187" y="181546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5" name="Line 106"/>
            <p:cNvSpPr>
              <a:spLocks noChangeShapeType="1"/>
            </p:cNvSpPr>
            <p:nvPr/>
          </p:nvSpPr>
          <p:spPr bwMode="auto">
            <a:xfrm>
              <a:off x="6533187" y="1605910"/>
              <a:ext cx="381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6" name="Line 107"/>
            <p:cNvSpPr>
              <a:spLocks noChangeShapeType="1"/>
            </p:cNvSpPr>
            <p:nvPr/>
          </p:nvSpPr>
          <p:spPr bwMode="auto">
            <a:xfrm>
              <a:off x="6571287" y="3072760"/>
              <a:ext cx="192527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7" name="Line 108"/>
            <p:cNvSpPr>
              <a:spLocks noChangeShapeType="1"/>
            </p:cNvSpPr>
            <p:nvPr/>
          </p:nvSpPr>
          <p:spPr bwMode="auto">
            <a:xfrm flipV="1">
              <a:off x="6571287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8" name="Line 109"/>
            <p:cNvSpPr>
              <a:spLocks noChangeShapeType="1"/>
            </p:cNvSpPr>
            <p:nvPr/>
          </p:nvSpPr>
          <p:spPr bwMode="auto">
            <a:xfrm flipV="1">
              <a:off x="7261414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49" name="Line 110"/>
            <p:cNvSpPr>
              <a:spLocks noChangeShapeType="1"/>
            </p:cNvSpPr>
            <p:nvPr/>
          </p:nvSpPr>
          <p:spPr bwMode="auto">
            <a:xfrm flipV="1">
              <a:off x="7908999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50" name="Line 111"/>
            <p:cNvSpPr>
              <a:spLocks noChangeShapeType="1"/>
            </p:cNvSpPr>
            <p:nvPr/>
          </p:nvSpPr>
          <p:spPr bwMode="auto">
            <a:xfrm flipV="1">
              <a:off x="8494977" y="3072760"/>
              <a:ext cx="1588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51" name="Rectangle 113"/>
            <p:cNvSpPr>
              <a:spLocks noChangeArrowheads="1"/>
            </p:cNvSpPr>
            <p:nvPr/>
          </p:nvSpPr>
          <p:spPr bwMode="auto">
            <a:xfrm>
              <a:off x="6247437" y="299656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0.00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2" name="Rectangle 114"/>
            <p:cNvSpPr>
              <a:spLocks noChangeArrowheads="1"/>
            </p:cNvSpPr>
            <p:nvPr/>
          </p:nvSpPr>
          <p:spPr bwMode="auto">
            <a:xfrm>
              <a:off x="6247437" y="278701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0.20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3" name="Rectangle 115"/>
            <p:cNvSpPr>
              <a:spLocks noChangeArrowheads="1"/>
            </p:cNvSpPr>
            <p:nvPr/>
          </p:nvSpPr>
          <p:spPr bwMode="auto">
            <a:xfrm>
              <a:off x="6247437" y="257746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0.40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4" name="Rectangle 116"/>
            <p:cNvSpPr>
              <a:spLocks noChangeArrowheads="1"/>
            </p:cNvSpPr>
            <p:nvPr/>
          </p:nvSpPr>
          <p:spPr bwMode="auto">
            <a:xfrm>
              <a:off x="6247437" y="236791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0.60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5" name="Rectangle 117"/>
            <p:cNvSpPr>
              <a:spLocks noChangeArrowheads="1"/>
            </p:cNvSpPr>
            <p:nvPr/>
          </p:nvSpPr>
          <p:spPr bwMode="auto">
            <a:xfrm>
              <a:off x="6247437" y="215836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0.80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6" name="Rectangle 118"/>
            <p:cNvSpPr>
              <a:spLocks noChangeArrowheads="1"/>
            </p:cNvSpPr>
            <p:nvPr/>
          </p:nvSpPr>
          <p:spPr bwMode="auto">
            <a:xfrm>
              <a:off x="6247437" y="194881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1.00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7" name="Rectangle 119"/>
            <p:cNvSpPr>
              <a:spLocks noChangeArrowheads="1"/>
            </p:cNvSpPr>
            <p:nvPr/>
          </p:nvSpPr>
          <p:spPr bwMode="auto">
            <a:xfrm>
              <a:off x="6247437" y="173926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1.20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8" name="Rectangle 120"/>
            <p:cNvSpPr>
              <a:spLocks noChangeArrowheads="1"/>
            </p:cNvSpPr>
            <p:nvPr/>
          </p:nvSpPr>
          <p:spPr bwMode="auto">
            <a:xfrm>
              <a:off x="6247437" y="1529710"/>
              <a:ext cx="222250" cy="136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1.40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59" name="Rectangle 121"/>
            <p:cNvSpPr>
              <a:spLocks noChangeArrowheads="1"/>
            </p:cNvSpPr>
            <p:nvPr/>
          </p:nvSpPr>
          <p:spPr bwMode="auto">
            <a:xfrm>
              <a:off x="6782806" y="3139115"/>
              <a:ext cx="500062" cy="13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MH-ECs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0" name="Rectangle 122"/>
            <p:cNvSpPr>
              <a:spLocks noChangeArrowheads="1"/>
            </p:cNvSpPr>
            <p:nvPr/>
          </p:nvSpPr>
          <p:spPr bwMode="auto">
            <a:xfrm>
              <a:off x="7465337" y="3139115"/>
              <a:ext cx="403896" cy="13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MH-fib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1" name="Rectangle 123"/>
            <p:cNvSpPr>
              <a:spLocks noChangeArrowheads="1"/>
            </p:cNvSpPr>
            <p:nvPr/>
          </p:nvSpPr>
          <p:spPr bwMode="auto">
            <a:xfrm>
              <a:off x="8042967" y="3139115"/>
              <a:ext cx="500062" cy="13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MH-myo  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2" name="Rectangle 124"/>
            <p:cNvSpPr>
              <a:spLocks noChangeArrowheads="1"/>
            </p:cNvSpPr>
            <p:nvPr/>
          </p:nvSpPr>
          <p:spPr bwMode="auto">
            <a:xfrm rot="-5400000">
              <a:off x="5717212" y="2274247"/>
              <a:ext cx="7921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l-GR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Times New Roman" panose="02020603050405020304" pitchFamily="18" charset="0"/>
                </a:rPr>
                <a:t>-MHC:</a:t>
              </a:r>
              <a:r>
                <a:rPr lang="el-GR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 β</a:t>
              </a:r>
              <a:r>
                <a:rPr lang="en-US" altLang="en-US" sz="9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  <a:cs typeface="Times New Roman" panose="02020603050405020304" pitchFamily="18" charset="0"/>
                </a:rPr>
                <a:t>-actin</a:t>
              </a:r>
              <a:endParaRPr lang="en-US" altLang="en-US" sz="180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163" name="Rectangle 90"/>
            <p:cNvSpPr>
              <a:spLocks noChangeArrowheads="1"/>
            </p:cNvSpPr>
            <p:nvPr/>
          </p:nvSpPr>
          <p:spPr bwMode="auto">
            <a:xfrm>
              <a:off x="6795497" y="3026871"/>
              <a:ext cx="381000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CA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5164" name="Line 138"/>
            <p:cNvSpPr>
              <a:spLocks noChangeShapeType="1"/>
            </p:cNvSpPr>
            <p:nvPr/>
          </p:nvSpPr>
          <p:spPr bwMode="auto">
            <a:xfrm flipV="1">
              <a:off x="6985995" y="3000810"/>
              <a:ext cx="1588" cy="190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5165" name="Line 139"/>
            <p:cNvSpPr>
              <a:spLocks noChangeShapeType="1"/>
            </p:cNvSpPr>
            <p:nvPr/>
          </p:nvSpPr>
          <p:spPr bwMode="auto">
            <a:xfrm>
              <a:off x="6957420" y="3000810"/>
              <a:ext cx="6667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5125" name="TextBox 1"/>
          <p:cNvSpPr txBox="1">
            <a:spLocks noChangeArrowheads="1"/>
          </p:cNvSpPr>
          <p:nvPr/>
        </p:nvSpPr>
        <p:spPr bwMode="auto">
          <a:xfrm>
            <a:off x="222250" y="209550"/>
            <a:ext cx="71994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A" altLang="en-US" sz="1400">
                <a:latin typeface="Arial" panose="020B0604020202020204" pitchFamily="34" charset="0"/>
              </a:rPr>
              <a:t>S2 Fig. </a:t>
            </a:r>
            <a:r>
              <a:rPr lang="en-CA" altLang="en-US" sz="1400" dirty="0">
                <a:latin typeface="Arial" panose="020B0604020202020204" pitchFamily="34" charset="0"/>
              </a:rPr>
              <a:t>Confirmation of cellular phenotypes following isolation from C57BL/6 mice heart</a:t>
            </a:r>
          </a:p>
        </p:txBody>
      </p:sp>
      <p:sp>
        <p:nvSpPr>
          <p:cNvPr id="5126" name="TextBox 106"/>
          <p:cNvSpPr txBox="1">
            <a:spLocks noChangeArrowheads="1"/>
          </p:cNvSpPr>
          <p:nvPr/>
        </p:nvSpPr>
        <p:spPr bwMode="auto">
          <a:xfrm>
            <a:off x="515938" y="1435100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A" altLang="en-US" sz="1400"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5127" name="TextBox 107"/>
          <p:cNvSpPr txBox="1">
            <a:spLocks noChangeArrowheads="1"/>
          </p:cNvSpPr>
          <p:nvPr/>
        </p:nvSpPr>
        <p:spPr bwMode="auto">
          <a:xfrm>
            <a:off x="3151188" y="1435100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A" altLang="en-US" sz="1400"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5128" name="TextBox 108"/>
          <p:cNvSpPr txBox="1">
            <a:spLocks noChangeArrowheads="1"/>
          </p:cNvSpPr>
          <p:nvPr/>
        </p:nvSpPr>
        <p:spPr bwMode="auto">
          <a:xfrm>
            <a:off x="5757863" y="1435100"/>
            <a:ext cx="315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A" altLang="en-US" sz="1400">
                <a:latin typeface="Arial" panose="020B0604020202020204" pitchFamily="34" charset="0"/>
              </a:rPr>
              <a:t>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3289</TotalTime>
  <Words>67</Words>
  <Application>Microsoft Office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University of Western Ontario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Ruiz</dc:creator>
  <cp:lastModifiedBy>gunasrimuthu96@gmail.com</cp:lastModifiedBy>
  <cp:revision>230</cp:revision>
  <dcterms:created xsi:type="dcterms:W3CDTF">2012-03-22T05:40:34Z</dcterms:created>
  <dcterms:modified xsi:type="dcterms:W3CDTF">2022-10-06T10:54:46Z</dcterms:modified>
</cp:coreProperties>
</file>