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6_E6F4B268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2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94806F5-F1DD-79F5-3D8D-85F6927CF9C2}" name="Author" initials="A" userId="Autho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/>
    <p:restoredTop sz="95337"/>
  </p:normalViewPr>
  <p:slideViewPr>
    <p:cSldViewPr snapToGrid="0" snapToObjects="1">
      <p:cViewPr varScale="1">
        <p:scale>
          <a:sx n="90" d="100"/>
          <a:sy n="90" d="100"/>
        </p:scale>
        <p:origin x="8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8/10/relationships/authors" Target="author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omments/modernComment_106_E6F4B26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FE6965F-CF6A-4300-BAB5-AC4D115F149E}" authorId="{E94806F5-F1DD-79F5-3D8D-85F6927CF9C2}" created="2022-08-07T08:25:45.514">
    <pc:sldMkLst xmlns:pc="http://schemas.microsoft.com/office/powerpoint/2013/main/command">
      <pc:docMk/>
      <pc:sldMk cId="3874796136" sldId="262"/>
    </pc:sldMkLst>
    <p188:txBody>
      <a:bodyPr/>
      <a:lstStyle/>
      <a:p>
        <a:r>
          <a:rPr lang="en-IN"/>
          <a:t>In the plot for smoking index, change the keys as follows:
"&lt;400" and "≤400".
In the plot for previous chemotherapy, change the keys as follows:
"≤1 line" and "≤2 line"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5E41D-B1FC-4140-81A1-2F3122D45ECF}" type="datetimeFigureOut">
              <a:rPr lang="en-US" smtClean="0"/>
              <a:t>8/8/22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604F3-07DC-8341-8041-9E5080F55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20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F6C8-B2F9-AA45-8E16-30404B20F9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54B6A-4B3B-B84B-9728-AC74431CD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D4F4F-8EA4-544B-82AF-22E6AE247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890EB-F519-6245-9E9A-830A373C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0ACC1-9CCB-7A4A-AF89-CF9E2CDA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7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6B912-D92A-CC47-AFF6-BA1AD9E6C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F6679-7C9E-D245-8AFF-ADE5E276C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D0DAC-DE97-8C4E-BFB7-FBC6594B4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45294-B4FE-1548-BBCF-F820E2EA3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2670E-B0D3-A940-B8CD-2EA0B25C7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56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0C7E17-4424-D345-9ECF-09C6C67C12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D826B7-2449-1445-9910-6083C0BEC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606B3-B783-8147-9075-2A892C6F2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854AD-B97D-2D40-802A-4E9B686D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D9843-0AB9-BF4D-B6C3-9405C19BD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67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A9678-5C98-CF48-A92C-D5A5E6B56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957E4-CC40-BE49-AC64-6C94B4498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5F4C-9039-7B43-AEA1-677306392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4F4DB-B499-2D40-BB9F-E14DF46EA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BB7DF-AD6E-0F4C-9F14-3C02B7181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FEE05-7923-F74C-83B7-D859A87D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E1F19-0C6B-F941-B8CD-CFCE2E55B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27072-C72A-4D4A-BECC-D6C907CD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630B3-7000-DB4B-AC82-D73AA26AA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96AC0-3794-2B43-989E-9194189B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9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6515D-33D7-F44A-A7F6-30975CAA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DF96-5C82-5D40-86CC-5529D93746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D61D5-E14F-8E42-B3A6-DDD150249A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B2708-81D9-3B48-A1E3-9CC5A44E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DE9D6-43F5-FE44-AFA8-E8500B99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33922-C3B2-8349-949D-91C85AEF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3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F447C-CB03-0B49-B428-BF8431F6D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6A3CB-423B-8040-93BF-2AD6860E3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7213B-7E2F-9E46-9B88-7D2894BC0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52F18-5D82-DC44-936C-A88C7AEB4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88489D-466D-8249-BEF2-6FF370401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37C132-23EF-4A46-B9D7-ABFE8607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3A6BF6-52A5-1F45-9305-64E9C85D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91A179-36F7-264B-94E9-88FAEF8B5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1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29EA-D5B5-134A-A456-39FDC20C5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84204-6380-414E-9C76-33D6184EF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39C8B-B4C4-2147-BC18-26CFA28C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A7F40-ED66-8240-9DB8-B1E28FD9A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8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75F893-BB1E-6A43-A2D0-2A811393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FB93B-C887-1D4B-BCA5-25A13EE0E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32764-3EE5-484F-81F1-A88C95955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6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5E28A-5289-3247-B947-4F17CAD0B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E4D64-E648-0842-A2D5-C0E3430D2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7F5A0-021B-B94C-B472-80395B9A49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682EC-14AA-B448-BB5B-D919A464E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8DA13-E7A3-E143-9D7B-30B70F2A1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25A459-6F3D-A248-81AA-EF8A5184D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9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769E1-3FBA-B347-A7C7-DEBBDA1F8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079CA8-30CE-6946-A0E4-AE6260CD9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3CAB99-B13A-7E46-9047-7B900F40F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1F90C-3A14-D24D-A50A-77AC2066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D70D2-1B8B-FE46-808A-C38445B8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1FD96-4DCA-0F4E-A00D-299F6F2F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5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CA74A1-3851-A24B-80AD-BD81EC914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0E472-6F31-5A4F-A84C-5E5FBDBB8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F740E-AB95-F040-B7FE-2ABDC7B20D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55DC1-0683-E748-9992-F904499C7A19}" type="datetimeFigureOut">
              <a:rPr lang="en-US" smtClean="0"/>
              <a:t>8/8/22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E1A68-3758-BA4A-8773-2688985FF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86175-A695-0A4E-80CF-6CEAA7C6C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AAA8B-D8BF-2E4D-B28F-ECB694A94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9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microsoft.com/office/2018/10/relationships/comments" Target="../comments/modernComment_106_E6F4B268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103CFDC-BE02-5D40-B8ED-B5B5A9AAC65C}"/>
              </a:ext>
            </a:extLst>
          </p:cNvPr>
          <p:cNvSpPr txBox="1"/>
          <p:nvPr/>
        </p:nvSpPr>
        <p:spPr>
          <a:xfrm>
            <a:off x="200025" y="114299"/>
            <a:ext cx="10495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 Stratified analysis of progression-free survival after pembrolizumab treatment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8D844B-E75A-8446-A77C-04ABD8A00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2" y="868362"/>
            <a:ext cx="4038766" cy="2446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D1AF72-3425-1841-AE48-A2E1034AA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996" y="882649"/>
            <a:ext cx="3831926" cy="24177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5B04FE-F580-F24D-8C89-FBA45FD19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8162" y="885822"/>
            <a:ext cx="3970668" cy="25053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1EE6B-6306-F244-AD90-CE3C74548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7" y="4011613"/>
            <a:ext cx="3917530" cy="25320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A93E3B-8234-3B4B-A216-B3EA4F952A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6063" y="3941763"/>
            <a:ext cx="405130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96136"/>
      </p:ext>
    </p:extLst>
  </p:cSld>
  <p:clrMapOvr>
    <a:masterClrMapping/>
  </p:clrMapOvr>
  <p:extLst mod="1">
    <p:ext uri="{6950BFC3-D8DA-4A85-94F7-54DA5524770B}">
      <p188:commentRel xmlns:p188="http://schemas.microsoft.com/office/powerpoint/2018/8/main" xmlns="" r:id="rId7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DE3C27-20BF-8D41-B7E7-7BF87E990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05448"/>
              </p:ext>
            </p:extLst>
          </p:nvPr>
        </p:nvGraphicFramePr>
        <p:xfrm>
          <a:off x="7720361" y="923281"/>
          <a:ext cx="3457367" cy="106844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2705">
                  <a:extLst>
                    <a:ext uri="{9D8B030D-6E8A-4147-A177-3AD203B41FA5}">
                      <a16:colId xmlns:a16="http://schemas.microsoft.com/office/drawing/2014/main" val="1787164369"/>
                    </a:ext>
                  </a:extLst>
                </a:gridCol>
                <a:gridCol w="677320">
                  <a:extLst>
                    <a:ext uri="{9D8B030D-6E8A-4147-A177-3AD203B41FA5}">
                      <a16:colId xmlns:a16="http://schemas.microsoft.com/office/drawing/2014/main" val="221056498"/>
                    </a:ext>
                  </a:extLst>
                </a:gridCol>
                <a:gridCol w="582716">
                  <a:extLst>
                    <a:ext uri="{9D8B030D-6E8A-4147-A177-3AD203B41FA5}">
                      <a16:colId xmlns:a16="http://schemas.microsoft.com/office/drawing/2014/main" val="3362682643"/>
                    </a:ext>
                  </a:extLst>
                </a:gridCol>
                <a:gridCol w="944626">
                  <a:extLst>
                    <a:ext uri="{9D8B030D-6E8A-4147-A177-3AD203B41FA5}">
                      <a16:colId xmlns:a16="http://schemas.microsoft.com/office/drawing/2014/main" val="3990973275"/>
                    </a:ext>
                  </a:extLst>
                </a:gridCol>
              </a:tblGrid>
              <a:tr h="519804"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Pseudo-progression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All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Death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censored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1981443032"/>
                  </a:ext>
                </a:extLst>
              </a:tr>
              <a:tr h="133604">
                <a:tc>
                  <a:txBody>
                    <a:bodyPr/>
                    <a:lstStyle/>
                    <a:p>
                      <a:pPr marL="6096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Yes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6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2660303522"/>
                  </a:ext>
                </a:extLst>
              </a:tr>
              <a:tr h="133604">
                <a:tc>
                  <a:txBody>
                    <a:bodyPr/>
                    <a:lstStyle/>
                    <a:p>
                      <a:pPr marL="6096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No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291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237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54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2062740766"/>
                  </a:ext>
                </a:extLst>
              </a:tr>
              <a:tr h="126924">
                <a:tc>
                  <a:txBody>
                    <a:bodyPr/>
                    <a:lstStyle/>
                    <a:p>
                      <a:pPr marL="6096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298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243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55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331402176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6F0C583-2A85-C24D-B43D-5D87C0999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978500"/>
              </p:ext>
            </p:extLst>
          </p:nvPr>
        </p:nvGraphicFramePr>
        <p:xfrm>
          <a:off x="1224298" y="4302681"/>
          <a:ext cx="1628140" cy="3860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11373694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39716888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27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100">
                          <a:effectLst/>
                        </a:rPr>
                        <a:t> 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p-value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3503985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ja-JP" sz="1100" dirty="0">
                          <a:effectLst/>
                        </a:rPr>
                        <a:t>Log-rank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0.4610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71352545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04C3884-2129-AC49-9D3B-C687977116D3}"/>
              </a:ext>
            </a:extLst>
          </p:cNvPr>
          <p:cNvSpPr txBox="1"/>
          <p:nvPr/>
        </p:nvSpPr>
        <p:spPr>
          <a:xfrm>
            <a:off x="1224051" y="3933662"/>
            <a:ext cx="51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PFS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12BDCB-734D-D441-8A97-842D6709CD12}"/>
              </a:ext>
            </a:extLst>
          </p:cNvPr>
          <p:cNvSpPr txBox="1"/>
          <p:nvPr/>
        </p:nvSpPr>
        <p:spPr>
          <a:xfrm>
            <a:off x="1258302" y="71768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E33F3F2-938E-AD4D-BB96-63EAF6A75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753287"/>
              </p:ext>
            </p:extLst>
          </p:nvPr>
        </p:nvGraphicFramePr>
        <p:xfrm>
          <a:off x="1269921" y="1057129"/>
          <a:ext cx="1628140" cy="3860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4134788296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10551487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27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100">
                          <a:effectLst/>
                        </a:rPr>
                        <a:t> 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100">
                          <a:effectLst/>
                        </a:rPr>
                        <a:t>p-</a:t>
                      </a:r>
                      <a:r>
                        <a:rPr lang="en-US" altLang="ja-JP" sz="1100" dirty="0">
                          <a:effectLst/>
                        </a:rPr>
                        <a:t>value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4129012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marR="1270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Log-rank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tc>
                  <a:txBody>
                    <a:bodyPr/>
                    <a:lstStyle/>
                    <a:p>
                      <a:pPr marL="12700" marR="1270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ja-JP" sz="1000">
                          <a:effectLst/>
                        </a:rPr>
                        <a:t>0.9640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12700" anchor="b"/>
                </a:tc>
                <a:extLst>
                  <a:ext uri="{0D108BD9-81ED-4DB2-BD59-A6C34878D82A}">
                    <a16:rowId xmlns:a16="http://schemas.microsoft.com/office/drawing/2014/main" val="222369015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A7ED468-BBFC-0340-BCA7-07203A1D861E}"/>
              </a:ext>
            </a:extLst>
          </p:cNvPr>
          <p:cNvSpPr txBox="1"/>
          <p:nvPr/>
        </p:nvSpPr>
        <p:spPr>
          <a:xfrm>
            <a:off x="200025" y="114299"/>
            <a:ext cx="795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 Collected data of pseudo-progression in this study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6BCCFF-09A0-BF45-941E-CC74B0FC8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350" y="1000125"/>
            <a:ext cx="4089400" cy="2514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10E950-A353-6640-A52A-4430E8E69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5" y="4014788"/>
            <a:ext cx="40767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52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47</Words>
  <Application>Microsoft Macintosh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Yu Mincho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REAL-KEY研究進捗報告</dc:title>
  <dc:creator>寺井 秀樹</dc:creator>
  <cp:lastModifiedBy>寺井 秀樹</cp:lastModifiedBy>
  <cp:revision>55</cp:revision>
  <dcterms:created xsi:type="dcterms:W3CDTF">2022-03-18T23:29:21Z</dcterms:created>
  <dcterms:modified xsi:type="dcterms:W3CDTF">2022-08-08T01:01:39Z</dcterms:modified>
</cp:coreProperties>
</file>