
<file path=[Content_Types].xml><?xml version="1.0" encoding="utf-8"?>
<Types xmlns="http://schemas.openxmlformats.org/package/2006/content-types">
  <Override PartName="/_rels/.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_rels/presentation.xml.rels" ContentType="application/vnd.openxmlformats-package.relationships+xml"/>
  <Override PartName="/ppt/media/image3.jpeg" ContentType="image/jpeg"/>
  <Override PartName="/ppt/media/image2.jpeg" ContentType="image/jpeg"/>
  <Override PartName="/ppt/media/image1.jpeg" ContentType="image/jpeg"/>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216000" y="812520"/>
            <a:ext cx="7127280" cy="4008960"/>
          </a:xfrm>
          <a:prstGeom prst="rect">
            <a:avLst/>
          </a:prstGeom>
        </p:spPr>
        <p:txBody>
          <a:bodyPr lIns="0" rIns="0" tIns="0" bIns="0" anchor="ct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56000" y="5078520"/>
            <a:ext cx="6047640" cy="481104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280680" cy="534240"/>
          </a:xfrm>
          <a:prstGeom prst="rect">
            <a:avLst/>
          </a:prstGeom>
        </p:spPr>
        <p:txBody>
          <a:bodyPr lIns="0" rIns="0" tIns="0" bIns="0"/>
          <a:p>
            <a:r>
              <a:rPr b="0" lang="en-US" sz="1400" spc="-1" strike="noStrike">
                <a:solidFill>
                  <a:srgbClr val="303d22"/>
                </a:solidFill>
                <a:latin typeface="Arial"/>
              </a:rPr>
              <a:t>&lt;header&gt;</a:t>
            </a:r>
            <a:endParaRPr b="0" lang="en-US" sz="1400" spc="-1" strike="noStrike">
              <a:solidFill>
                <a:srgbClr val="303d22"/>
              </a:solidFill>
              <a:latin typeface="Arial"/>
            </a:endParaRPr>
          </a:p>
        </p:txBody>
      </p:sp>
      <p:sp>
        <p:nvSpPr>
          <p:cNvPr id="41" name="PlaceHolder 4"/>
          <p:cNvSpPr>
            <a:spLocks noGrp="1"/>
          </p:cNvSpPr>
          <p:nvPr>
            <p:ph type="dt"/>
          </p:nvPr>
        </p:nvSpPr>
        <p:spPr>
          <a:xfrm>
            <a:off x="4278960" y="0"/>
            <a:ext cx="3280680" cy="534240"/>
          </a:xfrm>
          <a:prstGeom prst="rect">
            <a:avLst/>
          </a:prstGeom>
        </p:spPr>
        <p:txBody>
          <a:bodyPr lIns="0" rIns="0" tIns="0" bIns="0"/>
          <a:p>
            <a:pPr algn="r"/>
            <a:r>
              <a:rPr b="0" lang="en-US" sz="1400" spc="-1" strike="noStrike">
                <a:solidFill>
                  <a:srgbClr val="303d22"/>
                </a:solidFill>
                <a:latin typeface="Arial"/>
              </a:rPr>
              <a:t>&lt;date/time&gt;</a:t>
            </a:r>
            <a:endParaRPr b="0" lang="en-US" sz="1400" spc="-1" strike="noStrike">
              <a:solidFill>
                <a:srgbClr val="303d22"/>
              </a:solidFill>
              <a:latin typeface="Arial"/>
            </a:endParaRPr>
          </a:p>
        </p:txBody>
      </p:sp>
      <p:sp>
        <p:nvSpPr>
          <p:cNvPr id="42" name="PlaceHolder 5"/>
          <p:cNvSpPr>
            <a:spLocks noGrp="1"/>
          </p:cNvSpPr>
          <p:nvPr>
            <p:ph type="ftr"/>
          </p:nvPr>
        </p:nvSpPr>
        <p:spPr>
          <a:xfrm>
            <a:off x="0" y="10157400"/>
            <a:ext cx="3280680" cy="534240"/>
          </a:xfrm>
          <a:prstGeom prst="rect">
            <a:avLst/>
          </a:prstGeom>
        </p:spPr>
        <p:txBody>
          <a:bodyPr lIns="0" rIns="0" tIns="0" bIns="0" anchor="b"/>
          <a:p>
            <a:r>
              <a:rPr b="0" lang="en-US" sz="1400" spc="-1" strike="noStrike">
                <a:solidFill>
                  <a:srgbClr val="303d22"/>
                </a:solidFill>
                <a:latin typeface="Arial"/>
              </a:rPr>
              <a:t>&lt;footer&gt;</a:t>
            </a:r>
            <a:endParaRPr b="0" lang="en-US" sz="1400" spc="-1" strike="noStrike">
              <a:solidFill>
                <a:srgbClr val="303d22"/>
              </a:solidFill>
              <a:latin typeface="Arial"/>
            </a:endParaRPr>
          </a:p>
        </p:txBody>
      </p:sp>
      <p:sp>
        <p:nvSpPr>
          <p:cNvPr id="43" name="PlaceHolder 6"/>
          <p:cNvSpPr>
            <a:spLocks noGrp="1"/>
          </p:cNvSpPr>
          <p:nvPr>
            <p:ph type="sldNum"/>
          </p:nvPr>
        </p:nvSpPr>
        <p:spPr>
          <a:xfrm>
            <a:off x="4278960" y="10157400"/>
            <a:ext cx="3280680" cy="534240"/>
          </a:xfrm>
          <a:prstGeom prst="rect">
            <a:avLst/>
          </a:prstGeom>
        </p:spPr>
        <p:txBody>
          <a:bodyPr lIns="0" rIns="0" tIns="0" bIns="0" anchor="b"/>
          <a:p>
            <a:pPr algn="r"/>
            <a:fld id="{A629C09B-E551-4FEB-A2F0-7B941712EE85}" type="slidenum">
              <a:rPr b="0" lang="en-US" sz="1400" spc="-1" strike="noStrike">
                <a:solidFill>
                  <a:srgbClr val="303d22"/>
                </a:solidFill>
                <a:latin typeface="Arial"/>
              </a:rPr>
              <a:t>&lt;number&gt;</a:t>
            </a:fld>
            <a:endParaRPr b="0" lang="en-US" sz="1400" spc="-1" strike="noStrike">
              <a:solidFill>
                <a:srgbClr val="303d22"/>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PlaceHolder 1"/>
          <p:cNvSpPr>
            <a:spLocks noGrp="1"/>
          </p:cNvSpPr>
          <p:nvPr>
            <p:ph type="sldImg"/>
          </p:nvPr>
        </p:nvSpPr>
        <p:spPr>
          <a:xfrm>
            <a:off x="1371600" y="763560"/>
            <a:ext cx="5029200" cy="3772080"/>
          </a:xfrm>
          <a:prstGeom prst="rect">
            <a:avLst/>
          </a:prstGeom>
        </p:spPr>
      </p:sp>
      <p:sp>
        <p:nvSpPr>
          <p:cNvPr id="53" name="PlaceHolder 2"/>
          <p:cNvSpPr>
            <a:spLocks noGrp="1"/>
          </p:cNvSpPr>
          <p:nvPr>
            <p:ph type="body"/>
          </p:nvPr>
        </p:nvSpPr>
        <p:spPr>
          <a:xfrm>
            <a:off x="777960" y="4776840"/>
            <a:ext cx="6216480" cy="4525200"/>
          </a:xfrm>
          <a:prstGeom prst="rect">
            <a:avLst/>
          </a:prstGeom>
        </p:spPr>
        <p:txBody>
          <a:bodyPr lIns="0" rIns="0" tIns="0" bIns="0"/>
          <a:p>
            <a:endParaRPr b="0" lang="en-US" sz="2000" spc="-1" strike="noStrike">
              <a:latin typeface="Arial"/>
            </a:endParaRPr>
          </a:p>
          <a:p>
            <a:endParaRPr b="0" lang="en-US" sz="20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3600"/>
            <a:ext cx="8229240" cy="1144800"/>
          </a:xfrm>
          <a:prstGeom prst="rect">
            <a:avLst/>
          </a:prstGeom>
        </p:spPr>
        <p:txBody>
          <a:bodyPr lIns="0" rIns="0" tIns="0" bIns="0" anchor="ct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ffffff"/>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ffffff"/>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ffffff"/>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ffffff"/>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ffffff"/>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ffffff"/>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hyperlink" Target="http://www.elsevier.com/termsandconditions" TargetMode="External"/><Relationship Id="rId2" Type="http://schemas.openxmlformats.org/officeDocument/2006/relationships/image" Target="../media/image1.jpe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hyperlink" Target="http://www.elsevier.com/termsandconditions" TargetMode="External"/><Relationship Id="rId3" Type="http://schemas.openxmlformats.org/officeDocument/2006/relationships/image" Target="../media/image3.jpeg"/><Relationship Id="rId4" Type="http://schemas.openxmlformats.org/officeDocument/2006/relationships/slideLayout" Target="../slideLayouts/slideLayout1.xml"/><Relationship Id="rId5" Type="http://schemas.openxmlformats.org/officeDocument/2006/relationships/notesSlide" Target="../notesSlides/notesSlide2.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360000" y="1260000"/>
            <a:ext cx="8640000" cy="2382120"/>
          </a:xfrm>
          <a:prstGeom prst="rect">
            <a:avLst/>
          </a:prstGeom>
          <a:noFill/>
          <a:ln>
            <a:noFill/>
          </a:ln>
        </p:spPr>
        <p:txBody>
          <a:bodyPr lIns="90000" rIns="90000" tIns="45000" bIns="45000"/>
          <a:p>
            <a:pPr algn="ctr">
              <a:lnSpc>
                <a:spcPct val="100000"/>
              </a:lnSpc>
              <a:spcAft>
                <a:spcPts val="3186"/>
              </a:spcAft>
            </a:pPr>
            <a:r>
              <a:rPr b="0" i="1" lang="en-US" sz="1700" spc="-1" strike="noStrike">
                <a:solidFill>
                  <a:srgbClr val="ffffff"/>
                </a:solidFill>
                <a:latin typeface="Arial"/>
              </a:rPr>
              <a:t>Efficacy and safety of mepolizumab in hypereosinophilic syndrome: A phase III, randomized, placebo-controlled trial</a:t>
            </a:r>
            <a:r>
              <a:rPr b="0" lang="en-US" sz="1700" spc="-1" strike="noStrike">
                <a:solidFill>
                  <a:srgbClr val="ffffff"/>
                </a:solidFill>
                <a:latin typeface="Arial"/>
              </a:rPr>
              <a:t> </a:t>
            </a:r>
            <a:endParaRPr b="0" lang="en-US" sz="1700" spc="-1" strike="noStrike">
              <a:solidFill>
                <a:srgbClr val="ffffff"/>
              </a:solidFill>
              <a:latin typeface="Arial"/>
            </a:endParaRPr>
          </a:p>
          <a:p>
            <a:pPr algn="ctr">
              <a:spcAft>
                <a:spcPts val="2750"/>
              </a:spcAft>
            </a:pPr>
            <a:r>
              <a:rPr b="0" i="1" lang="en-US" sz="1100" spc="-1" strike="noStrike">
                <a:solidFill>
                  <a:srgbClr val="ffffff"/>
                </a:solidFill>
                <a:latin typeface="Arial"/>
              </a:rPr>
              <a:t>Florence Roufosse, MD, Jean-Emmanuel Kahn, MD, Marc E. Rothenberg, MD, Andrew J. Wardlaw, MD, Amy D. Klion, MD, Suyong Yun Kirby, PhD, Martyn J. Gilson, MSc, Jane H. Bentley, MSc, Eric S. Bradford, MD, Steven W. Yancey, MSc, Jonathan Steinfeld, MD, Gerald J. Gleich, MD</a:t>
            </a:r>
            <a:r>
              <a:rPr b="0" lang="en-US" sz="1100" spc="-1" strike="noStrike">
                <a:solidFill>
                  <a:srgbClr val="ffffff"/>
                </a:solidFill>
                <a:latin typeface="Arial"/>
              </a:rPr>
              <a:t> </a:t>
            </a:r>
            <a:endParaRPr b="0" lang="en-US" sz="1100" spc="-1" strike="noStrike">
              <a:solidFill>
                <a:srgbClr val="ffffff"/>
              </a:solidFill>
              <a:latin typeface="Arial"/>
            </a:endParaRPr>
          </a:p>
          <a:p>
            <a:pPr algn="ctr"/>
            <a:r>
              <a:rPr b="0" i="1" lang="en-US" sz="1200" spc="-1" strike="noStrike">
                <a:solidFill>
                  <a:srgbClr val="ffffff"/>
                </a:solidFill>
                <a:latin typeface="Arial"/>
              </a:rPr>
              <a:t>Journal of Allergy and Clinical Immunology</a:t>
            </a:r>
            <a:r>
              <a:rPr b="0" lang="en-US" sz="1200" spc="-1" strike="noStrike">
                <a:solidFill>
                  <a:srgbClr val="ffffff"/>
                </a:solidFill>
                <a:latin typeface="Arial"/>
              </a:rPr>
              <a:t> </a:t>
            </a:r>
            <a:endParaRPr b="0" lang="en-US" sz="1200" spc="-1" strike="noStrike">
              <a:solidFill>
                <a:srgbClr val="ffffff"/>
              </a:solidFill>
              <a:latin typeface="Arial"/>
            </a:endParaRPr>
          </a:p>
          <a:p>
            <a:pPr algn="ctr"/>
            <a:r>
              <a:rPr b="0" lang="en-US" sz="1200" spc="-1" strike="noStrike">
                <a:solidFill>
                  <a:srgbClr val="ffffff"/>
                </a:solidFill>
                <a:latin typeface="Arial"/>
              </a:rPr>
              <a:t>Volume 146 Issue 6 Pages 1397-1405 (December 2020) </a:t>
            </a:r>
            <a:endParaRPr b="0" lang="en-US" sz="1200" spc="-1" strike="noStrike">
              <a:solidFill>
                <a:srgbClr val="ffffff"/>
              </a:solidFill>
              <a:latin typeface="Arial"/>
            </a:endParaRPr>
          </a:p>
          <a:p>
            <a:pPr algn="ctr"/>
            <a:r>
              <a:rPr b="0" lang="en-US" sz="1000" spc="-1" strike="noStrike">
                <a:solidFill>
                  <a:srgbClr val="ffffff"/>
                </a:solidFill>
                <a:latin typeface="Arial"/>
              </a:rPr>
              <a:t>DOI: 10.1016/j.jaci.2020.08.037</a:t>
            </a:r>
            <a:endParaRPr b="0" lang="en-US" sz="1000" spc="-1" strike="noStrike">
              <a:solidFill>
                <a:srgbClr val="ffffff"/>
              </a:solidFill>
              <a:latin typeface="Arial"/>
            </a:endParaRPr>
          </a:p>
        </p:txBody>
      </p:sp>
      <p:sp>
        <p:nvSpPr>
          <p:cNvPr id="45" name="TextShape 2"/>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2020 The Authors</a:t>
            </a:r>
            <a:r>
              <a:rPr b="0" lang="en-US" sz="900" spc="-1" strike="noStrike">
                <a:solidFill>
                  <a:srgbClr val="ffffff"/>
                </a:solidFill>
                <a:latin typeface="Arial"/>
                <a:hlinkClick r:id="rId1"/>
              </a:rPr>
              <a:t> Terms and Conditions</a:t>
            </a:r>
            <a:endParaRPr b="0" lang="en-US" sz="900" spc="-1" strike="noStrike">
              <a:solidFill>
                <a:srgbClr val="ffffff"/>
              </a:solidFill>
              <a:latin typeface="Arial"/>
            </a:endParaRPr>
          </a:p>
        </p:txBody>
      </p:sp>
      <p:pic>
        <p:nvPicPr>
          <p:cNvPr id="46" name="Logo" descr=""/>
          <p:cNvPicPr/>
          <p:nvPr/>
        </p:nvPicPr>
        <p:blipFill>
          <a:blip r:embed="rId2"/>
          <a:stretch/>
        </p:blipFill>
        <p:spPr>
          <a:xfrm>
            <a:off x="79560" y="6064200"/>
            <a:ext cx="707760" cy="793800"/>
          </a:xfrm>
          <a:prstGeom prst="rect">
            <a:avLst/>
          </a:prstGeom>
          <a:ln>
            <a:noFill/>
          </a:ln>
        </p:spPr>
      </p:pic>
    </p:spTree>
  </p:cSld>
  <p:transition>
    <p:wipe dir="r"/>
  </p:transition>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CustomShape 1"/>
          <p:cNvSpPr/>
          <p:nvPr/>
        </p:nvSpPr>
        <p:spPr>
          <a:xfrm>
            <a:off x="4198680" y="79200"/>
            <a:ext cx="746280" cy="307080"/>
          </a:xfrm>
          <a:prstGeom prst="rect">
            <a:avLst/>
          </a:prstGeom>
          <a:noFill/>
          <a:ln>
            <a:noFill/>
          </a:ln>
        </p:spPr>
        <p:style>
          <a:lnRef idx="0"/>
          <a:fillRef idx="0"/>
          <a:effectRef idx="0"/>
          <a:fontRef idx="minor"/>
        </p:style>
        <p:txBody>
          <a:bodyPr wrap="none" lIns="90000" rIns="90000" tIns="46800" bIns="46800"/>
          <a:p>
            <a:r>
              <a:rPr b="0" lang="en-US" sz="1400" spc="-1" strike="noStrike">
                <a:solidFill>
                  <a:srgbClr val="ffffff"/>
                </a:solidFill>
                <a:latin typeface="Arial"/>
              </a:rPr>
              <a:t>Fig E3 </a:t>
            </a:r>
            <a:endParaRPr b="0" lang="en-US" sz="1400" spc="-1" strike="noStrike">
              <a:solidFill>
                <a:srgbClr val="ffffff"/>
              </a:solidFill>
              <a:latin typeface="Arial"/>
            </a:endParaRPr>
          </a:p>
        </p:txBody>
      </p:sp>
      <p:pic>
        <p:nvPicPr>
          <p:cNvPr id="48" name="Main graphic" descr=""/>
          <p:cNvPicPr/>
          <p:nvPr/>
        </p:nvPicPr>
        <p:blipFill>
          <a:blip r:embed="rId1"/>
          <a:stretch/>
        </p:blipFill>
        <p:spPr>
          <a:xfrm>
            <a:off x="1422360" y="1510200"/>
            <a:ext cx="6350040" cy="3487680"/>
          </a:xfrm>
          <a:prstGeom prst="rect">
            <a:avLst/>
          </a:prstGeom>
          <a:ln>
            <a:noFill/>
          </a:ln>
        </p:spPr>
      </p:pic>
      <p:sp>
        <p:nvSpPr>
          <p:cNvPr id="49" name="TextShape 2"/>
          <p:cNvSpPr txBox="1"/>
          <p:nvPr/>
        </p:nvSpPr>
        <p:spPr>
          <a:xfrm>
            <a:off x="952560" y="6477120"/>
            <a:ext cx="8254800" cy="231120"/>
          </a:xfrm>
          <a:prstGeom prst="rect">
            <a:avLst/>
          </a:prstGeom>
          <a:noFill/>
          <a:ln>
            <a:noFill/>
          </a:ln>
        </p:spPr>
        <p:txBody>
          <a:bodyPr lIns="90000" rIns="90000" tIns="45000" bIns="45000"/>
          <a:p>
            <a:r>
              <a:rPr b="0" i="1" lang="en-US" sz="900" spc="-1" strike="noStrike">
                <a:solidFill>
                  <a:srgbClr val="ffffff"/>
                </a:solidFill>
                <a:latin typeface="Arial"/>
              </a:rPr>
              <a:t>Journal of Allergy and Clinical Immunology</a:t>
            </a:r>
            <a:r>
              <a:rPr b="0" lang="en-US" sz="900" spc="-1" strike="noStrike">
                <a:solidFill>
                  <a:srgbClr val="ffffff"/>
                </a:solidFill>
                <a:latin typeface="Arial"/>
              </a:rPr>
              <a:t> 2020 1461397-1405DOI: (10.1016/j.jaci.2020.08.037) </a:t>
            </a:r>
            <a:endParaRPr b="0" lang="en-US" sz="900" spc="-1" strike="noStrike">
              <a:solidFill>
                <a:srgbClr val="ffffff"/>
              </a:solidFill>
              <a:latin typeface="Arial"/>
            </a:endParaRPr>
          </a:p>
        </p:txBody>
      </p:sp>
      <p:sp>
        <p:nvSpPr>
          <p:cNvPr id="50" name="TextShape 3"/>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2020 The Authors</a:t>
            </a:r>
            <a:r>
              <a:rPr b="0" lang="en-US" sz="900" spc="-1" strike="noStrike">
                <a:solidFill>
                  <a:srgbClr val="ffffff"/>
                </a:solidFill>
                <a:latin typeface="Arial"/>
                <a:hlinkClick r:id="rId2"/>
              </a:rPr>
              <a:t> Terms and Conditions</a:t>
            </a:r>
            <a:endParaRPr b="0" lang="en-US" sz="900" spc="-1" strike="noStrike">
              <a:solidFill>
                <a:srgbClr val="ffffff"/>
              </a:solidFill>
              <a:latin typeface="Arial"/>
            </a:endParaRPr>
          </a:p>
        </p:txBody>
      </p:sp>
      <p:pic>
        <p:nvPicPr>
          <p:cNvPr id="51" name="Logo" descr=""/>
          <p:cNvPicPr/>
          <p:nvPr/>
        </p:nvPicPr>
        <p:blipFill>
          <a:blip r:embed="rId3"/>
          <a:stretch/>
        </p:blipFill>
        <p:spPr>
          <a:xfrm>
            <a:off x="79560" y="6064200"/>
            <a:ext cx="707760" cy="793800"/>
          </a:xfrm>
          <a:prstGeom prst="rect">
            <a:avLst/>
          </a:prstGeom>
          <a:ln>
            <a:noFill/>
          </a:ln>
        </p:spPr>
      </p:pic>
    </p:spTree>
  </p:cSld>
  <p:transition>
    <p:wipe dir="r"/>
  </p:transition>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LibreOffice/6.0.7.3$Linux_X86_64 LibreOffice_project/dc89aa7a9eabfd848af146d5086077aeed2ae4a5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cp:revision>0</cp:revision>
  <dc:subject/>
  <dc:title/>
</cp:coreProperties>
</file>