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9"/>
  </p:notesMasterIdLst>
  <p:handoutMasterIdLst>
    <p:handoutMasterId r:id="rId20"/>
  </p:handoutMasterIdLst>
  <p:sldIdLst>
    <p:sldId id="260" r:id="rId6"/>
    <p:sldId id="262" r:id="rId7"/>
    <p:sldId id="263" r:id="rId8"/>
    <p:sldId id="264" r:id="rId9"/>
    <p:sldId id="275" r:id="rId10"/>
    <p:sldId id="274" r:id="rId11"/>
    <p:sldId id="271" r:id="rId12"/>
    <p:sldId id="272" r:id="rId13"/>
    <p:sldId id="276" r:id="rId14"/>
    <p:sldId id="273" r:id="rId15"/>
    <p:sldId id="277" r:id="rId16"/>
    <p:sldId id="266" r:id="rId17"/>
    <p:sldId id="279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5" d="100"/>
          <a:sy n="45" d="100"/>
        </p:scale>
        <p:origin x="468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First report of myocarditis in two patients with COVID-19 Omicron variant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case report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IL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January 2022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Presentation</a:t>
            </a:r>
            <a:b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39552" y="1224000"/>
            <a:ext cx="7560840" cy="316800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patient has been hemodynamically stable during his stay, without chest pain, palpitations and dyspnea during his hospitalization.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After the first day of his hospitalization, he had no recurrences of arrhythmias while treated with bisoprolol 1.25 mg and without any treatment with anti-arrhythmic medications.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 was discharged with bisoprolol 1.25 mg and wearable cardioverter-defibrillator until repeated cardiac MRI and arrythmias specialist visit follow up three months following hospital discharge for the decision regarding permanent ICD.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On April 2022, the patient had additional MRI with LGE involving 16% of the LV and consequently was recommended permanent ICD.</a:t>
            </a:r>
            <a:endParaRPr lang="en-GB" sz="1800" b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827192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endParaRPr lang="en-GB" sz="2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39552" y="1224000"/>
            <a:ext cx="7560840" cy="31680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Omicron COVID-19 and its sub-variants were considered to cause mild disease with less complications compared to previously encountered COVID-19 variants.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 we described two cases myocarditis caused by Omicron variant.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second patient had ventricular arrythmias leading to hemodynamic instability.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patients underwent through work excluding other causes for their symptoms.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Myocarditis was confirmed in both patients using cardiac MRI demonstrating LGE of 22% and 19% involvement of the LV . </a:t>
            </a:r>
          </a:p>
          <a:p>
            <a:endParaRPr lang="en-GB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432073"/>
      </p:ext>
    </p:extLst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points</a:t>
            </a:r>
            <a:endParaRPr lang="en-GB" sz="2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6956264" cy="3168000"/>
          </a:xfrm>
        </p:spPr>
        <p:txBody>
          <a:bodyPr>
            <a:no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Covid-19 Omicron (B.1.1.529) variant and its sub variants were suggested by preliminary reports to cause less severe disease compared to previous variants.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IL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Omicron may cause myocarditis with consequent malignant arrythmias similarly to previously encountered SARS-CoV2 variants.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IL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Cardiac magnetic resonance imaging may be helpful in the diagnosis of myocarditis in the setting of COVID-19 caused by the Omicron. </a:t>
            </a:r>
            <a:endParaRPr lang="en-IL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I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GB" sz="2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6956264" cy="3168000"/>
          </a:xfrm>
        </p:spPr>
        <p:txBody>
          <a:bodyPr>
            <a:noAutofit/>
          </a:bodyPr>
          <a:lstStyle/>
          <a:p>
            <a:pPr marL="342900" indent="-342900">
              <a:spcBef>
                <a:spcPts val="0"/>
              </a:spcBef>
              <a:buFontTx/>
              <a:buAutoNum type="arabicPeriod"/>
            </a:pPr>
            <a:r>
              <a:rPr lang="en-US" sz="1800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Rio C, Omer SB,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Malani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PN. Winter of Omicron—The Evolving COVID-19 Pandemic.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JAMA</a:t>
            </a:r>
            <a:r>
              <a:rPr lang="en-US" sz="1800" b="0" i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2021.</a:t>
            </a:r>
          </a:p>
          <a:p>
            <a:pPr marL="342900" indent="-342900">
              <a:spcBef>
                <a:spcPts val="0"/>
              </a:spcBef>
              <a:buFontTx/>
              <a:buAutoNum type="arabicPeriod"/>
            </a:pPr>
            <a:endParaRPr lang="en-US" sz="1800" b="0" i="1" dirty="0">
              <a:solidFill>
                <a:srgbClr val="40404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Tx/>
              <a:buAutoNum type="arabicPeriod"/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Wolter N,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Jassat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W, </a:t>
            </a:r>
            <a:r>
              <a:rPr lang="en-US" sz="18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Walaza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S, et al. Early assessment of the clinical severity of the SARS-CoV-2 omicron variant in South Africa: a data linkage study. </a:t>
            </a:r>
            <a:r>
              <a:rPr lang="en-US" sz="1800" b="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Lancet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1800" b="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1983811858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61627" y="1172436"/>
            <a:ext cx="8020746" cy="31680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Severe acute respiratory syndrome coronavirus 2 infection is responsible for the coronavirus disease 2019 (COVID-19) pandemics.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Omicron </a:t>
            </a: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(B.1.1.529) variant</a:t>
            </a: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, is the cause for the surge of the COVID-19 pandemics of the end of 2021 and the beginning of 2022 (1).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Early reports of Omicron variant confirmed patients, indicated less severe COVID-19 compared to the disease caused by previously encountered variants with no data of cardiac involvement by thy Omicron (1,2). </a:t>
            </a:r>
            <a:endParaRPr lang="en-IL" sz="18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1 Presentation </a:t>
            </a:r>
            <a:b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87716" y="1176214"/>
            <a:ext cx="7923747" cy="316800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42-year-old male presented to the emergency department with chest pain (8</a:t>
            </a:r>
            <a:r>
              <a:rPr lang="en-US" sz="1800" b="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of January 2022).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His medical history was remarkable for prior peri-myocarditis in 2008 without clear etiology and without recurrence ever since, no previous diagnosis of autoimmune disorders.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patient received three doses of BNT162b2 mRNA vaccines (third dose on August 22, 2021).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Chief complaint: several episodes of a retrosternal squeezing pain, each episode lasting for 3-4 hours, without any precipitating or relieving factors.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Physical examination was unremarkable.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ositive result for SARS-CoV-2 on RT-PCR (</a:t>
            </a:r>
            <a:r>
              <a:rPr lang="en-US" sz="1800" b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micron variant by genotyping)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L" sz="18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1 Presentation</a:t>
            </a:r>
            <a:b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Investigations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600" y="1349811"/>
            <a:ext cx="7351118" cy="31680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12-lead ECG -sinus rhythm, ST-segment elevation in the inferior and posterior leads, and ST-segment depression in lead AVL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Lab results- high-sensitivity troponin I level was 6,309 ng/L (upper normal limit of 20 ng/L), the C-reactive protein level 10.98 mg/L.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Echocardiography-  preserved LVEF with regional wall abnormalities of the inferior wall,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oronary angiography -non-significant coronary artery disease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Cardiac MRI- l</a:t>
            </a: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ate Gadolinium enhancement (LGE) demonstrated extensive epicardial involvement (sparing the sub-endocardium) of the lateral wall and apex. LGE was calculated to involve 22% of the left ventricular mass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1 Presentation</a:t>
            </a:r>
            <a:b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Investigations-Cardiac MRI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9B19E7-40E6-3298-D256-0DE75B75873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16535" y="1063625"/>
            <a:ext cx="8863330" cy="24015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025E3F-B454-7167-D4D9-2E22D8F3DB7E}"/>
              </a:ext>
            </a:extLst>
          </p:cNvPr>
          <p:cNvSpPr txBox="1"/>
          <p:nvPr/>
        </p:nvSpPr>
        <p:spPr>
          <a:xfrm>
            <a:off x="323528" y="3502621"/>
            <a:ext cx="8100036" cy="1315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A: Short axis oblique (SAO) T2 weighted image demonstrating epicardial  hyper-intense signal in the lateral and inferior wall (dotted arrows). </a:t>
            </a:r>
            <a:endParaRPr lang="en-IL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B: SAO late gadolinium enhancement (LGE) demonstrating epicardial  hyper-intense signal in the lateral and inferior wall (white arrows). </a:t>
            </a:r>
            <a:endParaRPr lang="en-IL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C. 4 chamber LGE demonstrating epicardial hyper-intense signal in the lateral and apical wall (white arrows). </a:t>
            </a:r>
            <a:endParaRPr lang="en-IL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D. 3 chamber view LGE demonstrating epicardial hyper-intense signal in the lateral and apical wall (white arrows). </a:t>
            </a:r>
            <a:endParaRPr lang="en-IL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IL" sz="1000" dirty="0"/>
          </a:p>
        </p:txBody>
      </p:sp>
    </p:spTree>
    <p:extLst>
      <p:ext uri="{BB962C8B-B14F-4D97-AF65-F5344CB8AC3E}">
        <p14:creationId xmlns:p14="http://schemas.microsoft.com/office/powerpoint/2010/main" val="4072353548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1 Presentation</a:t>
            </a:r>
            <a:b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39552" y="1224000"/>
            <a:ext cx="7560840" cy="316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patient was admitted to the intensive care unit with a diagnosis of suspected myocarditis, treatment with Ibuprofen (800 mg, 3 times a day) and Colchicine (0.5 mg twice a day) were started.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The patient had chest pain during his hospitalization with gradual relive after the commencement of therapy with colchicine and ibuprofen.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The patient continued the treatment with colchicine for 3 months with no recurrence of symptoms.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340810512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2 Presentation </a:t>
            </a:r>
            <a:b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05245" y="1224000"/>
            <a:ext cx="7923747" cy="3168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60-year-old physically active male, with past medical history of controlled asthma currently without the need for chronic therapy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Three doses of BNT 162b2 mRNA COVID-19 vaccine (third dose on August 30</a:t>
            </a:r>
            <a:r>
              <a:rPr lang="en-US" sz="1800" b="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patient was confirmed for COVID-19 with Omicron on the January 11</a:t>
            </a:r>
            <a:r>
              <a:rPr lang="en-US" sz="1800" b="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2022.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 had chills for two days with no other symptoms. On the 21</a:t>
            </a:r>
            <a:r>
              <a:rPr lang="en-US" sz="1800" b="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</a:t>
            </a: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of January, he had syncope while playing table tennis. After he regained consciousness, he had pulseless VT and underwent urgent cardioversion.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Upon admission physical examination was unremarkable.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18986078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236" y="-102648"/>
            <a:ext cx="6552728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Presentation</a:t>
            </a:r>
            <a:b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Investigations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07504" y="754602"/>
            <a:ext cx="8510154" cy="3454186"/>
          </a:xfrm>
        </p:spPr>
        <p:txBody>
          <a:bodyPr>
            <a:noAutofit/>
          </a:bodyPr>
          <a:lstStyle/>
          <a:p>
            <a:pPr marL="285750" marR="0" indent="-28575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12-lead ECG- sinus rhythm, ST-segment elevation in AVR,  ST-segment depression in the inferior and lateral leads.</a:t>
            </a:r>
          </a:p>
          <a:p>
            <a:pPr marL="285750" marR="0" indent="-28575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Lab results- high-sensitivity troponin I level was 53 ng/L (upper normal limit of 20 ng/L), with maximal level of 4,400 ng/L on his second test 8 hours later.</a:t>
            </a:r>
          </a:p>
          <a:p>
            <a:pPr marL="285750" marR="0" indent="-28575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Echocardiography- LVEF of 50%, with posterior wall akinesis and inferior wall hypokinesis, with no pericardial effusion.</a:t>
            </a:r>
          </a:p>
          <a:p>
            <a:pPr marL="285750" marR="0" indent="-28575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Coronary angiography- non-significant coronary artery disease and slight irregularities in the left anterior descending artery and the first diagonal artery.</a:t>
            </a:r>
          </a:p>
          <a:p>
            <a:pPr marL="285750" marR="0" indent="-28575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ardiac MRI –LV was normal in size with mild reduction in function (LVEF=51%), the RV was normal in size and function .LGE demonstrated extensive epicardial involvement (sparing the sub-endocardium) of the lateral wall and apex. LGE was calculated to involve 19% of the left ventricular mass. 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2981150850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Presentation</a:t>
            </a:r>
            <a:b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Investigations-Cardiac MRI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L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EHJ-CR-D-22-00058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025E3F-B454-7167-D4D9-2E22D8F3DB7E}"/>
              </a:ext>
            </a:extLst>
          </p:cNvPr>
          <p:cNvSpPr txBox="1"/>
          <p:nvPr/>
        </p:nvSpPr>
        <p:spPr>
          <a:xfrm>
            <a:off x="372019" y="3294632"/>
            <a:ext cx="8100036" cy="120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A: SAO late gadolinium enhancement (LGE) demonstrating epicardial hyper-intense signal in the </a:t>
            </a:r>
            <a:r>
              <a:rPr lang="en-US" sz="10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infero</a:t>
            </a:r>
            <a:r>
              <a:rPr lang="en-US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-lateral wall (white arrows). </a:t>
            </a:r>
            <a:endParaRPr lang="en-IL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B. 4 chamber LGE demonstrating epicardial hyper-intense signal in the lateral wall (white arrows). </a:t>
            </a:r>
            <a:endParaRPr lang="en-IL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C. Native T1 map demonstrating increased T1 values in the lateral and inferior segments with values up to 1400 milliseconds (normal values in this 3T scanner 1200+/- 50 milliseconds). </a:t>
            </a:r>
            <a:endParaRPr lang="en-IL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IL" sz="10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6918C9-1A5C-FBAD-3F7F-FC9D13318E9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0252" y="1125855"/>
            <a:ext cx="6976777" cy="216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462190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1179</Words>
  <Application>Microsoft Office PowerPoint</Application>
  <PresentationFormat>On-screen Show (16:9)</PresentationFormat>
  <Paragraphs>91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Symbol</vt:lpstr>
      <vt:lpstr>Times New Roman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First report of myocarditis in two patients with COVID-19 Omicron variant: case report</vt:lpstr>
      <vt:lpstr>Introduction</vt:lpstr>
      <vt:lpstr>Case 1 Presentation  History and Examination Findings</vt:lpstr>
      <vt:lpstr>Case 1 Presentation Investigations </vt:lpstr>
      <vt:lpstr>Case 1 Presentation Investigations-Cardiac MRI</vt:lpstr>
      <vt:lpstr>Case 1 Presentation Management</vt:lpstr>
      <vt:lpstr>Case 2 Presentation  History and Examination Findings</vt:lpstr>
      <vt:lpstr>Case Presentation Investigations </vt:lpstr>
      <vt:lpstr>Case Presentation Investigations-Cardiac MRI</vt:lpstr>
      <vt:lpstr>Case Presentation Management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Boris Fishman</cp:lastModifiedBy>
  <cp:revision>51</cp:revision>
  <dcterms:created xsi:type="dcterms:W3CDTF">2017-10-02T09:19:02Z</dcterms:created>
  <dcterms:modified xsi:type="dcterms:W3CDTF">2022-09-17T14:19:25Z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