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1" r:id="rId2"/>
    <p:sldId id="263" r:id="rId3"/>
    <p:sldId id="262" r:id="rId4"/>
    <p:sldId id="260" r:id="rId5"/>
    <p:sldId id="258" r:id="rId6"/>
    <p:sldId id="256" r:id="rId7"/>
    <p:sldId id="25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8" autoAdjust="0"/>
  </p:normalViewPr>
  <p:slideViewPr>
    <p:cSldViewPr snapToGrid="0">
      <p:cViewPr varScale="1">
        <p:scale>
          <a:sx n="60" d="100"/>
          <a:sy n="60" d="100"/>
        </p:scale>
        <p:origin x="96" y="1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9795A4-1F38-47A0-B105-4544DA0C2C6E}" type="datetimeFigureOut">
              <a:rPr lang="en-GB" smtClean="0"/>
              <a:t>11/08/2022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C6B910-951F-4888-8493-1D53C607F9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944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A16E8-B985-F6DC-9D6D-3EEC9DE6CE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FF88FC-5586-3688-63A0-64D1B43790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BA18DD-747E-E60F-5576-FE357E558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C3F24-7492-478A-87EA-5DD1DB33D948}" type="datetime1">
              <a:rPr lang="en-GB" smtClean="0"/>
              <a:t>11/08/2022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96DE24-7078-675D-2ACE-C9548395D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462E4-5C72-D385-4AFD-083275E22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72F3-65FA-4EF2-913F-255E15D209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170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73334-7744-AD6E-65EA-DB012D34A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935FD2-EAD2-4DD9-7E30-246FA34866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03269-B928-3C60-F72B-31784677A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AD53D-284D-48DA-8352-ECC2C1C5BA4D}" type="datetime1">
              <a:rPr lang="en-GB" smtClean="0"/>
              <a:t>11/08/2022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0F704C-7F4B-6228-525A-00A867172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97B4C7-763F-9062-7928-675BF4152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72F3-65FA-4EF2-913F-255E15D209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888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752BB2-F752-02E9-3806-BE74BD33D3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4E65A9-1B3C-F4E4-F1BB-29C7167E79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D3896-86D1-B4FD-66E8-FDB50180B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4F57-C4EC-4E2A-800A-9F75BE9B0F15}" type="datetime1">
              <a:rPr lang="en-GB" smtClean="0"/>
              <a:t>11/08/2022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6055D-0FD9-7426-5C27-5366CB3F0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4AE15-A61C-C9FD-58C1-BE2460EED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72F3-65FA-4EF2-913F-255E15D209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413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4FC9C2-E250-BEB0-C8C2-4B5C8AF38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AB54E6-2EED-3227-BDD8-700B309CEE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A1464C-CA76-A654-6E9E-0959392A0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F8FF5-4B3A-45E9-9E5C-222A79CF5C34}" type="datetime1">
              <a:rPr lang="en-GB" smtClean="0"/>
              <a:t>11/08/2022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9EA810-93E8-D708-0D98-8AA249FBF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7CFE9-4A66-2F71-7C74-93F359C9C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72F3-65FA-4EF2-913F-255E15D209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791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D199A-60C9-F8ED-2525-D40B389E4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941364-A599-3EED-79F9-519698D1C4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24BA36-8F0C-1F90-995A-B0511D3CB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225AB-685D-48F2-AE87-B04BB6DE0BA9}" type="datetime1">
              <a:rPr lang="en-GB" smtClean="0"/>
              <a:t>11/08/2022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C5D866-766F-AD5B-9198-278C0226D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2DF996-CD62-4473-36C0-3762907E8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72F3-65FA-4EF2-913F-255E15D209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026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257E0-A650-A605-90CB-4CD6E9ABE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ABDD3D-6D7A-341D-5953-CF248709DB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198704-A9AD-C4AB-F12D-22A02DB00C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FDD246-2ED8-F50F-9578-A34E51A42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98714-E172-4D19-8CCF-6F90E632E1E3}" type="datetime1">
              <a:rPr lang="en-GB" smtClean="0"/>
              <a:t>11/08/2022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2F6F24-4D75-94A5-4160-92D6AB3F4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92316D-CC4C-902C-C5AE-BE6F537C0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72F3-65FA-4EF2-913F-255E15D209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422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0E61C-94B7-2789-D331-C496A8685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AB5AD0-CD34-2BB1-35E7-A3C8D229F8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3B6329-2302-5ADC-0BA8-725E1E7DBE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80A13E-DD91-2A86-6309-50E7CF4D2A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E42AFA-C871-2A5D-770D-6160BFC053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44E651-ED04-6F3F-FDFF-F5774F401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2DD8D-FC19-4DC7-9642-253BC6DDE917}" type="datetime1">
              <a:rPr lang="en-GB" smtClean="0"/>
              <a:t>11/08/2022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FE9B37-C59F-0778-E85D-28EB9B410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03E052-36AA-8143-5858-9C386FA01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72F3-65FA-4EF2-913F-255E15D209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005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4F3D9-8DE1-C315-D8E5-C453A01B1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ABCE5A-EE2E-3A85-155F-792F88804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62C2A-08AC-448B-A7B9-E923BFFBF203}" type="datetime1">
              <a:rPr lang="en-GB" smtClean="0"/>
              <a:t>11/08/2022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AD920C-5679-B32A-E95A-1098C0D4B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E0D343-40C8-7F71-3319-ADF812CC1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72F3-65FA-4EF2-913F-255E15D209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3713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3FEE22-E85E-ED8E-E700-F4FA0C469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06E4F-CB9E-4C99-B0B1-0EC187DA2E1D}" type="datetime1">
              <a:rPr lang="en-GB" smtClean="0"/>
              <a:t>11/08/2022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152232-2360-B50A-BAEC-B5B59F57B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95DCF2-0AA9-DC4B-09B5-7456433A0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72F3-65FA-4EF2-913F-255E15D209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600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33F9C-71FA-D97C-7244-3E233906E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C15F5B-935D-2B36-B849-643BF3E017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9FCF9C-AC54-1F7B-6AA5-FA8C05261E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F9C048-9370-5AC7-9F2A-FE71DC9C4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53334-65A1-403E-986B-65D321A6BE13}" type="datetime1">
              <a:rPr lang="en-GB" smtClean="0"/>
              <a:t>11/08/2022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515D76-9EEF-EB2A-B10D-F9E6575C9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0A76F-4681-A005-9370-B2E2B859C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72F3-65FA-4EF2-913F-255E15D209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485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FBEF2-2953-5175-0C90-DC51521F9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4BD88D-2393-8511-9BAC-CC79AFB348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46D90B-9B34-3B18-A779-AA669BD31E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98C54E-CE81-9D54-700D-910EA3341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1D3CC-FB4B-4CD3-9AA0-6A8404304578}" type="datetime1">
              <a:rPr lang="en-GB" smtClean="0"/>
              <a:t>11/08/2022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66EF41-28B9-EB6C-8831-03FA00930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F08E69-AF28-6E90-7678-0CDE6083B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72F3-65FA-4EF2-913F-255E15D209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315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2B0E02-BB6A-F7EA-A7BF-4316738ED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489691-D798-9373-6D6B-60C7A4EDD1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535BFA-AE58-8ED4-1BBC-1D877EA2EC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D4F47-7AAA-412B-B7CA-E777B0E219E9}" type="datetime1">
              <a:rPr lang="en-GB" smtClean="0"/>
              <a:t>11/08/2022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6BA4CF-3F00-2FE6-CC49-73085417AD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B49687-4F69-A1CF-83C6-5FEBB64BA6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C72F3-65FA-4EF2-913F-255E15D209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70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8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7" Type="http://schemas.openxmlformats.org/officeDocument/2006/relationships/image" Target="../media/image8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7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66D03FD6-F99E-E586-15E8-162ABEA95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32553"/>
            <a:ext cx="2743200" cy="365125"/>
          </a:xfrm>
        </p:spPr>
        <p:txBody>
          <a:bodyPr/>
          <a:lstStyle/>
          <a:p>
            <a:r>
              <a:rPr lang="en-GB" sz="1800" dirty="0"/>
              <a:t>S</a:t>
            </a:r>
            <a:fld id="{505C72F3-65FA-4EF2-913F-255E15D20979}" type="slidenum">
              <a:rPr lang="en-GB" sz="1800" smtClean="0"/>
              <a:t>1</a:t>
            </a:fld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63E1B65-DCCA-6E52-6CEE-FA8BCCF366A1}"/>
              </a:ext>
            </a:extLst>
          </p:cNvPr>
          <p:cNvSpPr txBox="1"/>
          <p:nvPr/>
        </p:nvSpPr>
        <p:spPr>
          <a:xfrm>
            <a:off x="815788" y="431951"/>
            <a:ext cx="10538012" cy="5786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="1" dirty="0"/>
              <a:t>Supporting Information 2 for</a:t>
            </a:r>
            <a:endParaRPr lang="en-SE" sz="2000" b="1" dirty="0"/>
          </a:p>
          <a:p>
            <a:pPr algn="ctr"/>
            <a:r>
              <a:rPr lang="en-GB" sz="2000" b="1" dirty="0"/>
              <a:t> </a:t>
            </a:r>
            <a:endParaRPr lang="en-SE" sz="2000" b="1" dirty="0"/>
          </a:p>
          <a:p>
            <a:pPr algn="ctr"/>
            <a:r>
              <a:rPr lang="en-GB" sz="2000" b="1" dirty="0"/>
              <a:t>Spatial Control of Microbial Pesticide Degradation in Soil: A model-based Scenario Analysis</a:t>
            </a:r>
            <a:endParaRPr lang="en-SE" b="1" dirty="0"/>
          </a:p>
          <a:p>
            <a:r>
              <a:rPr lang="en-GB" dirty="0"/>
              <a:t> </a:t>
            </a:r>
          </a:p>
          <a:p>
            <a:endParaRPr lang="en-SE" dirty="0"/>
          </a:p>
          <a:p>
            <a:r>
              <a:rPr lang="en-GB" dirty="0"/>
              <a:t>Erik Schwarz*</a:t>
            </a:r>
            <a:r>
              <a:rPr lang="en-GB" baseline="30000" dirty="0"/>
              <a:t>,1,2,3</a:t>
            </a:r>
            <a:r>
              <a:rPr lang="en-GB" dirty="0"/>
              <a:t>, </a:t>
            </a:r>
            <a:r>
              <a:rPr lang="en-GB" dirty="0" err="1"/>
              <a:t>Swamini</a:t>
            </a:r>
            <a:r>
              <a:rPr lang="en-GB" dirty="0"/>
              <a:t> Khurana</a:t>
            </a:r>
            <a:r>
              <a:rPr lang="en-GB" baseline="30000" dirty="0"/>
              <a:t>1,4</a:t>
            </a:r>
            <a:r>
              <a:rPr lang="en-GB" dirty="0"/>
              <a:t>, Arjun Chakrawal</a:t>
            </a:r>
            <a:r>
              <a:rPr lang="en-GB" baseline="30000" dirty="0"/>
              <a:t>1,2</a:t>
            </a:r>
            <a:r>
              <a:rPr lang="en-GB" dirty="0"/>
              <a:t>, Luciana Chavez Rodriguez</a:t>
            </a:r>
            <a:r>
              <a:rPr lang="en-GB" baseline="30000" dirty="0"/>
              <a:t>3,5</a:t>
            </a:r>
            <a:r>
              <a:rPr lang="en-GB" dirty="0"/>
              <a:t>, Johannes Wirsching</a:t>
            </a:r>
            <a:r>
              <a:rPr lang="en-GB" baseline="30000" dirty="0"/>
              <a:t>6</a:t>
            </a:r>
            <a:r>
              <a:rPr lang="en-GB" dirty="0"/>
              <a:t>, </a:t>
            </a:r>
            <a:r>
              <a:rPr lang="en-GB" dirty="0" err="1"/>
              <a:t>Thilo</a:t>
            </a:r>
            <a:r>
              <a:rPr lang="en-GB" dirty="0"/>
              <a:t> Streck</a:t>
            </a:r>
            <a:r>
              <a:rPr lang="en-GB" baseline="30000" dirty="0"/>
              <a:t>3</a:t>
            </a:r>
            <a:r>
              <a:rPr lang="en-GB" dirty="0"/>
              <a:t>, Stefano Manzoni</a:t>
            </a:r>
            <a:r>
              <a:rPr lang="en-GB" baseline="30000" dirty="0"/>
              <a:t>1,2</a:t>
            </a:r>
            <a:r>
              <a:rPr lang="en-GB" dirty="0"/>
              <a:t>, Martin Thullner</a:t>
            </a:r>
            <a:r>
              <a:rPr lang="en-GB" baseline="30000" dirty="0"/>
              <a:t>4,7</a:t>
            </a:r>
            <a:r>
              <a:rPr lang="en-GB" dirty="0"/>
              <a:t> and Holger Pagel</a:t>
            </a:r>
            <a:r>
              <a:rPr lang="en-GB" baseline="30000" dirty="0"/>
              <a:t>3</a:t>
            </a:r>
            <a:endParaRPr lang="en-SE" dirty="0"/>
          </a:p>
          <a:p>
            <a:r>
              <a:rPr lang="en-GB" baseline="30000" dirty="0"/>
              <a:t> </a:t>
            </a:r>
            <a:endParaRPr lang="en-SE" dirty="0"/>
          </a:p>
          <a:p>
            <a:r>
              <a:rPr lang="en-GB" sz="1600" baseline="30000" dirty="0"/>
              <a:t>1</a:t>
            </a:r>
            <a:r>
              <a:rPr lang="en-GB" sz="1600" dirty="0"/>
              <a:t>Department of Physical Geography, Stockholm University, 10691 Stockholm, Sweden</a:t>
            </a:r>
            <a:endParaRPr lang="en-SE" sz="1600" dirty="0"/>
          </a:p>
          <a:p>
            <a:r>
              <a:rPr lang="en-GB" sz="1600" baseline="30000" dirty="0"/>
              <a:t>2</a:t>
            </a:r>
            <a:r>
              <a:rPr lang="en-GB" sz="1600" dirty="0"/>
              <a:t>Bolin Centre for Climate Research, Stockholm University, 10691 Stockholm, Sweden</a:t>
            </a:r>
            <a:endParaRPr lang="en-SE" sz="1600" dirty="0"/>
          </a:p>
          <a:p>
            <a:r>
              <a:rPr lang="en-GB" sz="1600" baseline="30000" dirty="0"/>
              <a:t>3</a:t>
            </a:r>
            <a:r>
              <a:rPr lang="en-GB" sz="1600" dirty="0"/>
              <a:t>Institute for Soil Science and Land Evaluation, </a:t>
            </a:r>
            <a:r>
              <a:rPr lang="en-GB" sz="1600" dirty="0" err="1"/>
              <a:t>Biogeophysics</a:t>
            </a:r>
            <a:r>
              <a:rPr lang="en-GB" sz="1600" dirty="0"/>
              <a:t>, University of Hohenheim, 70599 Stuttgart, Germany</a:t>
            </a:r>
            <a:endParaRPr lang="en-SE" sz="1600" dirty="0"/>
          </a:p>
          <a:p>
            <a:r>
              <a:rPr lang="en-GB" sz="1600" baseline="30000" dirty="0"/>
              <a:t>4</a:t>
            </a:r>
            <a:r>
              <a:rPr lang="en-GB" sz="1600" dirty="0"/>
              <a:t>Department of Environmental Microbiology, Helmholtz Centre for Environmental Research (UFZ), 04318 Leipzig, Germany</a:t>
            </a:r>
            <a:endParaRPr lang="en-SE" sz="1600" dirty="0"/>
          </a:p>
          <a:p>
            <a:r>
              <a:rPr lang="en-GB" sz="1600" baseline="30000" dirty="0"/>
              <a:t>5</a:t>
            </a:r>
            <a:r>
              <a:rPr lang="en-GB" sz="1600" dirty="0"/>
              <a:t>Department of Ecology and Evolutionary Biology, University of California Irvine, Irvine, CA 92697, USA</a:t>
            </a:r>
            <a:endParaRPr lang="en-SE" sz="1600" dirty="0"/>
          </a:p>
          <a:p>
            <a:r>
              <a:rPr lang="en-GB" sz="1600" baseline="30000" dirty="0"/>
              <a:t>6</a:t>
            </a:r>
            <a:r>
              <a:rPr lang="en-GB" sz="1600" dirty="0"/>
              <a:t>Institute for Soil Science and Land Evaluation, Soil Biology, University of Hohenheim, 70599 Stuttgart, Germany</a:t>
            </a:r>
            <a:endParaRPr lang="en-SE" sz="1600" dirty="0"/>
          </a:p>
          <a:p>
            <a:r>
              <a:rPr lang="en-GB" sz="1600" baseline="30000" dirty="0"/>
              <a:t>7</a:t>
            </a:r>
            <a:r>
              <a:rPr lang="en-GB" sz="1600" dirty="0"/>
              <a:t>Federal Institute for Geosciences and Natural Resources (BGR), 30655 Hannover, Germany</a:t>
            </a:r>
            <a:endParaRPr lang="en-SE" sz="1600" dirty="0"/>
          </a:p>
          <a:p>
            <a:r>
              <a:rPr lang="en-GB" dirty="0"/>
              <a:t> </a:t>
            </a:r>
            <a:endParaRPr lang="en-SE" dirty="0"/>
          </a:p>
          <a:p>
            <a:r>
              <a:rPr lang="en-GB" dirty="0"/>
              <a:t>*Corresponding author: erik.schwarz@natgeo.su.se</a:t>
            </a:r>
            <a:endParaRPr lang="en-SE" dirty="0"/>
          </a:p>
          <a:p>
            <a:r>
              <a:rPr lang="en-GB" dirty="0"/>
              <a:t>	</a:t>
            </a:r>
            <a:endParaRPr lang="en-SE" dirty="0"/>
          </a:p>
          <a:p>
            <a:r>
              <a:rPr lang="en-GB" b="1" dirty="0"/>
              <a:t>7 Pages</a:t>
            </a:r>
            <a:endParaRPr lang="en-SE" dirty="0"/>
          </a:p>
          <a:p>
            <a:r>
              <a:rPr lang="en-GB" b="1" dirty="0"/>
              <a:t>0 Tables</a:t>
            </a:r>
            <a:endParaRPr lang="en-SE" dirty="0"/>
          </a:p>
          <a:p>
            <a:r>
              <a:rPr lang="en-GB" b="1" dirty="0"/>
              <a:t>4 Figures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1306586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66D03FD6-F99E-E586-15E8-162ABEA95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32553"/>
            <a:ext cx="2743200" cy="365125"/>
          </a:xfrm>
        </p:spPr>
        <p:txBody>
          <a:bodyPr/>
          <a:lstStyle/>
          <a:p>
            <a:r>
              <a:rPr lang="en-GB" sz="1800" dirty="0"/>
              <a:t>S</a:t>
            </a:r>
            <a:fld id="{505C72F3-65FA-4EF2-913F-255E15D20979}" type="slidenum">
              <a:rPr lang="en-GB" sz="1800" smtClean="0"/>
              <a:t>2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6AF82A-F66F-40A5-B39F-0F3BAB2194DF}"/>
              </a:ext>
            </a:extLst>
          </p:cNvPr>
          <p:cNvSpPr txBox="1"/>
          <p:nvPr/>
        </p:nvSpPr>
        <p:spPr>
          <a:xfrm>
            <a:off x="815788" y="1266453"/>
            <a:ext cx="10538012" cy="4016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GB" sz="1800" b="1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Table of Contents</a:t>
            </a:r>
          </a:p>
          <a:p>
            <a:pPr algn="just">
              <a:spcAft>
                <a:spcPts val="1000"/>
              </a:spcAft>
            </a:pPr>
            <a:endParaRPr lang="en-GB" dirty="0">
              <a:solidFill>
                <a:schemeClr val="tx1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1000"/>
              </a:spcAft>
              <a:buAutoNum type="arabicPeriod"/>
            </a:pPr>
            <a:r>
              <a:rPr lang="en-GB" dirty="0">
                <a:solidFill>
                  <a:schemeClr val="tx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Example Simulations……………………………………………………………………………………………………………………………… S3</a:t>
            </a:r>
          </a:p>
          <a:p>
            <a:pPr algn="just">
              <a:spcAft>
                <a:spcPts val="1000"/>
              </a:spcAft>
            </a:pPr>
            <a:endParaRPr lang="en-GB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000"/>
              </a:spcAft>
            </a:pPr>
            <a:r>
              <a:rPr lang="en-GB" b="1" dirty="0">
                <a:solidFill>
                  <a:schemeClr val="tx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List of Figures</a:t>
            </a:r>
          </a:p>
          <a:p>
            <a:pPr algn="just">
              <a:spcAft>
                <a:spcPts val="1000"/>
              </a:spcAft>
            </a:pPr>
            <a:endParaRPr lang="en-GB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000"/>
              </a:spcAft>
            </a:pPr>
            <a:r>
              <a:rPr lang="en-GB" dirty="0">
                <a:ea typeface="Calibri" panose="020F0502020204030204" pitchFamily="34" charset="0"/>
                <a:cs typeface="Arial" panose="020B0604020202020204" pitchFamily="34" charset="0"/>
              </a:rPr>
              <a:t>Figure S9 Example simulation of MCPA reactive transport in HOM ……………………………………………………………. S4</a:t>
            </a:r>
          </a:p>
          <a:p>
            <a:pPr algn="just">
              <a:spcAft>
                <a:spcPts val="1000"/>
              </a:spcAft>
            </a:pPr>
            <a:r>
              <a:rPr lang="en-GB" dirty="0">
                <a:ea typeface="Calibri" panose="020F0502020204030204" pitchFamily="34" charset="0"/>
                <a:cs typeface="Arial" panose="020B0604020202020204" pitchFamily="34" charset="0"/>
              </a:rPr>
              <a:t>Figure S10 Example simulation of MCPA reactive transport in LOW …………………………………………………………… S5</a:t>
            </a:r>
          </a:p>
          <a:p>
            <a:pPr algn="just">
              <a:spcAft>
                <a:spcPts val="1000"/>
              </a:spcAft>
            </a:pPr>
            <a:r>
              <a:rPr lang="en-GB" dirty="0">
                <a:ea typeface="Calibri" panose="020F0502020204030204" pitchFamily="34" charset="0"/>
                <a:cs typeface="Arial" panose="020B0604020202020204" pitchFamily="34" charset="0"/>
              </a:rPr>
              <a:t>Figure S11 Example simulation of MCPA reactive transport in HIGH ………………………………………………………….. S6</a:t>
            </a:r>
          </a:p>
          <a:p>
            <a:pPr algn="just">
              <a:spcAft>
                <a:spcPts val="1000"/>
              </a:spcAft>
            </a:pPr>
            <a:r>
              <a:rPr lang="en-GB" dirty="0">
                <a:ea typeface="Calibri" panose="020F0502020204030204" pitchFamily="34" charset="0"/>
                <a:cs typeface="Arial" panose="020B0604020202020204" pitchFamily="34" charset="0"/>
              </a:rPr>
              <a:t>Figure S12 Example simulation of MCPA reactive transport in EXTR ….………………………………………………………. S7</a:t>
            </a:r>
          </a:p>
        </p:txBody>
      </p:sp>
    </p:spTree>
    <p:extLst>
      <p:ext uri="{BB962C8B-B14F-4D97-AF65-F5344CB8AC3E}">
        <p14:creationId xmlns:p14="http://schemas.microsoft.com/office/powerpoint/2010/main" val="1054479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66D03FD6-F99E-E586-15E8-162ABEA95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32553"/>
            <a:ext cx="2743200" cy="365125"/>
          </a:xfrm>
        </p:spPr>
        <p:txBody>
          <a:bodyPr/>
          <a:lstStyle/>
          <a:p>
            <a:r>
              <a:rPr lang="en-GB" sz="1800" dirty="0"/>
              <a:t>S</a:t>
            </a:r>
            <a:fld id="{505C72F3-65FA-4EF2-913F-255E15D20979}" type="slidenum">
              <a:rPr lang="en-GB" sz="1800" smtClean="0"/>
              <a:t>3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63E1B65-DCCA-6E52-6CEE-FA8BCCF366A1}"/>
                  </a:ext>
                </a:extLst>
              </p:cNvPr>
              <p:cNvSpPr txBox="1"/>
              <p:nvPr/>
            </p:nvSpPr>
            <p:spPr>
              <a:xfrm>
                <a:off x="815788" y="1266453"/>
                <a:ext cx="10538012" cy="37753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 algn="just">
                  <a:spcAft>
                    <a:spcPts val="1000"/>
                  </a:spcAft>
                  <a:buAutoNum type="arabicPeriod"/>
                </a:pPr>
                <a:r>
                  <a:rPr lang="en-GB" sz="1800" b="1" dirty="0">
                    <a:solidFill>
                      <a:schemeClr val="tx1"/>
                    </a:solidFill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Example simulations</a:t>
                </a:r>
              </a:p>
              <a:p>
                <a:pPr algn="just">
                  <a:spcAft>
                    <a:spcPts val="1000"/>
                  </a:spcAft>
                </a:pPr>
                <a:endParaRPr lang="en-GB" dirty="0">
                  <a:solidFill>
                    <a:schemeClr val="tx1"/>
                  </a:solidFill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>
                  <a:spcAft>
                    <a:spcPts val="1000"/>
                  </a:spcAft>
                </a:pPr>
                <a:r>
                  <a:rPr lang="en-GB" dirty="0">
                    <a:ea typeface="Calibri" panose="020F0502020204030204" pitchFamily="34" charset="0"/>
                    <a:cs typeface="Arial" panose="020B0604020202020204" pitchFamily="34" charset="0"/>
                  </a:rPr>
                  <a:t>Example simulations of MCPA reactive transport are shown for all scenarios. The total MCPA concentration (sum of dissolved and </a:t>
                </a:r>
                <a:r>
                  <a:rPr lang="en-GB" dirty="0" err="1">
                    <a:ea typeface="Calibri" panose="020F0502020204030204" pitchFamily="34" charset="0"/>
                    <a:cs typeface="Arial" panose="020B0604020202020204" pitchFamily="34" charset="0"/>
                  </a:rPr>
                  <a:t>sorbed</a:t>
                </a:r>
                <a:r>
                  <a:rPr lang="en-GB" dirty="0">
                    <a:ea typeface="Calibri" panose="020F0502020204030204" pitchFamily="34" charset="0"/>
                    <a:cs typeface="Arial" panose="020B0604020202020204" pitchFamily="34" charset="0"/>
                  </a:rPr>
                  <a:t> phase concentrations) is shown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dirty="0"/>
                  <a:t> [mg/kg].</a:t>
                </a:r>
                <a:r>
                  <a:rPr lang="en-GB" dirty="0"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1800" i="0" dirty="0">
                    <a:solidFill>
                      <a:schemeClr val="tx1"/>
                    </a:solidFill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Only MCPA concentrations </a:t>
                </a:r>
                <a14:m>
                  <m:oMath xmlns:m="http://schemas.openxmlformats.org/officeDocument/2006/math">
                    <m:r>
                      <a:rPr lang="en-GB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≥</m:t>
                    </m:r>
                    <m:r>
                      <a:rPr lang="de-DE" sz="1800" b="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1</m:t>
                    </m:r>
                  </m:oMath>
                </a14:m>
                <a:r>
                  <a:rPr lang="en-GB" sz="1800" i="0" dirty="0">
                    <a:solidFill>
                      <a:schemeClr val="tx1"/>
                    </a:solidFill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 ng/kg are displayed. The y-axis shows the depth </a:t>
                </a:r>
                <a14:m>
                  <m:oMath xmlns:m="http://schemas.openxmlformats.org/officeDocument/2006/math">
                    <m:r>
                      <a:rPr lang="en-GB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𝑦</m:t>
                    </m:r>
                  </m:oMath>
                </a14:m>
                <a:r>
                  <a:rPr lang="en-GB" sz="1800" i="0" dirty="0">
                    <a:solidFill>
                      <a:schemeClr val="tx1"/>
                    </a:solidFill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 [m] as implemented in COMSOL Multiphysics</a:t>
                </a:r>
                <a:r>
                  <a:rPr lang="en-GB" sz="2000" i="1" dirty="0">
                    <a:solidFill>
                      <a:schemeClr val="tx1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®</a:t>
                </a:r>
                <a:r>
                  <a:rPr lang="en-GB" sz="1800" i="0" dirty="0">
                    <a:solidFill>
                      <a:schemeClr val="tx1"/>
                    </a:solidFill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GB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𝑦</m:t>
                    </m:r>
                  </m:oMath>
                </a14:m>
                <a:r>
                  <a:rPr lang="en-GB" sz="1800" i="0" dirty="0">
                    <a:solidFill>
                      <a:schemeClr val="tx1"/>
                    </a:solidFill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=2m being the soil surface and decreasing with depth). For simplicity and generality all equations presented in the Supporting Information and the main text are, however, formulated in a way where </a:t>
                </a:r>
                <a14:m>
                  <m:oMath xmlns:m="http://schemas.openxmlformats.org/officeDocument/2006/math">
                    <m:r>
                      <a:rPr lang="en-GB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𝑦</m:t>
                    </m:r>
                  </m:oMath>
                </a14:m>
                <a:r>
                  <a:rPr lang="en-GB" sz="1800" i="0" dirty="0">
                    <a:solidFill>
                      <a:schemeClr val="tx1"/>
                    </a:solidFill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=0m at the soil surface and depth is taken positive downwards. All of the following animations were created directly from COMSOL Multiphysics</a:t>
                </a:r>
                <a:r>
                  <a:rPr lang="en-GB" sz="2000" i="1" dirty="0">
                    <a:solidFill>
                      <a:schemeClr val="tx1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®.</a:t>
                </a:r>
                <a:r>
                  <a:rPr lang="en-GB" sz="2000" dirty="0">
                    <a:solidFill>
                      <a:schemeClr val="tx1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algn="just">
                  <a:spcAft>
                    <a:spcPts val="1000"/>
                  </a:spcAft>
                </a:pPr>
                <a:endParaRPr lang="en-GB" sz="2000" dirty="0">
                  <a:solidFill>
                    <a:schemeClr val="tx1"/>
                  </a:solidFill>
                  <a:effectLst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>
                  <a:spcAft>
                    <a:spcPts val="1000"/>
                  </a:spcAft>
                </a:pPr>
                <a:r>
                  <a:rPr lang="en-GB" sz="2000" dirty="0">
                    <a:solidFill>
                      <a:schemeClr val="tx1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To start the animations go to slide show mode.</a:t>
                </a:r>
                <a:endParaRPr lang="en-GB" sz="1200" dirty="0">
                  <a:solidFill>
                    <a:schemeClr val="tx1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63E1B65-DCCA-6E52-6CEE-FA8BCCF366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788" y="1266453"/>
                <a:ext cx="10538012" cy="3775393"/>
              </a:xfrm>
              <a:prstGeom prst="rect">
                <a:avLst/>
              </a:prstGeom>
              <a:blipFill>
                <a:blip r:embed="rId2"/>
                <a:stretch>
                  <a:fillRect l="-636" t="-969" r="-405" b="-1939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9035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, histogram, box and whisker chart&#10;&#10;Description automatically generated">
            <a:extLst>
              <a:ext uri="{FF2B5EF4-FFF2-40B4-BE49-F238E27FC236}">
                <a16:creationId xmlns:a16="http://schemas.microsoft.com/office/drawing/2014/main" id="{E3B7912C-042C-8636-05DC-27F58754FD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9345" y="699031"/>
            <a:ext cx="3823015" cy="5222877"/>
          </a:xfrm>
          <a:prstGeom prst="rect">
            <a:avLst/>
          </a:prstGeom>
        </p:spPr>
      </p:pic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1BAE817D-8E4D-967F-6C41-4D7C369F2E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781" y="699031"/>
            <a:ext cx="3823015" cy="5222877"/>
          </a:xfrm>
          <a:prstGeom prst="rect">
            <a:avLst/>
          </a:prstGeom>
        </p:spPr>
      </p:pic>
      <p:pic>
        <p:nvPicPr>
          <p:cNvPr id="3" name="Picture 2" descr="Chart, bar chart&#10;&#10;Description automatically generated">
            <a:extLst>
              <a:ext uri="{FF2B5EF4-FFF2-40B4-BE49-F238E27FC236}">
                <a16:creationId xmlns:a16="http://schemas.microsoft.com/office/drawing/2014/main" id="{48AA68A8-DB7A-7A6A-A99C-09DA4C6689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57" y="699031"/>
            <a:ext cx="3823015" cy="522287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AFACC47-9398-7C0D-5CD0-9F70D7C6FBFE}"/>
              </a:ext>
            </a:extLst>
          </p:cNvPr>
          <p:cNvSpPr txBox="1"/>
          <p:nvPr/>
        </p:nvSpPr>
        <p:spPr>
          <a:xfrm>
            <a:off x="143933" y="101895"/>
            <a:ext cx="856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HOM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56CC745-B104-F1A1-98E6-4C157056528F}"/>
                  </a:ext>
                </a:extLst>
              </p:cNvPr>
              <p:cNvSpPr txBox="1"/>
              <p:nvPr/>
            </p:nvSpPr>
            <p:spPr>
              <a:xfrm>
                <a:off x="1396999" y="495535"/>
                <a:ext cx="12814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 [genes/g]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56CC745-B104-F1A1-98E6-4C15705652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6999" y="495535"/>
                <a:ext cx="1281441" cy="369332"/>
              </a:xfrm>
              <a:prstGeom prst="rect">
                <a:avLst/>
              </a:prstGeom>
              <a:blipFill>
                <a:blip r:embed="rId5"/>
                <a:stretch>
                  <a:fillRect t="-8197" r="-4762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BBE8524-360F-9939-BC51-36D35AFFEB60}"/>
                  </a:ext>
                </a:extLst>
              </p:cNvPr>
              <p:cNvSpPr txBox="1"/>
              <p:nvPr/>
            </p:nvSpPr>
            <p:spPr>
              <a:xfrm>
                <a:off x="5374870" y="218536"/>
                <a:ext cx="123450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b="0" dirty="0">
                    <a:latin typeface="Cambria Math" panose="02040503050406030204" pitchFamily="18" charset="0"/>
                  </a:rPr>
                  <a:t>CLR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dirty="0"/>
                  <a:t> [mg/kg]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BBE8524-360F-9939-BC51-36D35AFFEB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4870" y="218536"/>
                <a:ext cx="1234505" cy="646331"/>
              </a:xfrm>
              <a:prstGeom prst="rect">
                <a:avLst/>
              </a:prstGeom>
              <a:blipFill>
                <a:blip r:embed="rId6"/>
                <a:stretch>
                  <a:fillRect t="-6604" r="-4455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C1AFE50-2B7E-CEE5-CF6E-D497A4A83E4B}"/>
                  </a:ext>
                </a:extLst>
              </p:cNvPr>
              <p:cNvSpPr txBox="1"/>
              <p:nvPr/>
            </p:nvSpPr>
            <p:spPr>
              <a:xfrm>
                <a:off x="9233418" y="218536"/>
                <a:ext cx="123450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b="0" dirty="0">
                    <a:latin typeface="Cambria Math" panose="02040503050406030204" pitchFamily="18" charset="0"/>
                  </a:rPr>
                  <a:t>HRE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dirty="0"/>
                  <a:t> [mg/kg]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C1AFE50-2B7E-CEE5-CF6E-D497A4A83E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3418" y="218536"/>
                <a:ext cx="1234505" cy="646331"/>
              </a:xfrm>
              <a:prstGeom prst="rect">
                <a:avLst/>
              </a:prstGeom>
              <a:blipFill>
                <a:blip r:embed="rId7"/>
                <a:stretch>
                  <a:fillRect t="-6604" r="-4455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CF5F0B99-DA04-26A5-BD9A-FE6EEB3C11C5}"/>
              </a:ext>
            </a:extLst>
          </p:cNvPr>
          <p:cNvSpPr txBox="1"/>
          <p:nvPr/>
        </p:nvSpPr>
        <p:spPr>
          <a:xfrm>
            <a:off x="143933" y="5885303"/>
            <a:ext cx="116996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GB" sz="1600" i="1" dirty="0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S9 Example simulation of MCPA reactive transport with a homogeneous spatial degrader distribution (HOM) in continuous light rain (CLR) and heavy rain events (</a:t>
            </a:r>
            <a:r>
              <a:rPr lang="en-GB" sz="1600" i="1" dirty="0">
                <a:solidFill>
                  <a:srgbClr val="44546A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HRE) scenarios. </a:t>
            </a:r>
            <a:r>
              <a:rPr lang="en-GB" sz="1600" i="1" dirty="0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left panel shows the degrader distribution B, the middle an animation of MCPA reactive transport under CLR, and the right under HRE.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66D03FD6-F99E-E586-15E8-162ABEA95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32553"/>
            <a:ext cx="2743200" cy="365125"/>
          </a:xfrm>
        </p:spPr>
        <p:txBody>
          <a:bodyPr/>
          <a:lstStyle/>
          <a:p>
            <a:r>
              <a:rPr lang="en-GB" sz="1800" dirty="0"/>
              <a:t>S</a:t>
            </a:r>
            <a:fld id="{505C72F3-65FA-4EF2-913F-255E15D20979}" type="slidenum">
              <a:rPr lang="en-GB" sz="1800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2887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hart, histogram, box and whisker chart&#10;&#10;Description automatically generated">
            <a:extLst>
              <a:ext uri="{FF2B5EF4-FFF2-40B4-BE49-F238E27FC236}">
                <a16:creationId xmlns:a16="http://schemas.microsoft.com/office/drawing/2014/main" id="{CA7205DF-7886-3B1B-01C9-B5BBF4D5E2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140" y="699032"/>
            <a:ext cx="3823015" cy="5222876"/>
          </a:xfrm>
          <a:prstGeom prst="rect">
            <a:avLst/>
          </a:prstGeom>
        </p:spPr>
      </p:pic>
      <p:pic>
        <p:nvPicPr>
          <p:cNvPr id="10" name="Picture 9" descr="Chart, box and whisker chart&#10;&#10;Description automatically generated">
            <a:extLst>
              <a:ext uri="{FF2B5EF4-FFF2-40B4-BE49-F238E27FC236}">
                <a16:creationId xmlns:a16="http://schemas.microsoft.com/office/drawing/2014/main" id="{D02C86C5-8712-DC13-9EF5-BC89A49EA2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5183" y="699033"/>
            <a:ext cx="3823014" cy="5222875"/>
          </a:xfrm>
          <a:prstGeom prst="rect">
            <a:avLst/>
          </a:prstGeom>
        </p:spPr>
      </p:pic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32AFEBB0-9282-3D0E-A0F3-2F6D0D50FB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24" y="699032"/>
            <a:ext cx="3823014" cy="522287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AFACC47-9398-7C0D-5CD0-9F70D7C6FBFE}"/>
              </a:ext>
            </a:extLst>
          </p:cNvPr>
          <p:cNvSpPr txBox="1"/>
          <p:nvPr/>
        </p:nvSpPr>
        <p:spPr>
          <a:xfrm>
            <a:off x="143933" y="101895"/>
            <a:ext cx="792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LOW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56CC745-B104-F1A1-98E6-4C157056528F}"/>
                  </a:ext>
                </a:extLst>
              </p:cNvPr>
              <p:cNvSpPr txBox="1"/>
              <p:nvPr/>
            </p:nvSpPr>
            <p:spPr>
              <a:xfrm>
                <a:off x="1396999" y="495535"/>
                <a:ext cx="12814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 [genes/g]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56CC745-B104-F1A1-98E6-4C15705652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6999" y="495535"/>
                <a:ext cx="1281441" cy="369332"/>
              </a:xfrm>
              <a:prstGeom prst="rect">
                <a:avLst/>
              </a:prstGeom>
              <a:blipFill>
                <a:blip r:embed="rId5"/>
                <a:stretch>
                  <a:fillRect t="-8197" r="-4762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BBE8524-360F-9939-BC51-36D35AFFEB60}"/>
                  </a:ext>
                </a:extLst>
              </p:cNvPr>
              <p:cNvSpPr txBox="1"/>
              <p:nvPr/>
            </p:nvSpPr>
            <p:spPr>
              <a:xfrm>
                <a:off x="5374870" y="218536"/>
                <a:ext cx="123450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b="0" dirty="0">
                    <a:latin typeface="Cambria Math" panose="02040503050406030204" pitchFamily="18" charset="0"/>
                  </a:rPr>
                  <a:t>CLR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dirty="0"/>
                  <a:t> [mg/kg]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BBE8524-360F-9939-BC51-36D35AFFEB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4870" y="218536"/>
                <a:ext cx="1234505" cy="646331"/>
              </a:xfrm>
              <a:prstGeom prst="rect">
                <a:avLst/>
              </a:prstGeom>
              <a:blipFill>
                <a:blip r:embed="rId6"/>
                <a:stretch>
                  <a:fillRect t="-6604" r="-4455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C1AFE50-2B7E-CEE5-CF6E-D497A4A83E4B}"/>
                  </a:ext>
                </a:extLst>
              </p:cNvPr>
              <p:cNvSpPr txBox="1"/>
              <p:nvPr/>
            </p:nvSpPr>
            <p:spPr>
              <a:xfrm>
                <a:off x="9233418" y="218536"/>
                <a:ext cx="123450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b="0" dirty="0">
                    <a:latin typeface="Cambria Math" panose="02040503050406030204" pitchFamily="18" charset="0"/>
                  </a:rPr>
                  <a:t>HRE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dirty="0"/>
                  <a:t> [mg/kg]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C1AFE50-2B7E-CEE5-CF6E-D497A4A83E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3418" y="218536"/>
                <a:ext cx="1234505" cy="646331"/>
              </a:xfrm>
              <a:prstGeom prst="rect">
                <a:avLst/>
              </a:prstGeom>
              <a:blipFill>
                <a:blip r:embed="rId7"/>
                <a:stretch>
                  <a:fillRect t="-6604" r="-4455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CF5F0B99-DA04-26A5-BD9A-FE6EEB3C11C5}"/>
              </a:ext>
            </a:extLst>
          </p:cNvPr>
          <p:cNvSpPr txBox="1"/>
          <p:nvPr/>
        </p:nvSpPr>
        <p:spPr>
          <a:xfrm>
            <a:off x="143933" y="5885303"/>
            <a:ext cx="116996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GB" sz="1600" i="1" dirty="0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S10 </a:t>
            </a:r>
            <a:r>
              <a:rPr lang="en-GB" sz="1600" i="1" dirty="0">
                <a:solidFill>
                  <a:srgbClr val="44546A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Example simulation of MCPA reactive transport with low heterogeneity in the spatial degrader distribution (LOW) in continuous light rain (CLR) and heavy rain events (HRE) scenarios. </a:t>
            </a:r>
            <a:r>
              <a:rPr lang="en-GB" sz="1600" i="1" dirty="0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left panel shows the degrader distribution B, the middle an animation of MCPA reactive transport under CLR, and the right under HRE.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66D03FD6-F99E-E586-15E8-162ABEA95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32553"/>
            <a:ext cx="2743200" cy="365125"/>
          </a:xfrm>
        </p:spPr>
        <p:txBody>
          <a:bodyPr/>
          <a:lstStyle/>
          <a:p>
            <a:r>
              <a:rPr lang="en-GB" sz="1800" dirty="0"/>
              <a:t>S</a:t>
            </a:r>
            <a:fld id="{505C72F3-65FA-4EF2-913F-255E15D20979}" type="slidenum">
              <a:rPr lang="en-GB" sz="1800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1925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Chart, histogram, box and whisker chart&#10;&#10;Description automatically generated">
            <a:extLst>
              <a:ext uri="{FF2B5EF4-FFF2-40B4-BE49-F238E27FC236}">
                <a16:creationId xmlns:a16="http://schemas.microsoft.com/office/drawing/2014/main" id="{5E1B5C27-90E8-332B-40A5-CC71157CD8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274" y="699031"/>
            <a:ext cx="3823015" cy="5222877"/>
          </a:xfrm>
          <a:prstGeom prst="rect">
            <a:avLst/>
          </a:prstGeom>
        </p:spPr>
      </p:pic>
      <p:pic>
        <p:nvPicPr>
          <p:cNvPr id="27" name="Picture 26" descr="Chart, histogram, box and whisker chart&#10;&#10;Description automatically generated">
            <a:extLst>
              <a:ext uri="{FF2B5EF4-FFF2-40B4-BE49-F238E27FC236}">
                <a16:creationId xmlns:a16="http://schemas.microsoft.com/office/drawing/2014/main" id="{72B38842-9B73-0D1B-A6C6-925DA7BAB6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252" y="699031"/>
            <a:ext cx="3823015" cy="5222877"/>
          </a:xfrm>
          <a:prstGeom prst="rect">
            <a:avLst/>
          </a:prstGeom>
        </p:spPr>
      </p:pic>
      <p:pic>
        <p:nvPicPr>
          <p:cNvPr id="24" name="Picture 23" descr="Chart&#10;&#10;Description automatically generated">
            <a:extLst>
              <a:ext uri="{FF2B5EF4-FFF2-40B4-BE49-F238E27FC236}">
                <a16:creationId xmlns:a16="http://schemas.microsoft.com/office/drawing/2014/main" id="{22D05546-1AB6-3372-64DE-0B70943229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99" y="699031"/>
            <a:ext cx="3823015" cy="522287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AFACC47-9398-7C0D-5CD0-9F70D7C6FBFE}"/>
              </a:ext>
            </a:extLst>
          </p:cNvPr>
          <p:cNvSpPr txBox="1"/>
          <p:nvPr/>
        </p:nvSpPr>
        <p:spPr>
          <a:xfrm>
            <a:off x="143933" y="101895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HIGH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56CC745-B104-F1A1-98E6-4C157056528F}"/>
                  </a:ext>
                </a:extLst>
              </p:cNvPr>
              <p:cNvSpPr txBox="1"/>
              <p:nvPr/>
            </p:nvSpPr>
            <p:spPr>
              <a:xfrm>
                <a:off x="1396999" y="495535"/>
                <a:ext cx="12814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 [genes/g]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56CC745-B104-F1A1-98E6-4C15705652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6999" y="495535"/>
                <a:ext cx="1281441" cy="369332"/>
              </a:xfrm>
              <a:prstGeom prst="rect">
                <a:avLst/>
              </a:prstGeom>
              <a:blipFill>
                <a:blip r:embed="rId5"/>
                <a:stretch>
                  <a:fillRect t="-8197" r="-4762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BBE8524-360F-9939-BC51-36D35AFFEB60}"/>
                  </a:ext>
                </a:extLst>
              </p:cNvPr>
              <p:cNvSpPr txBox="1"/>
              <p:nvPr/>
            </p:nvSpPr>
            <p:spPr>
              <a:xfrm>
                <a:off x="5374870" y="218536"/>
                <a:ext cx="123450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b="0" dirty="0">
                    <a:latin typeface="Cambria Math" panose="02040503050406030204" pitchFamily="18" charset="0"/>
                  </a:rPr>
                  <a:t>CLR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dirty="0"/>
                  <a:t> [mg/kg]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BBE8524-360F-9939-BC51-36D35AFFEB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4870" y="218536"/>
                <a:ext cx="1234505" cy="646331"/>
              </a:xfrm>
              <a:prstGeom prst="rect">
                <a:avLst/>
              </a:prstGeom>
              <a:blipFill>
                <a:blip r:embed="rId6"/>
                <a:stretch>
                  <a:fillRect t="-6604" r="-4455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C1AFE50-2B7E-CEE5-CF6E-D497A4A83E4B}"/>
                  </a:ext>
                </a:extLst>
              </p:cNvPr>
              <p:cNvSpPr txBox="1"/>
              <p:nvPr/>
            </p:nvSpPr>
            <p:spPr>
              <a:xfrm>
                <a:off x="9233418" y="218536"/>
                <a:ext cx="123450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b="0" dirty="0">
                    <a:latin typeface="Cambria Math" panose="02040503050406030204" pitchFamily="18" charset="0"/>
                  </a:rPr>
                  <a:t>HRE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dirty="0"/>
                  <a:t> [mg/kg]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C1AFE50-2B7E-CEE5-CF6E-D497A4A83E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3418" y="218536"/>
                <a:ext cx="1234505" cy="646331"/>
              </a:xfrm>
              <a:prstGeom prst="rect">
                <a:avLst/>
              </a:prstGeom>
              <a:blipFill>
                <a:blip r:embed="rId7"/>
                <a:stretch>
                  <a:fillRect t="-6604" r="-4455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CF5F0B99-DA04-26A5-BD9A-FE6EEB3C11C5}"/>
              </a:ext>
            </a:extLst>
          </p:cNvPr>
          <p:cNvSpPr txBox="1"/>
          <p:nvPr/>
        </p:nvSpPr>
        <p:spPr>
          <a:xfrm>
            <a:off x="143933" y="5885303"/>
            <a:ext cx="116996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GB" sz="1600" i="1" dirty="0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S11 </a:t>
            </a:r>
            <a:r>
              <a:rPr lang="en-GB" sz="1600" i="1" dirty="0">
                <a:solidFill>
                  <a:srgbClr val="44546A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Example simulation of MCPA reactive transport with high heterogeneity in the spatial degrader distribution (HIGH) in continuous light rain (CLR) and heavy rain events (HRE) scenarios.</a:t>
            </a:r>
            <a:r>
              <a:rPr lang="en-GB" sz="1600" i="1" dirty="0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The left panel shows the degrader distribution B, the middle an animation of MCPA reactive transport under CLR, and the right under HRE.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66D03FD6-F99E-E586-15E8-162ABEA95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32553"/>
            <a:ext cx="2743200" cy="365125"/>
          </a:xfrm>
        </p:spPr>
        <p:txBody>
          <a:bodyPr/>
          <a:lstStyle/>
          <a:p>
            <a:r>
              <a:rPr lang="en-GB" sz="1800" dirty="0"/>
              <a:t>S</a:t>
            </a:r>
            <a:fld id="{505C72F3-65FA-4EF2-913F-255E15D20979}" type="slidenum">
              <a:rPr lang="en-GB" sz="1800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3419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617F844F-6051-F3EE-25C4-06B03D1C60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68" y="699032"/>
            <a:ext cx="3823015" cy="5222876"/>
          </a:xfrm>
          <a:prstGeom prst="rect">
            <a:avLst/>
          </a:prstGeom>
        </p:spPr>
      </p:pic>
      <p:pic>
        <p:nvPicPr>
          <p:cNvPr id="13" name="Picture 12" descr="Chart, histogram, box and whisker chart&#10;&#10;Description automatically generated">
            <a:extLst>
              <a:ext uri="{FF2B5EF4-FFF2-40B4-BE49-F238E27FC236}">
                <a16:creationId xmlns:a16="http://schemas.microsoft.com/office/drawing/2014/main" id="{86503313-2AE9-2C54-AD1C-409E6AFA3B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417" y="699032"/>
            <a:ext cx="3823014" cy="5222875"/>
          </a:xfrm>
          <a:prstGeom prst="rect">
            <a:avLst/>
          </a:prstGeom>
        </p:spPr>
      </p:pic>
      <p:pic>
        <p:nvPicPr>
          <p:cNvPr id="15" name="Picture 14" descr="Chart, histogram, box and whisker chart&#10;&#10;Description automatically generated">
            <a:extLst>
              <a:ext uri="{FF2B5EF4-FFF2-40B4-BE49-F238E27FC236}">
                <a16:creationId xmlns:a16="http://schemas.microsoft.com/office/drawing/2014/main" id="{7E343EA7-A073-567F-B6CC-6CF64B9015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0593" y="699032"/>
            <a:ext cx="3823014" cy="52228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AFACC47-9398-7C0D-5CD0-9F70D7C6FBFE}"/>
              </a:ext>
            </a:extLst>
          </p:cNvPr>
          <p:cNvSpPr txBox="1"/>
          <p:nvPr/>
        </p:nvSpPr>
        <p:spPr>
          <a:xfrm>
            <a:off x="143933" y="101895"/>
            <a:ext cx="8306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EXTR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56CC745-B104-F1A1-98E6-4C157056528F}"/>
                  </a:ext>
                </a:extLst>
              </p:cNvPr>
              <p:cNvSpPr txBox="1"/>
              <p:nvPr/>
            </p:nvSpPr>
            <p:spPr>
              <a:xfrm>
                <a:off x="1396999" y="495535"/>
                <a:ext cx="12814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 [genes/g]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56CC745-B104-F1A1-98E6-4C15705652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6999" y="495535"/>
                <a:ext cx="1281441" cy="369332"/>
              </a:xfrm>
              <a:prstGeom prst="rect">
                <a:avLst/>
              </a:prstGeom>
              <a:blipFill>
                <a:blip r:embed="rId5"/>
                <a:stretch>
                  <a:fillRect t="-8197" r="-4762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BBE8524-360F-9939-BC51-36D35AFFEB60}"/>
                  </a:ext>
                </a:extLst>
              </p:cNvPr>
              <p:cNvSpPr txBox="1"/>
              <p:nvPr/>
            </p:nvSpPr>
            <p:spPr>
              <a:xfrm>
                <a:off x="5374870" y="218536"/>
                <a:ext cx="123450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b="0" dirty="0">
                    <a:latin typeface="Cambria Math" panose="02040503050406030204" pitchFamily="18" charset="0"/>
                  </a:rPr>
                  <a:t>CLR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dirty="0"/>
                  <a:t> [mg/kg]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BBE8524-360F-9939-BC51-36D35AFFEB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4870" y="218536"/>
                <a:ext cx="1234505" cy="646331"/>
              </a:xfrm>
              <a:prstGeom prst="rect">
                <a:avLst/>
              </a:prstGeom>
              <a:blipFill>
                <a:blip r:embed="rId6"/>
                <a:stretch>
                  <a:fillRect t="-6604" r="-4455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C1AFE50-2B7E-CEE5-CF6E-D497A4A83E4B}"/>
                  </a:ext>
                </a:extLst>
              </p:cNvPr>
              <p:cNvSpPr txBox="1"/>
              <p:nvPr/>
            </p:nvSpPr>
            <p:spPr>
              <a:xfrm>
                <a:off x="9233418" y="218536"/>
                <a:ext cx="123450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b="0" dirty="0">
                    <a:latin typeface="Cambria Math" panose="02040503050406030204" pitchFamily="18" charset="0"/>
                  </a:rPr>
                  <a:t>HRE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dirty="0"/>
                  <a:t> [mg/kg]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C1AFE50-2B7E-CEE5-CF6E-D497A4A83E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3418" y="218536"/>
                <a:ext cx="1234505" cy="646331"/>
              </a:xfrm>
              <a:prstGeom prst="rect">
                <a:avLst/>
              </a:prstGeom>
              <a:blipFill>
                <a:blip r:embed="rId7"/>
                <a:stretch>
                  <a:fillRect t="-6604" r="-4455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CF5F0B99-DA04-26A5-BD9A-FE6EEB3C11C5}"/>
              </a:ext>
            </a:extLst>
          </p:cNvPr>
          <p:cNvSpPr txBox="1"/>
          <p:nvPr/>
        </p:nvSpPr>
        <p:spPr>
          <a:xfrm>
            <a:off x="143933" y="5885303"/>
            <a:ext cx="116996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GB" sz="1600" i="1" dirty="0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S12 </a:t>
            </a:r>
            <a:r>
              <a:rPr lang="en-GB" sz="1600" i="1" dirty="0">
                <a:solidFill>
                  <a:srgbClr val="44546A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Example simulation of MCPA reactive transport with extreme heterogeneity in the spatial degrader </a:t>
            </a:r>
            <a:r>
              <a:rPr lang="en-GB" sz="1600" i="1">
                <a:solidFill>
                  <a:srgbClr val="44546A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distribution (EXTR) </a:t>
            </a:r>
            <a:r>
              <a:rPr lang="en-GB" sz="1600" i="1" dirty="0">
                <a:solidFill>
                  <a:srgbClr val="44546A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continuous light rain (CLR) and heavy rain events (HRE) scenarios.</a:t>
            </a:r>
            <a:r>
              <a:rPr lang="en-GB" sz="1600" i="1" dirty="0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The left panel shows the degrader distribution B, the middle an animation of MCPA reactive transport under CLR, and the right under HRE.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66D03FD6-F99E-E586-15E8-162ABEA95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32553"/>
            <a:ext cx="2743200" cy="365125"/>
          </a:xfrm>
        </p:spPr>
        <p:txBody>
          <a:bodyPr/>
          <a:lstStyle/>
          <a:p>
            <a:r>
              <a:rPr lang="en-GB" sz="1800" dirty="0"/>
              <a:t>S</a:t>
            </a:r>
            <a:fld id="{505C72F3-65FA-4EF2-913F-255E15D20979}" type="slidenum">
              <a:rPr lang="en-GB" sz="1800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5559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</TotalTime>
  <Words>707</Words>
  <Application>Microsoft Office PowerPoint</Application>
  <PresentationFormat>Widescreen</PresentationFormat>
  <Paragraphs>70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Erik Schwarz</dc:creator>
  <cp:lastModifiedBy>Erik Schwarz</cp:lastModifiedBy>
  <cp:revision>16</cp:revision>
  <dcterms:created xsi:type="dcterms:W3CDTF">2022-05-05T19:46:08Z</dcterms:created>
  <dcterms:modified xsi:type="dcterms:W3CDTF">2022-08-11T18:06:48Z</dcterms:modified>
</cp:coreProperties>
</file>