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581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2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74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18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03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31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6079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1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319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78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129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964C5-FF41-481F-9E1D-D6E7A6CE0B7C}" type="datetimeFigureOut">
              <a:rPr lang="en-US" smtClean="0"/>
              <a:t>4/20/2022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7C92C-DD2A-4FCE-9E63-77F589784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998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2974" y="1483744"/>
            <a:ext cx="9523562" cy="202622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S1.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GSEA of 247 genes linked by GREAT with 351 human-specific LTR7 and LTR5_Hs using the Enrichr bioinformatics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platform (A; F)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and targeted interrogations of 17 (B; C) human-specific LTR7 and LTR5_Hs loci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14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(D; E)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human-specific LTR7 and LTR5_Hs loci employing the GREAT algorithm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E). </a:t>
            </a:r>
            <a:b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Related to </a:t>
            </a:r>
            <a:r>
              <a:rPr lang="en-US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Inference of putative phenotypic impacts of human-specific LTR7 &amp; LTR5_Hs loci based on GREAT algorithm-guided functional annotations of proximity placement-linked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genes. 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600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ppyters.maayanlab.cloud/Enrichment_Analysis_Visualizer/52f280c9f0e6869d03202aaa6640a47f2c87a70f/Enrichr_results_ba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75" y="1216316"/>
            <a:ext cx="6453557" cy="358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932" y="664227"/>
            <a:ext cx="5203533" cy="5810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0899" y="17896"/>
            <a:ext cx="398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351 human-specific LTR7 &amp; LTR5_Hs loci</a:t>
            </a:r>
          </a:p>
          <a:p>
            <a:pPr algn="ctr"/>
            <a:r>
              <a:rPr lang="en-US" b="1" dirty="0" smtClean="0"/>
              <a:t>247 genes</a:t>
            </a:r>
            <a:endParaRPr lang="en-US" b="1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79452" y="6284927"/>
            <a:ext cx="455943" cy="1466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13783" y="6105145"/>
            <a:ext cx="3886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Naïve Primed Pluripotent States Genes</a:t>
            </a:r>
            <a:endParaRPr lang="en-US" b="1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100402" y="2096219"/>
            <a:ext cx="1078103" cy="202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9437297" y="2096219"/>
            <a:ext cx="542406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201661" y="2096219"/>
            <a:ext cx="296685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2"/>
          <p:cNvSpPr txBox="1"/>
          <p:nvPr/>
        </p:nvSpPr>
        <p:spPr>
          <a:xfrm>
            <a:off x="20129" y="8955"/>
            <a:ext cx="35943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24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920" y="207034"/>
            <a:ext cx="10036201" cy="35319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597" y="207034"/>
            <a:ext cx="3863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17 human-specific LTR7 &amp; LTR5_Hs loci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919" y="3826878"/>
            <a:ext cx="10036201" cy="26955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193" y="3826878"/>
            <a:ext cx="3863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17 human-specific LTR7 &amp; LTR5_Hs loci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03638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09692" y="94891"/>
            <a:ext cx="3863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17 human-specific LTR7 &amp; LTR5_Hs loci</a:t>
            </a:r>
            <a:endParaRPr lang="en-US" b="1" dirty="0"/>
          </a:p>
        </p:txBody>
      </p:sp>
      <p:sp>
        <p:nvSpPr>
          <p:cNvPr id="6" name="TextBox 3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988" y="561050"/>
            <a:ext cx="5676001" cy="59622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1079" y="561049"/>
            <a:ext cx="3317903" cy="5962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2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5921" y="207034"/>
            <a:ext cx="10036201" cy="3531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5921" y="3826878"/>
            <a:ext cx="10036201" cy="284996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6597" y="207034"/>
            <a:ext cx="3863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14 human-specific LTR7 &amp; LTR5_Hs loci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86193" y="3826878"/>
            <a:ext cx="3863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14 human-specific LTR7 &amp; LTR5_Hs loci</a:t>
            </a:r>
            <a:endParaRPr lang="en-US" b="1" dirty="0"/>
          </a:p>
        </p:txBody>
      </p:sp>
      <p:sp>
        <p:nvSpPr>
          <p:cNvPr id="6" name="TextBox 3"/>
          <p:cNvSpPr txBox="1"/>
          <p:nvPr/>
        </p:nvSpPr>
        <p:spPr>
          <a:xfrm>
            <a:off x="0" y="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127848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403" y="561050"/>
            <a:ext cx="5369605" cy="59617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4154" y="561049"/>
            <a:ext cx="3112653" cy="59622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09692" y="94891"/>
            <a:ext cx="38633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14 human-specific LTR7 &amp; LTR5_Hs loci</a:t>
            </a:r>
            <a:endParaRPr lang="en-US" b="1" dirty="0"/>
          </a:p>
        </p:txBody>
      </p:sp>
      <p:sp>
        <p:nvSpPr>
          <p:cNvPr id="6" name="TextBox 3"/>
          <p:cNvSpPr txBox="1"/>
          <p:nvPr/>
        </p:nvSpPr>
        <p:spPr>
          <a:xfrm>
            <a:off x="0" y="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0929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842" y="664227"/>
            <a:ext cx="4981575" cy="5810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0899" y="17896"/>
            <a:ext cx="39803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351 human-specific LTR7 &amp; LTR5_Hs loci</a:t>
            </a:r>
          </a:p>
          <a:p>
            <a:pPr algn="ctr"/>
            <a:r>
              <a:rPr lang="en-US" b="1" dirty="0" smtClean="0"/>
              <a:t>215 LTR-regulated genes</a:t>
            </a:r>
            <a:endParaRPr lang="en-US" b="1" dirty="0"/>
          </a:p>
        </p:txBody>
      </p:sp>
      <p:pic>
        <p:nvPicPr>
          <p:cNvPr id="1026" name="Picture 2" descr="https://appyters.maayanlab.cloud/Enrichment_Analysis_Visualizer/cd1540d6afb7c2308bd9166651ea45467aaf1f6d/Enrichr_results_ba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91" y="1376950"/>
            <a:ext cx="6132751" cy="456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3"/>
          <p:cNvSpPr txBox="1"/>
          <p:nvPr/>
        </p:nvSpPr>
        <p:spPr>
          <a:xfrm>
            <a:off x="0" y="0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12710689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127</Words>
  <Application>Microsoft Office PowerPoint</Application>
  <PresentationFormat>Widescreen</PresentationFormat>
  <Paragraphs>18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Supplemental Figure S1. GSEA of 247 genes linked by GREAT with 351 human-specific LTR7 and LTR5_Hs using the Enrichr bioinformatics platform (A; F) and targeted interrogations of 17 (B; C) human-specific LTR7 and LTR5_Hs loci and 14 (D; E) human-specific LTR7 and LTR5_Hs loci employing the GREAT algorithm (B - E).  Related to Figure 5. Inference of putative phenotypic impacts of human-specific LTR7 &amp; LTR5_Hs loci based on GREAT algorithm-guided functional annotations of proximity placement-linked genes.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Supplemental Figure S1. </dc:title>
  <dc:creator>Guennadi Glinskii</dc:creator>
  <cp:lastModifiedBy>Guennadi Glinskii</cp:lastModifiedBy>
  <cp:revision>13</cp:revision>
  <dcterms:created xsi:type="dcterms:W3CDTF">2022-03-24T07:48:42Z</dcterms:created>
  <dcterms:modified xsi:type="dcterms:W3CDTF">2022-04-21T05:39:08Z</dcterms:modified>
</cp:coreProperties>
</file>