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73" r:id="rId3"/>
    <p:sldId id="260" r:id="rId4"/>
    <p:sldId id="27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104" d="100"/>
          <a:sy n="104" d="100"/>
        </p:scale>
        <p:origin x="232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C4F141-625C-E148-BE00-5B8E55398C96}" type="datetimeFigureOut">
              <a:rPr lang="en-US" smtClean="0"/>
              <a:t>9/23/21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EB126-0A0C-3846-B746-1148DA1AD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589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660DA2-634A-8C41-94AC-9891A8D4883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79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660DA2-634A-8C41-94AC-9891A8D4883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936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E8C2B-AC86-434A-BD84-F1723E1BB1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BFE580-E97F-4248-AC51-C771770BC3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E2ACDA-509B-5A41-8CBE-9EDBAFC7F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FC456-E2DB-8249-ABD5-59E8FCEDA5DD}" type="datetimeFigureOut">
              <a:rPr lang="en-US" smtClean="0"/>
              <a:t>9/23/21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0D621B-31E9-FF4B-9420-AC608B079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0CED3F-22C4-CF45-9E54-86373EBAE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F6FDC-5565-1748-A2AE-EFF47B06B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70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C991B-7E9D-2C45-AE74-22D7EA383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D7D5D3-DEA7-BD4F-B58B-C5CCFCA520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C6B39E-B0D5-B44F-B344-415CBCBE5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FC456-E2DB-8249-ABD5-59E8FCEDA5DD}" type="datetimeFigureOut">
              <a:rPr lang="en-US" smtClean="0"/>
              <a:t>9/23/21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EBAC4-F083-D944-90DE-2E9898B14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E1F7CB-71E5-574B-87F2-FBB348C7D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F6FDC-5565-1748-A2AE-EFF47B06B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464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B130B0-DDEC-3A48-A7A2-79242B87E3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96907B-2F43-2045-9ACB-51FD9036BC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C252C-9AAF-CD47-9276-0E9B97715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FC456-E2DB-8249-ABD5-59E8FCEDA5DD}" type="datetimeFigureOut">
              <a:rPr lang="en-US" smtClean="0"/>
              <a:t>9/23/21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019622-2E44-D340-9C24-9D2AF06DE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969D57-5033-BA46-9EF4-8A594C56D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F6FDC-5565-1748-A2AE-EFF47B06B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908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9F661-2FB1-D641-8A03-E8E601427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9908A5-6E1C-3046-8378-F024DBFA01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C0066F-E79E-794E-AC65-D367C1630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FC456-E2DB-8249-ABD5-59E8FCEDA5DD}" type="datetimeFigureOut">
              <a:rPr lang="en-US" smtClean="0"/>
              <a:t>9/23/21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B569F-96B6-2146-AC14-3A484A889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AC71EB-AADC-FC4B-A0C2-CAFFBA9E0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F6FDC-5565-1748-A2AE-EFF47B06B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376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90234-F2C0-4F45-9A91-10CA141CC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0F29E7-DEBD-3E4D-8879-1EA9048B8F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748B2-C7C1-7C43-A98B-5A3A14655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FC456-E2DB-8249-ABD5-59E8FCEDA5DD}" type="datetimeFigureOut">
              <a:rPr lang="en-US" smtClean="0"/>
              <a:t>9/23/21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DD1BDB-C814-A44A-B49F-F44367B72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F29761-CFBC-A343-82CE-5C4916347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F6FDC-5565-1748-A2AE-EFF47B06B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356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4EF8E-B87B-464F-A965-37402F1E8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E7503F-A2AB-6E4D-A040-5B68C2E498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92224F-BBB0-9346-BFBD-567B0D5AE4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E11DB5-FE1A-0841-9398-336A48DE4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FC456-E2DB-8249-ABD5-59E8FCEDA5DD}" type="datetimeFigureOut">
              <a:rPr lang="en-US" smtClean="0"/>
              <a:t>9/23/21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9DCBEC-AAA3-724B-8617-C2AEADF72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511DDF-02B5-7740-B5B7-676668A3A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F6FDC-5565-1748-A2AE-EFF47B06B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433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79424-D45A-C74F-8F24-3CC89B449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6920FA-A8F6-964D-B063-BB0935DCC7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29FE80-CE77-934B-8FFB-39553848FE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7CB66E-0E53-2449-B2A8-59EEA77045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D1A3A2-6B0D-C54A-AFEE-A0779AC6D2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56C52D-E1C1-4E44-A471-8D8649482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FC456-E2DB-8249-ABD5-59E8FCEDA5DD}" type="datetimeFigureOut">
              <a:rPr lang="en-US" smtClean="0"/>
              <a:t>9/23/21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4B0DA6-CB09-934C-8F01-16871F144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F1ECF3-D0EE-5C49-92BB-4D7846657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F6FDC-5565-1748-A2AE-EFF47B06B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025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7F9AC-F411-FF47-9F5A-0617367E1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DED4B1-56B7-2E4E-84E5-77D7CF738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FC456-E2DB-8249-ABD5-59E8FCEDA5DD}" type="datetimeFigureOut">
              <a:rPr lang="en-US" smtClean="0"/>
              <a:t>9/23/21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45D246-383F-9548-BBD3-B4F687ECE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15C055-09E3-FD4A-BAA0-D5864399F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F6FDC-5565-1748-A2AE-EFF47B06B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27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80B062-05AD-7B4C-9722-D893ADA06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FC456-E2DB-8249-ABD5-59E8FCEDA5DD}" type="datetimeFigureOut">
              <a:rPr lang="en-US" smtClean="0"/>
              <a:t>9/23/21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006975-E5F9-B342-8691-498A8D86D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89CD44-3E97-CC4A-A631-CBAEDCB2A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F6FDC-5565-1748-A2AE-EFF47B06B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797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E9E53-E5E5-AD4C-9024-3CA042632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B89E8D-CB89-0F4E-BE32-AD865A658A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1A1F95-2B8C-FD48-A986-2F6B85702D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DA2DF7-4F9A-F64A-81E3-0D61B9B7F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FC456-E2DB-8249-ABD5-59E8FCEDA5DD}" type="datetimeFigureOut">
              <a:rPr lang="en-US" smtClean="0"/>
              <a:t>9/23/21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391CBA-07D8-BF44-BE9C-F0C26476D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5EB574-29CE-0943-BD09-3343404D0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F6FDC-5565-1748-A2AE-EFF47B06B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706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9D24B-69E9-EF4B-829A-9FF3A573C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28BC81-686B-CE4F-9FBA-ED37EC9648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8D296F-95B9-B347-902F-716FC8B284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6FF2F5-B0E1-134C-8819-DC6BF144A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FC456-E2DB-8249-ABD5-59E8FCEDA5DD}" type="datetimeFigureOut">
              <a:rPr lang="en-US" smtClean="0"/>
              <a:t>9/23/21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D7536E-026C-8944-9125-4769DD3D3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663363-CFE8-A748-A985-6071153AB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F6FDC-5565-1748-A2AE-EFF47B06B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02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BA20F4-93D2-D54B-A888-86753E49C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931B8E-7854-144A-A72F-F4ECD9234B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9107D-ADF2-134F-ACB9-6BA4BAFACD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FC456-E2DB-8249-ABD5-59E8FCEDA5DD}" type="datetimeFigureOut">
              <a:rPr lang="en-US" smtClean="0"/>
              <a:t>9/23/21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F68A8-A563-9C44-AA3D-6C871BB76F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4159F-444A-7F4A-A354-DC6D38C595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F6FDC-5565-1748-A2AE-EFF47B06B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161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2B5C212-0F96-8C4A-82DE-D754FE205785}"/>
              </a:ext>
            </a:extLst>
          </p:cNvPr>
          <p:cNvSpPr txBox="1"/>
          <p:nvPr/>
        </p:nvSpPr>
        <p:spPr>
          <a:xfrm>
            <a:off x="9568069" y="92765"/>
            <a:ext cx="2434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Supplementary Figure 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F9A6C2C-B3C3-A94E-9C81-AAE4550BE3CD}"/>
              </a:ext>
            </a:extLst>
          </p:cNvPr>
          <p:cNvSpPr txBox="1"/>
          <p:nvPr/>
        </p:nvSpPr>
        <p:spPr>
          <a:xfrm>
            <a:off x="1841157" y="5548184"/>
            <a:ext cx="899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Supplementary Figure 1: Effects of OKI-005 </a:t>
            </a:r>
            <a:r>
              <a:rPr lang="en-US" i="1" dirty="0"/>
              <a:t>in vitro</a:t>
            </a:r>
            <a:r>
              <a:rPr lang="en-US" dirty="0"/>
              <a:t> in TNBC cell lines. Anti-proliferative effects were assessed using the SRB assay.  Cells were treated with OKI-005 (0-5 </a:t>
            </a:r>
            <a:r>
              <a:rPr lang="en-US" dirty="0" err="1"/>
              <a:t>uM</a:t>
            </a:r>
            <a:r>
              <a:rPr lang="en-US" dirty="0"/>
              <a:t>) and proliferation was assessed at 72 hours.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7F508A-D159-AC47-B725-43DFC8420650}"/>
              </a:ext>
            </a:extLst>
          </p:cNvPr>
          <p:cNvSpPr txBox="1"/>
          <p:nvPr/>
        </p:nvSpPr>
        <p:spPr>
          <a:xfrm>
            <a:off x="5011396" y="5109180"/>
            <a:ext cx="186647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cs typeface="Times New Roman" panose="02020603050405020304" pitchFamily="18" charset="0"/>
              </a:rPr>
              <a:t>OKI-005 (</a:t>
            </a:r>
            <a:r>
              <a:rPr lang="en-US" sz="1200" dirty="0" err="1">
                <a:cs typeface="Times New Roman" panose="02020603050405020304" pitchFamily="18" charset="0"/>
              </a:rPr>
              <a:t>uM</a:t>
            </a:r>
            <a:r>
              <a:rPr lang="en-US" sz="1200" dirty="0"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19FBC0-F9F7-754D-90E2-FA2E71A473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427" b="6984"/>
          <a:stretch/>
        </p:blipFill>
        <p:spPr>
          <a:xfrm>
            <a:off x="2994836" y="363398"/>
            <a:ext cx="5899597" cy="458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531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08AA9C0-677F-F148-8104-385228B7B1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565" t="13695"/>
          <a:stretch/>
        </p:blipFill>
        <p:spPr>
          <a:xfrm>
            <a:off x="7014104" y="654907"/>
            <a:ext cx="3400563" cy="402260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8D86981-41C8-DD44-A35B-217A9B5A7F7E}"/>
              </a:ext>
            </a:extLst>
          </p:cNvPr>
          <p:cNvSpPr txBox="1"/>
          <p:nvPr/>
        </p:nvSpPr>
        <p:spPr>
          <a:xfrm>
            <a:off x="9568069" y="92765"/>
            <a:ext cx="2434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Supplementary Figure 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A66897-DC35-D346-BB26-C5C7F2698EAF}"/>
              </a:ext>
            </a:extLst>
          </p:cNvPr>
          <p:cNvSpPr txBox="1"/>
          <p:nvPr/>
        </p:nvSpPr>
        <p:spPr>
          <a:xfrm>
            <a:off x="1478653" y="5189838"/>
            <a:ext cx="899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Supplementary Figure 2: Effects of OKI-005 </a:t>
            </a:r>
            <a:r>
              <a:rPr lang="en-US" i="1" dirty="0"/>
              <a:t>in vitro</a:t>
            </a:r>
            <a:r>
              <a:rPr lang="en-US" dirty="0"/>
              <a:t> in CRC cell lines. Anti-proliferative effects were assessed using the SRB assay.  Cells were treated with OKI-005 (0-5 </a:t>
            </a:r>
            <a:r>
              <a:rPr lang="en-US" dirty="0" err="1"/>
              <a:t>uM</a:t>
            </a:r>
            <a:r>
              <a:rPr lang="en-US" dirty="0"/>
              <a:t>) and proliferation was assessed at 72 hours.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23128CC-B474-1340-B62F-B20772E8013F}"/>
              </a:ext>
            </a:extLst>
          </p:cNvPr>
          <p:cNvGrpSpPr/>
          <p:nvPr/>
        </p:nvGrpSpPr>
        <p:grpSpPr>
          <a:xfrm>
            <a:off x="1461150" y="654907"/>
            <a:ext cx="5552954" cy="3957707"/>
            <a:chOff x="1461150" y="654907"/>
            <a:chExt cx="5552954" cy="3957707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45D13488-5A5B-7947-83A2-0BF9E61B2B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5735"/>
            <a:stretch/>
          </p:blipFill>
          <p:spPr>
            <a:xfrm>
              <a:off x="1461150" y="654907"/>
              <a:ext cx="5552954" cy="3843921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DECE065-B72E-1340-AB56-6A247FE965C6}"/>
                </a:ext>
              </a:extLst>
            </p:cNvPr>
            <p:cNvSpPr txBox="1"/>
            <p:nvPr/>
          </p:nvSpPr>
          <p:spPr>
            <a:xfrm>
              <a:off x="3725793" y="4335615"/>
              <a:ext cx="186647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cs typeface="Times New Roman" panose="02020603050405020304" pitchFamily="18" charset="0"/>
                </a:rPr>
                <a:t>OKI-005 (</a:t>
              </a:r>
              <a:r>
                <a:rPr lang="en-US" sz="1200" dirty="0" err="1">
                  <a:cs typeface="Times New Roman" panose="02020603050405020304" pitchFamily="18" charset="0"/>
                </a:rPr>
                <a:t>uM</a:t>
              </a:r>
              <a:r>
                <a:rPr lang="en-US" sz="1200" dirty="0">
                  <a:cs typeface="Times New Roman" panose="02020603050405020304" pitchFamily="18" charset="0"/>
                </a:rPr>
                <a:t>)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5BE8A7D5-2ADF-8C47-9D08-F44DB1A6202D}"/>
              </a:ext>
            </a:extLst>
          </p:cNvPr>
          <p:cNvSpPr txBox="1"/>
          <p:nvPr/>
        </p:nvSpPr>
        <p:spPr>
          <a:xfrm>
            <a:off x="1328520" y="1439562"/>
            <a:ext cx="369332" cy="1693997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>
            <a:spAutoFit/>
          </a:bodyPr>
          <a:lstStyle/>
          <a:p>
            <a:r>
              <a:rPr lang="en-US" sz="1200" dirty="0">
                <a:cs typeface="Times New Roman" panose="02020603050405020304" pitchFamily="18" charset="0"/>
              </a:rPr>
              <a:t>% (Proliferation)</a:t>
            </a:r>
          </a:p>
        </p:txBody>
      </p:sp>
    </p:spTree>
    <p:extLst>
      <p:ext uri="{BB962C8B-B14F-4D97-AF65-F5344CB8AC3E}">
        <p14:creationId xmlns:p14="http://schemas.microsoft.com/office/powerpoint/2010/main" val="3318774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00EB80D-8395-0041-97C9-375004CB4353}"/>
              </a:ext>
            </a:extLst>
          </p:cNvPr>
          <p:cNvGrpSpPr/>
          <p:nvPr/>
        </p:nvGrpSpPr>
        <p:grpSpPr>
          <a:xfrm>
            <a:off x="189297" y="0"/>
            <a:ext cx="11480851" cy="3561164"/>
            <a:chOff x="263999" y="875899"/>
            <a:chExt cx="11480851" cy="3561164"/>
          </a:xfrm>
        </p:grpSpPr>
        <p:graphicFrame>
          <p:nvGraphicFramePr>
            <p:cNvPr id="4" name="Object 3">
              <a:extLst>
                <a:ext uri="{FF2B5EF4-FFF2-40B4-BE49-F238E27FC236}">
                  <a16:creationId xmlns:a16="http://schemas.microsoft.com/office/drawing/2014/main" id="{EA6AD80D-0281-A344-B539-8EC0891F59F5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814107" y="875899"/>
            <a:ext cx="4601560" cy="35611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9" r:id="rId4" imgW="6121400" imgH="4356100" progId="Prism5.Document">
                    <p:embed/>
                  </p:oleObj>
                </mc:Choice>
                <mc:Fallback>
                  <p:oleObj r:id="rId4" imgW="6121400" imgH="4356100" progId="Prism5.Document">
                    <p:embed/>
                    <p:pic>
                      <p:nvPicPr>
                        <p:cNvPr id="4" name="Object 3">
                          <a:extLst>
                            <a:ext uri="{FF2B5EF4-FFF2-40B4-BE49-F238E27FC236}">
                              <a16:creationId xmlns:a16="http://schemas.microsoft.com/office/drawing/2014/main" id="{EA6AD80D-0281-A344-B539-8EC0891F59F5}"/>
                            </a:ext>
                          </a:extLst>
                        </p:cNvPr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4107" y="875899"/>
                          <a:ext cx="4601560" cy="3561164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4E14670-3C98-D643-8C40-D2C7FF8C9F9F}"/>
                </a:ext>
              </a:extLst>
            </p:cNvPr>
            <p:cNvSpPr txBox="1"/>
            <p:nvPr/>
          </p:nvSpPr>
          <p:spPr>
            <a:xfrm>
              <a:off x="3767797" y="1675228"/>
              <a:ext cx="2858703" cy="10618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Vehicle </a:t>
              </a:r>
            </a:p>
            <a:p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OKI-005 10 mg/kg PO</a:t>
              </a:r>
            </a:p>
            <a:p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OKI-005 30 mg/kg PO</a:t>
              </a:r>
            </a:p>
            <a:p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OKI-005 100 mg/kg PO</a:t>
              </a:r>
            </a:p>
            <a:p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OKI-005 5 mg/kg IP</a:t>
              </a:r>
            </a:p>
            <a:p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Entinostat 20 mg/kg PO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4EDB7B6-5E39-2044-B987-4D6C9C2DE712}"/>
                </a:ext>
              </a:extLst>
            </p:cNvPr>
            <p:cNvSpPr txBox="1"/>
            <p:nvPr/>
          </p:nvSpPr>
          <p:spPr>
            <a:xfrm>
              <a:off x="554151" y="875899"/>
              <a:ext cx="3648949" cy="517636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graphicFrame>
          <p:nvGraphicFramePr>
            <p:cNvPr id="6" name="Object 5">
              <a:extLst>
                <a:ext uri="{FF2B5EF4-FFF2-40B4-BE49-F238E27FC236}">
                  <a16:creationId xmlns:a16="http://schemas.microsoft.com/office/drawing/2014/main" id="{C2F28E92-E15B-1A47-8FD7-318EA920658A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5790342" y="875899"/>
            <a:ext cx="4601561" cy="35611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0" r:id="rId6" imgW="6451600" imgH="4356100" progId="Prism5.Document">
                    <p:embed/>
                  </p:oleObj>
                </mc:Choice>
                <mc:Fallback>
                  <p:oleObj r:id="rId6" imgW="6451600" imgH="4356100" progId="Prism5.Document">
                    <p:embed/>
                    <p:pic>
                      <p:nvPicPr>
                        <p:cNvPr id="6" name="Object 5">
                          <a:extLst>
                            <a:ext uri="{FF2B5EF4-FFF2-40B4-BE49-F238E27FC236}">
                              <a16:creationId xmlns:a16="http://schemas.microsoft.com/office/drawing/2014/main" id="{C2F28E92-E15B-1A47-8FD7-318EA920658A}"/>
                            </a:ext>
                          </a:extLst>
                        </p:cNvPr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90342" y="875899"/>
                          <a:ext cx="4601561" cy="3561164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3EED05A-43EC-3C4B-8110-B9BE98FCD553}"/>
                </a:ext>
              </a:extLst>
            </p:cNvPr>
            <p:cNvSpPr txBox="1"/>
            <p:nvPr/>
          </p:nvSpPr>
          <p:spPr>
            <a:xfrm>
              <a:off x="8886147" y="1683681"/>
              <a:ext cx="2858703" cy="10618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Vehicle </a:t>
              </a:r>
            </a:p>
            <a:p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OKI-005 10 mg/kg PO</a:t>
              </a:r>
            </a:p>
            <a:p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OKI-005 30 mg/kg PO</a:t>
              </a:r>
            </a:p>
            <a:p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OKI-005 100 mg/kg PO</a:t>
              </a:r>
            </a:p>
            <a:p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OKI-005 5 mg/kg IP</a:t>
              </a:r>
            </a:p>
            <a:p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Entinostat 20 mg/kg PO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1F46F5B-A93A-C645-B1DA-BA18A0B0D5E7}"/>
                </a:ext>
              </a:extLst>
            </p:cNvPr>
            <p:cNvSpPr txBox="1"/>
            <p:nvPr/>
          </p:nvSpPr>
          <p:spPr>
            <a:xfrm>
              <a:off x="5865427" y="881992"/>
              <a:ext cx="3648949" cy="517636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1AB067A-2F9F-BF4C-827D-ED266EBEE80A}"/>
                </a:ext>
              </a:extLst>
            </p:cNvPr>
            <p:cNvSpPr txBox="1"/>
            <p:nvPr/>
          </p:nvSpPr>
          <p:spPr>
            <a:xfrm>
              <a:off x="263999" y="1134717"/>
              <a:ext cx="4201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F94F7FA-13D4-BB42-B69C-1150A132A3B9}"/>
                </a:ext>
              </a:extLst>
            </p:cNvPr>
            <p:cNvSpPr txBox="1"/>
            <p:nvPr/>
          </p:nvSpPr>
          <p:spPr>
            <a:xfrm>
              <a:off x="5370212" y="1090898"/>
              <a:ext cx="4201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56A1507E-A233-8741-8777-89C508D3B6B5}"/>
              </a:ext>
            </a:extLst>
          </p:cNvPr>
          <p:cNvSpPr txBox="1"/>
          <p:nvPr/>
        </p:nvSpPr>
        <p:spPr>
          <a:xfrm>
            <a:off x="9568069" y="92765"/>
            <a:ext cx="2434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Supplementary Figure 3</a:t>
            </a:r>
          </a:p>
        </p:txBody>
      </p:sp>
    </p:spTree>
    <p:extLst>
      <p:ext uri="{BB962C8B-B14F-4D97-AF65-F5344CB8AC3E}">
        <p14:creationId xmlns:p14="http://schemas.microsoft.com/office/powerpoint/2010/main" val="3633036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C380476C-7D44-3741-89A8-6DE05063EDE1}"/>
              </a:ext>
            </a:extLst>
          </p:cNvPr>
          <p:cNvGrpSpPr/>
          <p:nvPr/>
        </p:nvGrpSpPr>
        <p:grpSpPr>
          <a:xfrm>
            <a:off x="6230378" y="1013009"/>
            <a:ext cx="5312347" cy="5027488"/>
            <a:chOff x="466045" y="817503"/>
            <a:chExt cx="5312347" cy="5027488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B1FF0F0-3BD1-FB45-808E-7E4087BC7F5E}"/>
                </a:ext>
              </a:extLst>
            </p:cNvPr>
            <p:cNvGrpSpPr/>
            <p:nvPr/>
          </p:nvGrpSpPr>
          <p:grpSpPr>
            <a:xfrm>
              <a:off x="466045" y="817503"/>
              <a:ext cx="5312347" cy="5027488"/>
              <a:chOff x="466045" y="817503"/>
              <a:chExt cx="5312347" cy="5027488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6209B296-1497-CF42-8E8F-D7574D45D692}"/>
                  </a:ext>
                </a:extLst>
              </p:cNvPr>
              <p:cNvPicPr/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6045" y="817503"/>
                <a:ext cx="5312347" cy="502748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9C938DA-6253-F542-981C-C325F14C9BCC}"/>
                  </a:ext>
                </a:extLst>
              </p:cNvPr>
              <p:cNvSpPr txBox="1"/>
              <p:nvPr/>
            </p:nvSpPr>
            <p:spPr>
              <a:xfrm>
                <a:off x="1220806" y="5309837"/>
                <a:ext cx="625642" cy="25391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Vehicle </a:t>
                </a:r>
              </a:p>
            </p:txBody>
          </p: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AF14138-0F9D-D84D-9965-639B98F58839}"/>
                  </a:ext>
                </a:extLst>
              </p:cNvPr>
              <p:cNvSpPr txBox="1"/>
              <p:nvPr/>
            </p:nvSpPr>
            <p:spPr>
              <a:xfrm>
                <a:off x="1846448" y="5309837"/>
                <a:ext cx="856876" cy="4154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OKI-005</a:t>
                </a:r>
              </a:p>
              <a:p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10 </a:t>
                </a:r>
                <a:r>
                  <a:rPr lang="en-US" sz="105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mpk</a:t>
                </a:r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2CC8D43-6D55-9F4B-8A13-97371679B6E0}"/>
                  </a:ext>
                </a:extLst>
              </p:cNvPr>
              <p:cNvSpPr txBox="1"/>
              <p:nvPr/>
            </p:nvSpPr>
            <p:spPr>
              <a:xfrm>
                <a:off x="2527106" y="5306747"/>
                <a:ext cx="856876" cy="4154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OKI-005</a:t>
                </a:r>
              </a:p>
              <a:p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30 </a:t>
                </a:r>
                <a:r>
                  <a:rPr lang="en-US" sz="105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mpk</a:t>
                </a:r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83AFA7C-9837-4542-B16A-311A99C37B5C}"/>
                  </a:ext>
                </a:extLst>
              </p:cNvPr>
              <p:cNvSpPr txBox="1"/>
              <p:nvPr/>
            </p:nvSpPr>
            <p:spPr>
              <a:xfrm>
                <a:off x="3229953" y="5306747"/>
                <a:ext cx="856876" cy="4154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OKI-005</a:t>
                </a:r>
              </a:p>
              <a:p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100 </a:t>
                </a:r>
                <a:r>
                  <a:rPr lang="en-US" sz="105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mpk</a:t>
                </a:r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FABEB81-B140-BD49-8F42-F8FE1E9FBE3B}"/>
                  </a:ext>
                </a:extLst>
              </p:cNvPr>
              <p:cNvSpPr txBox="1"/>
              <p:nvPr/>
            </p:nvSpPr>
            <p:spPr>
              <a:xfrm>
                <a:off x="3934853" y="5306747"/>
                <a:ext cx="856876" cy="4154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OKI-005</a:t>
                </a:r>
              </a:p>
              <a:p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5 </a:t>
                </a:r>
                <a:r>
                  <a:rPr lang="en-US" sz="105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mpk</a:t>
                </a:r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 IP 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26723C1-5350-704F-83EC-6A95A02579D0}"/>
                  </a:ext>
                </a:extLst>
              </p:cNvPr>
              <p:cNvSpPr txBox="1"/>
              <p:nvPr/>
            </p:nvSpPr>
            <p:spPr>
              <a:xfrm>
                <a:off x="4633776" y="5306747"/>
                <a:ext cx="856876" cy="4154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Entinostat</a:t>
                </a:r>
              </a:p>
              <a:p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20 </a:t>
                </a:r>
                <a:r>
                  <a:rPr lang="en-US" sz="105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mpk</a:t>
                </a:r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76ECB3B-6578-0441-9428-A87D4C2C0B21}"/>
                  </a:ext>
                </a:extLst>
              </p:cNvPr>
              <p:cNvSpPr txBox="1"/>
              <p:nvPr/>
            </p:nvSpPr>
            <p:spPr>
              <a:xfrm>
                <a:off x="1220806" y="2837848"/>
                <a:ext cx="625642" cy="25391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Vehicle 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BFABEB9-75D1-644C-9071-100A0DF76591}"/>
                  </a:ext>
                </a:extLst>
              </p:cNvPr>
              <p:cNvSpPr txBox="1"/>
              <p:nvPr/>
            </p:nvSpPr>
            <p:spPr>
              <a:xfrm>
                <a:off x="1846448" y="2837848"/>
                <a:ext cx="856876" cy="4154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OKI-005</a:t>
                </a:r>
              </a:p>
              <a:p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10 </a:t>
                </a:r>
                <a:r>
                  <a:rPr lang="en-US" sz="105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mpk</a:t>
                </a:r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F83DDBF-20D0-4F4B-8483-20CBD8FAFFE0}"/>
                  </a:ext>
                </a:extLst>
              </p:cNvPr>
              <p:cNvSpPr txBox="1"/>
              <p:nvPr/>
            </p:nvSpPr>
            <p:spPr>
              <a:xfrm>
                <a:off x="2535890" y="2834758"/>
                <a:ext cx="856876" cy="4154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OKI-005</a:t>
                </a:r>
              </a:p>
              <a:p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30 </a:t>
                </a:r>
                <a:r>
                  <a:rPr lang="en-US" sz="105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mpk</a:t>
                </a:r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6091E44-FF7B-C44F-815F-5F506ECF32EF}"/>
                  </a:ext>
                </a:extLst>
              </p:cNvPr>
              <p:cNvSpPr txBox="1"/>
              <p:nvPr/>
            </p:nvSpPr>
            <p:spPr>
              <a:xfrm>
                <a:off x="3240112" y="2834758"/>
                <a:ext cx="856876" cy="4154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OKI-005</a:t>
                </a:r>
              </a:p>
              <a:p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100 </a:t>
                </a:r>
                <a:r>
                  <a:rPr lang="en-US" sz="105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mpk</a:t>
                </a:r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22EE6EA-2F5C-114B-8DEE-29CAEBDA5C3B}"/>
                  </a:ext>
                </a:extLst>
              </p:cNvPr>
              <p:cNvSpPr txBox="1"/>
              <p:nvPr/>
            </p:nvSpPr>
            <p:spPr>
              <a:xfrm>
                <a:off x="3934853" y="2834758"/>
                <a:ext cx="856876" cy="4154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OKI-005</a:t>
                </a:r>
              </a:p>
              <a:p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5 </a:t>
                </a:r>
                <a:r>
                  <a:rPr lang="en-US" sz="105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mpk</a:t>
                </a:r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 IP 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F9D158D-6469-6345-9BF4-9ABC7D6EB8C2}"/>
                  </a:ext>
                </a:extLst>
              </p:cNvPr>
              <p:cNvSpPr txBox="1"/>
              <p:nvPr/>
            </p:nvSpPr>
            <p:spPr>
              <a:xfrm>
                <a:off x="4633776" y="2834758"/>
                <a:ext cx="856876" cy="4154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Entinostat</a:t>
                </a:r>
              </a:p>
              <a:p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20 </a:t>
                </a:r>
                <a:r>
                  <a:rPr lang="en-US" sz="105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mpk</a:t>
                </a:r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DC2EC1D-B6C9-FC4C-A212-D06B0F186E6E}"/>
                </a:ext>
              </a:extLst>
            </p:cNvPr>
            <p:cNvSpPr txBox="1"/>
            <p:nvPr/>
          </p:nvSpPr>
          <p:spPr>
            <a:xfrm>
              <a:off x="657178" y="886051"/>
              <a:ext cx="493008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Effect of OKI-005 on Histone H3 (Acetyl K9) in HCT-116 Xenograft at 1 hour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3819A3F-586D-A141-82D0-1E558315366A}"/>
                </a:ext>
              </a:extLst>
            </p:cNvPr>
            <p:cNvSpPr txBox="1"/>
            <p:nvPr/>
          </p:nvSpPr>
          <p:spPr>
            <a:xfrm>
              <a:off x="657178" y="3365521"/>
              <a:ext cx="493008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Effect of OKI-005 on Acetyl-Histone H3 in HCT-116 Xenograft at 1 hour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A37B6E05-087C-AF4F-9240-F8A0974BAB4B}"/>
              </a:ext>
            </a:extLst>
          </p:cNvPr>
          <p:cNvSpPr txBox="1"/>
          <p:nvPr/>
        </p:nvSpPr>
        <p:spPr>
          <a:xfrm>
            <a:off x="9568069" y="92765"/>
            <a:ext cx="2434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Supplementary Figure 4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7F8BC4A-987C-47B1-8A14-6F0274DDB4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670" y="3561027"/>
            <a:ext cx="4591050" cy="2247900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18184578-2B2B-D340-A1B7-15FB6EA97A97}"/>
              </a:ext>
            </a:extLst>
          </p:cNvPr>
          <p:cNvGrpSpPr/>
          <p:nvPr/>
        </p:nvGrpSpPr>
        <p:grpSpPr>
          <a:xfrm>
            <a:off x="1011918" y="999183"/>
            <a:ext cx="3451013" cy="2031081"/>
            <a:chOff x="5107532" y="152015"/>
            <a:chExt cx="3451013" cy="2031081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92FD390-0EC5-6B42-9DBD-F2921206DA4B}"/>
                </a:ext>
              </a:extLst>
            </p:cNvPr>
            <p:cNvSpPr txBox="1"/>
            <p:nvPr/>
          </p:nvSpPr>
          <p:spPr>
            <a:xfrm>
              <a:off x="5107532" y="1103997"/>
              <a:ext cx="1345600" cy="30963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000" dirty="0">
                  <a:cs typeface="Arial" panose="020B0604020202020204" pitchFamily="34" charset="0"/>
                </a:rPr>
                <a:t>Histone H3 (acetyl K9)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587FF1B2-5FE7-FF4F-8A9A-54EE242EE3A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64667" y="152015"/>
              <a:ext cx="2193878" cy="2031081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95B4A72-9A38-4343-9BBC-F6E479CD4006}"/>
                </a:ext>
              </a:extLst>
            </p:cNvPr>
            <p:cNvSpPr txBox="1"/>
            <p:nvPr/>
          </p:nvSpPr>
          <p:spPr>
            <a:xfrm>
              <a:off x="5242196" y="801790"/>
              <a:ext cx="13455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cs typeface="Times New Roman" panose="02020603050405020304" pitchFamily="18" charset="0"/>
                </a:rPr>
                <a:t>Acetylated </a:t>
              </a:r>
              <a:r>
                <a:rPr lang="el-GR" sz="1000" dirty="0">
                  <a:cs typeface="Times New Roman" panose="02020603050405020304" pitchFamily="18" charset="0"/>
                </a:rPr>
                <a:t>α</a:t>
              </a:r>
              <a:r>
                <a:rPr lang="en-US" sz="1000" dirty="0">
                  <a:cs typeface="Times New Roman" panose="02020603050405020304" pitchFamily="18" charset="0"/>
                </a:rPr>
                <a:t>-Tubulin 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D65A730-16B8-8441-974C-6F44A6A51EBE}"/>
                </a:ext>
              </a:extLst>
            </p:cNvPr>
            <p:cNvSpPr txBox="1"/>
            <p:nvPr/>
          </p:nvSpPr>
          <p:spPr>
            <a:xfrm>
              <a:off x="5571355" y="1523483"/>
              <a:ext cx="107858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cs typeface="Times New Roman" panose="02020603050405020304" pitchFamily="18" charset="0"/>
                </a:rPr>
                <a:t>Acetylated H3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9ECDCD4-5D1B-AB47-86B3-3E7BC764B6A3}"/>
                </a:ext>
              </a:extLst>
            </p:cNvPr>
            <p:cNvSpPr txBox="1"/>
            <p:nvPr/>
          </p:nvSpPr>
          <p:spPr>
            <a:xfrm>
              <a:off x="5914470" y="1892551"/>
              <a:ext cx="56297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GAPDH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D50C0AD0-4FB5-B940-851F-8C57266C4D69}"/>
              </a:ext>
            </a:extLst>
          </p:cNvPr>
          <p:cNvSpPr txBox="1"/>
          <p:nvPr/>
        </p:nvSpPr>
        <p:spPr>
          <a:xfrm>
            <a:off x="189297" y="258818"/>
            <a:ext cx="420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3C67B71-C5AF-CF44-9851-8E9057393B22}"/>
              </a:ext>
            </a:extLst>
          </p:cNvPr>
          <p:cNvSpPr txBox="1"/>
          <p:nvPr/>
        </p:nvSpPr>
        <p:spPr>
          <a:xfrm>
            <a:off x="278012" y="3526753"/>
            <a:ext cx="420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E39FA46-8F95-8045-ABC4-3D62F1A39FE7}"/>
              </a:ext>
            </a:extLst>
          </p:cNvPr>
          <p:cNvSpPr txBox="1"/>
          <p:nvPr/>
        </p:nvSpPr>
        <p:spPr>
          <a:xfrm>
            <a:off x="5689309" y="1023849"/>
            <a:ext cx="420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CC50B74-76AE-8142-859B-E44913E80549}"/>
              </a:ext>
            </a:extLst>
          </p:cNvPr>
          <p:cNvSpPr txBox="1"/>
          <p:nvPr/>
        </p:nvSpPr>
        <p:spPr>
          <a:xfrm>
            <a:off x="5659637" y="3503319"/>
            <a:ext cx="420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41625496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248</Words>
  <Application>Microsoft Macintosh PowerPoint</Application>
  <PresentationFormat>Widescreen</PresentationFormat>
  <Paragraphs>57</Paragraphs>
  <Slides>4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Prism5.Document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Diamond, Jennifer</dc:creator>
  <cp:lastModifiedBy>Diamond, Jennifer</cp:lastModifiedBy>
  <cp:revision>8</cp:revision>
  <dcterms:created xsi:type="dcterms:W3CDTF">2021-05-21T15:11:35Z</dcterms:created>
  <dcterms:modified xsi:type="dcterms:W3CDTF">2021-09-23T15:38:45Z</dcterms:modified>
</cp:coreProperties>
</file>