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857" autoAdjust="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1030D4-4274-4B6F-9D40-DB20F8957F33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7F8A5-E9F3-496B-911B-3BECDE9DB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934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Mann Whitney test, NS is not significant, Sample &gt; 350A549 Idu30mins : 10.12</a:t>
            </a:r>
            <a:r>
              <a:rPr lang="en-US" sz="1200" u="sng" dirty="0" smtClean="0"/>
              <a:t>+</a:t>
            </a:r>
            <a:r>
              <a:rPr lang="en-US" sz="1200" dirty="0" smtClean="0"/>
              <a:t>0.1378 N=365</a:t>
            </a:r>
          </a:p>
          <a:p>
            <a:r>
              <a:rPr lang="en-US" sz="1200" dirty="0" smtClean="0"/>
              <a:t>PDIP46KO </a:t>
            </a:r>
            <a:r>
              <a:rPr lang="en-US" sz="1200" dirty="0" err="1" smtClean="0"/>
              <a:t>Idu</a:t>
            </a:r>
            <a:r>
              <a:rPr lang="en-US" sz="1200" dirty="0" smtClean="0"/>
              <a:t> 30mins: 10.62 </a:t>
            </a:r>
            <a:r>
              <a:rPr lang="en-US" sz="1200" u="sng" dirty="0" smtClean="0"/>
              <a:t>+</a:t>
            </a:r>
            <a:r>
              <a:rPr lang="en-US" sz="1200" dirty="0" smtClean="0"/>
              <a:t> 0.3734 N=453</a:t>
            </a:r>
          </a:p>
          <a:p>
            <a:r>
              <a:rPr lang="en-US" sz="1200" dirty="0" smtClean="0"/>
              <a:t>A549 Cldu30mins:  9.935</a:t>
            </a:r>
            <a:r>
              <a:rPr lang="en-US" sz="1200" u="sng" dirty="0" smtClean="0"/>
              <a:t>+</a:t>
            </a:r>
            <a:r>
              <a:rPr lang="en-US" sz="1200" dirty="0" smtClean="0"/>
              <a:t> 0.1294 N=365</a:t>
            </a:r>
          </a:p>
          <a:p>
            <a:r>
              <a:rPr lang="en-US" sz="1200" dirty="0" smtClean="0"/>
              <a:t>PDIP46KO </a:t>
            </a:r>
            <a:r>
              <a:rPr lang="en-US" sz="1200" dirty="0" err="1" smtClean="0"/>
              <a:t>Cldu</a:t>
            </a:r>
            <a:r>
              <a:rPr lang="en-US" sz="1200" dirty="0" smtClean="0"/>
              <a:t> 30mins: 10.39 </a:t>
            </a:r>
            <a:r>
              <a:rPr lang="en-US" sz="1200" u="sng" dirty="0" smtClean="0"/>
              <a:t>+</a:t>
            </a:r>
            <a:r>
              <a:rPr lang="en-US" sz="1200" dirty="0" smtClean="0"/>
              <a:t> 0.3593 N=453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7F8A5-E9F3-496B-911B-3BECDE9DB7D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828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61C4E-81B0-4D0E-8DA7-25FDCAE69C2F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02E7-8055-4FB9-815A-383F47F55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177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61C4E-81B0-4D0E-8DA7-25FDCAE69C2F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02E7-8055-4FB9-815A-383F47F55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678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61C4E-81B0-4D0E-8DA7-25FDCAE69C2F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02E7-8055-4FB9-815A-383F47F55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31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61C4E-81B0-4D0E-8DA7-25FDCAE69C2F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02E7-8055-4FB9-815A-383F47F55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86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61C4E-81B0-4D0E-8DA7-25FDCAE69C2F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02E7-8055-4FB9-815A-383F47F55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555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61C4E-81B0-4D0E-8DA7-25FDCAE69C2F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02E7-8055-4FB9-815A-383F47F55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870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61C4E-81B0-4D0E-8DA7-25FDCAE69C2F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02E7-8055-4FB9-815A-383F47F55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190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61C4E-81B0-4D0E-8DA7-25FDCAE69C2F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02E7-8055-4FB9-815A-383F47F55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029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61C4E-81B0-4D0E-8DA7-25FDCAE69C2F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02E7-8055-4FB9-815A-383F47F55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970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61C4E-81B0-4D0E-8DA7-25FDCAE69C2F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02E7-8055-4FB9-815A-383F47F55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04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61C4E-81B0-4D0E-8DA7-25FDCAE69C2F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E02E7-8055-4FB9-815A-383F47F55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874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61C4E-81B0-4D0E-8DA7-25FDCAE69C2F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E02E7-8055-4FB9-815A-383F47F55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742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notesSlide" Target="../notesSlides/notesSlide1.xml"/><Relationship Id="rId7" Type="http://schemas.microsoft.com/office/2007/relationships/hdphoto" Target="../media/hdphoto2.wdp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Relationship Id="rId9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968786" y="577544"/>
            <a:ext cx="9069309" cy="4365422"/>
            <a:chOff x="2239373" y="1417299"/>
            <a:chExt cx="9069309" cy="4365422"/>
          </a:xfrm>
        </p:grpSpPr>
        <p:grpSp>
          <p:nvGrpSpPr>
            <p:cNvPr id="9" name="Group 8"/>
            <p:cNvGrpSpPr/>
            <p:nvPr/>
          </p:nvGrpSpPr>
          <p:grpSpPr>
            <a:xfrm>
              <a:off x="2239373" y="1417299"/>
              <a:ext cx="3707480" cy="4268120"/>
              <a:chOff x="1491763" y="1389307"/>
              <a:chExt cx="3707480" cy="4268120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56857" y="2101447"/>
                <a:ext cx="2342386" cy="1755102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56857" y="3902326"/>
                <a:ext cx="2342386" cy="1755101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1645139" y="2825109"/>
                <a:ext cx="139653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POLDIP3-WT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657834" y="4625987"/>
                <a:ext cx="13557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POLDIP3-KO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175997" y="1727861"/>
                <a:ext cx="749843" cy="14798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923160" y="1727861"/>
                <a:ext cx="781978" cy="147983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3132373" y="1470414"/>
                <a:ext cx="837089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IdU</a:t>
                </a:r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30 min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3852323" y="1470414"/>
                <a:ext cx="923651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CldU</a:t>
                </a:r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30 min 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491763" y="1389307"/>
                <a:ext cx="3321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6351613" y="1417299"/>
              <a:ext cx="4957069" cy="4365422"/>
              <a:chOff x="6398266" y="1903836"/>
              <a:chExt cx="4957069" cy="4365422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6398266" y="2101447"/>
                <a:ext cx="4957069" cy="4167811"/>
                <a:chOff x="1289761" y="2039323"/>
                <a:chExt cx="4957069" cy="4167811"/>
              </a:xfrm>
            </p:grpSpPr>
            <p:graphicFrame>
              <p:nvGraphicFramePr>
                <p:cNvPr id="4" name="Object 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923775066"/>
                    </p:ext>
                  </p:extLst>
                </p:nvPr>
              </p:nvGraphicFramePr>
              <p:xfrm>
                <a:off x="1289761" y="2039323"/>
                <a:ext cx="4677147" cy="4167811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41" name="Prism 5" r:id="rId8" imgW="3420000" imgH="3740040" progId="Prism5.Document">
                        <p:embed/>
                      </p:oleObj>
                    </mc:Choice>
                    <mc:Fallback>
                      <p:oleObj name="Prism 5" r:id="rId8" imgW="3420000" imgH="3740040" progId="Prism5.Document">
                        <p:embed/>
                        <p:pic>
                          <p:nvPicPr>
                            <p:cNvPr id="4" name="Object 3"/>
                            <p:cNvPicPr/>
                            <p:nvPr/>
                          </p:nvPicPr>
                          <p:blipFill>
                            <a:blip r:embed="rId9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289761" y="2039323"/>
                              <a:ext cx="4677147" cy="4167811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pSp>
              <p:nvGrpSpPr>
                <p:cNvPr id="21" name="Group 20"/>
                <p:cNvGrpSpPr/>
                <p:nvPr/>
              </p:nvGrpSpPr>
              <p:grpSpPr>
                <a:xfrm>
                  <a:off x="2492541" y="2510618"/>
                  <a:ext cx="1019175" cy="307777"/>
                  <a:chOff x="4417476" y="1062358"/>
                  <a:chExt cx="1019175" cy="307777"/>
                </a:xfrm>
              </p:grpSpPr>
              <p:cxnSp>
                <p:nvCxnSpPr>
                  <p:cNvPr id="6" name="Straight Connector 5"/>
                  <p:cNvCxnSpPr/>
                  <p:nvPr/>
                </p:nvCxnSpPr>
                <p:spPr>
                  <a:xfrm>
                    <a:off x="4417476" y="1357633"/>
                    <a:ext cx="1019175" cy="0"/>
                  </a:xfrm>
                  <a:prstGeom prst="line">
                    <a:avLst/>
                  </a:prstGeom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" name="TextBox 9"/>
                  <p:cNvSpPr txBox="1"/>
                  <p:nvPr/>
                </p:nvSpPr>
                <p:spPr>
                  <a:xfrm>
                    <a:off x="4760376" y="1062358"/>
                    <a:ext cx="533400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NS</a:t>
                    </a:r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2" name="Group 21"/>
                <p:cNvGrpSpPr/>
                <p:nvPr/>
              </p:nvGrpSpPr>
              <p:grpSpPr>
                <a:xfrm>
                  <a:off x="4334009" y="2510618"/>
                  <a:ext cx="1019175" cy="307777"/>
                  <a:chOff x="5912901" y="1062358"/>
                  <a:chExt cx="1019175" cy="307777"/>
                </a:xfrm>
              </p:grpSpPr>
              <p:cxnSp>
                <p:nvCxnSpPr>
                  <p:cNvPr id="8" name="Straight Connector 7"/>
                  <p:cNvCxnSpPr/>
                  <p:nvPr/>
                </p:nvCxnSpPr>
                <p:spPr>
                  <a:xfrm>
                    <a:off x="5912901" y="1357633"/>
                    <a:ext cx="1019175" cy="0"/>
                  </a:xfrm>
                  <a:prstGeom prst="line">
                    <a:avLst/>
                  </a:prstGeom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" name="TextBox 10"/>
                  <p:cNvSpPr txBox="1"/>
                  <p:nvPr/>
                </p:nvSpPr>
                <p:spPr>
                  <a:xfrm>
                    <a:off x="6227226" y="1062358"/>
                    <a:ext cx="533400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NS</a:t>
                    </a:r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0" name="Rectangle 19"/>
                <p:cNvSpPr/>
                <p:nvPr/>
              </p:nvSpPr>
              <p:spPr>
                <a:xfrm>
                  <a:off x="1642191" y="4730618"/>
                  <a:ext cx="4604639" cy="115699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2492541" y="5003349"/>
                  <a:ext cx="113969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IdU</a:t>
                  </a:r>
                  <a:r>
                    <a:rPr lang="en-US" sz="14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, 30 min</a:t>
                  </a:r>
                  <a:endParaRPr 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2332074" y="4661387"/>
                  <a:ext cx="50336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WT</a:t>
                  </a:r>
                  <a:endParaRPr 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3273640" y="4661387"/>
                  <a:ext cx="50336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KO</a:t>
                  </a:r>
                  <a:endParaRPr 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4228420" y="4661387"/>
                  <a:ext cx="50336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WT</a:t>
                  </a:r>
                  <a:endParaRPr 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5169986" y="4661387"/>
                  <a:ext cx="50336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KO</a:t>
                  </a:r>
                  <a:endParaRPr 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2373565" y="4969164"/>
                  <a:ext cx="1293366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4228420" y="4969164"/>
                  <a:ext cx="1293366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TextBox 31"/>
                <p:cNvSpPr txBox="1"/>
                <p:nvPr/>
              </p:nvSpPr>
              <p:spPr>
                <a:xfrm>
                  <a:off x="4340469" y="5003348"/>
                  <a:ext cx="126889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CldU</a:t>
                  </a:r>
                  <a:r>
                    <a:rPr lang="en-US" sz="14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, 30 min</a:t>
                  </a:r>
                  <a:endParaRPr 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TextBox 35"/>
              <p:cNvSpPr txBox="1"/>
              <p:nvPr/>
            </p:nvSpPr>
            <p:spPr>
              <a:xfrm>
                <a:off x="6402929" y="1903836"/>
                <a:ext cx="3321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9" name="Rectangle 18"/>
          <p:cNvSpPr/>
          <p:nvPr/>
        </p:nvSpPr>
        <p:spPr>
          <a:xfrm>
            <a:off x="1116473" y="5347107"/>
            <a:ext cx="1027057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S2.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Knockout of POLDIP3 in A549 cells has no pronounced effects on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genome-wide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DNA synthesis. POLDIP3-WT and POLDIP3-KO A549 cells were sequentially pulse-labeled with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IdU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CldU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for 30 minutes and then used for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DNA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fiber assay. Green color showed the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IdU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tracks. Red color showed the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CldU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tracks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Representative images of DNA fibers are shown in (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). The length of around 150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fibers from each sample were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measured and plotted in (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Standard two-tailed Student’s t-test: NS – not significant.</a:t>
            </a:r>
            <a:endParaRPr lang="en-US" sz="16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94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160</Words>
  <Application>Microsoft Office PowerPoint</Application>
  <PresentationFormat>Widescreen</PresentationFormat>
  <Paragraphs>20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5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Dong Zhang</dc:creator>
  <cp:lastModifiedBy>Dong Zhang</cp:lastModifiedBy>
  <cp:revision>14</cp:revision>
  <dcterms:created xsi:type="dcterms:W3CDTF">2021-07-04T18:26:51Z</dcterms:created>
  <dcterms:modified xsi:type="dcterms:W3CDTF">2022-08-15T12:55:48Z</dcterms:modified>
</cp:coreProperties>
</file>