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3" r:id="rId1"/>
  </p:sldMasterIdLst>
  <p:notesMasterIdLst>
    <p:notesMasterId r:id="rId5"/>
  </p:notesMasterIdLst>
  <p:sldIdLst>
    <p:sldId id="362" r:id="rId2"/>
    <p:sldId id="393" r:id="rId3"/>
    <p:sldId id="397" r:id="rId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04"/>
    <p:restoredTop sz="94444"/>
  </p:normalViewPr>
  <p:slideViewPr>
    <p:cSldViewPr snapToGrid="0" snapToObjects="1">
      <p:cViewPr varScale="1">
        <p:scale>
          <a:sx n="87" d="100"/>
          <a:sy n="87" d="100"/>
        </p:scale>
        <p:origin x="48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2B914A-CC50-6E99-5D2E-1043CEB786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8E800-F073-9C83-461D-9038403928D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5B60163-4A7B-B749-92C4-21786071E9DA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8108365-E748-9D74-37BF-2C7EBA532E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FE242CC-2FB5-4DB2-3923-046C60C32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94786-E4EA-75DD-1C78-706F4D838D3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5BEA8-E6BD-DED3-B42D-3C55B08AF4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FEF0135-29A6-AD46-BE5F-6352228FEF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C1B48-B85B-594C-68B8-6C469BFB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2417D-D713-BD48-B889-8A3AC3D089A2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7903B-11EC-3DCD-7BE1-A7B0D7614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E284A-EF74-88AF-DDF0-C2106BA5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23DB6-9079-514C-89EB-D433F7C4CA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779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AD296-B91A-FC52-D06B-F5812D2BE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C017-C3B9-8145-B6EA-AA2403F7A6BE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EEF36-1165-60B1-A396-EB0E53D70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4DCC5-AF0D-6F6A-8966-F69C5E2A5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5DC19-5F0A-0744-8A2D-0EE8DA1FF4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30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BA969-0D5B-9F8B-BF59-10736EFC2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24B5B-38AF-4F46-A290-D822021B8624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4B62F-F2C8-DF25-2FD5-358EB51C5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3EEDE-A5BD-7F6E-870F-8CE60863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430C-8242-4344-A6AB-01024F62F1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05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D49F1-4929-3DE6-350C-55D72712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A7AF-E82F-F140-A756-65F8092D6E34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32679-AD4A-7411-B5EF-DFCD9C005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6DA64-7E92-CD71-486F-1366CC7A5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F791-77B2-284A-A796-3B89F20561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76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0251A-181E-8AED-CF2F-4257218C3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36A5-EAD4-AF43-B1A9-BBAA026F325B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740D6-CF10-B216-D274-55DA96945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5013F-4E8C-91D7-5D72-2118EAA66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7C6E-A2C2-9146-A8A5-360AE5F097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25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1B2C42-D438-5930-4DDC-045030A7A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AB37-E119-3248-9FAA-CF2D0EC6866C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7DA9908-82E7-F438-F1B6-8201B7EEA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2B5A36-EF95-4F73-AE28-74F37674D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BAE72-74CE-1546-996B-CEECDC1B8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19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2EF1CBB-41D6-6FD6-16AB-3C8B2B985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A82B-40C9-1C45-B25F-CF59016F938F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D40B77F-D820-416F-3337-6A4EC6E1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4BABD34-3393-1061-71AF-16635A1EC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9B84-1440-8146-9060-5D9B0DC6BC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03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6B5623B-9F1A-7276-D5CC-5703392A8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45757-3343-8343-9BEA-B3A9AAF5C962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E2E668B-E2FD-AB7C-B3D9-6E65BC03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6D7731-543F-48FB-1F60-0EC37962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088DC-E103-7E46-8F64-AB1E2C83AF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36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1751278-A13A-09F2-CE5F-A19FBBFC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082E6-C6D8-424F-8D49-C9662985B05D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059B622-2D4C-B530-9748-417656D9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25B46D3-33A3-C913-5DE7-065C9ABE4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D8933-628C-B444-B3EC-09EED9ED3E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47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81B26B1-D7B5-CF11-8A12-3D033B7D7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685A-D944-384B-BB4E-010960588489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408A89-F5FF-AB2B-7270-277AA293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12FC45-BECF-DB6E-1892-1958CEB3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3346-EB54-574F-90AA-7A301E9458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97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C767081-C618-E08B-B137-782B5FD60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75A2D-B916-0E48-9349-2C0A36DD671B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8AE8AC-395B-0795-8A5B-3C914F134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74FDC4C-4882-130C-7543-AD7F3EED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D8274-53E3-F34F-88B3-B16C21683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1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74AA0E1-B712-167C-24ED-1CD6507527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586CE72-EFBE-7954-2DB0-E5441B4441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32F4E-6E4D-E04C-A5B8-66550A313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8FF2861A-4A06-1F4B-A6E2-60E52E7D7E9D}" type="datetimeFigureOut">
              <a:rPr lang="en-US" altLang="en-US"/>
              <a:pPr>
                <a:defRPr/>
              </a:pPr>
              <a:t>10/18/22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C5B7B-D087-57A4-F49D-3AF3F70E8D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4CF79-3FE6-333C-625F-EC59711A8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ill Sans MT" panose="020B0502020104020203" pitchFamily="34" charset="77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423D327-E2E4-074C-B5DB-DCEED13B7A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>
            <a:extLst>
              <a:ext uri="{FF2B5EF4-FFF2-40B4-BE49-F238E27FC236}">
                <a16:creationId xmlns:a16="http://schemas.microsoft.com/office/drawing/2014/main" id="{94A46357-300C-5861-2D3D-F3F29899777F}"/>
              </a:ext>
            </a:extLst>
          </p:cNvPr>
          <p:cNvGrpSpPr>
            <a:grpSpLocks/>
          </p:cNvGrpSpPr>
          <p:nvPr/>
        </p:nvGrpSpPr>
        <p:grpSpPr bwMode="auto">
          <a:xfrm>
            <a:off x="293688" y="134938"/>
            <a:ext cx="11636375" cy="6681787"/>
            <a:chOff x="293687" y="-136346"/>
            <a:chExt cx="11636376" cy="6681979"/>
          </a:xfrm>
        </p:grpSpPr>
        <p:pic>
          <p:nvPicPr>
            <p:cNvPr id="12291" name="Picture 4">
              <a:extLst>
                <a:ext uri="{FF2B5EF4-FFF2-40B4-BE49-F238E27FC236}">
                  <a16:creationId xmlns:a16="http://schemas.microsoft.com/office/drawing/2014/main" id="{47776FB4-2A29-D864-8894-6C7B9D72D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87" y="-136346"/>
              <a:ext cx="8597900" cy="137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Picture 5">
              <a:extLst>
                <a:ext uri="{FF2B5EF4-FFF2-40B4-BE49-F238E27FC236}">
                  <a16:creationId xmlns:a16="http://schemas.microsoft.com/office/drawing/2014/main" id="{896A3EA9-9D87-7087-981F-6686C91FC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" y="1181279"/>
              <a:ext cx="8623300" cy="147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3" name="TextBox 13">
              <a:extLst>
                <a:ext uri="{FF2B5EF4-FFF2-40B4-BE49-F238E27FC236}">
                  <a16:creationId xmlns:a16="http://schemas.microsoft.com/office/drawing/2014/main" id="{B825D4AA-62E9-45B9-2EF9-70F290B681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58275" y="0"/>
              <a:ext cx="2871788" cy="2492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Fig. 2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Inserting spacer for curing SS9gRNA and pX2Cas9 plasmids </a:t>
              </a: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Confirmation of spacer integration to 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pKDsgRNA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ack</a:t>
              </a:r>
              <a:r>
                <a:rPr lang="en-US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after sequencing. </a:t>
              </a:r>
              <a:r>
                <a:rPr lang="en-US" alt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r>
                <a:rPr lang="en-US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PCR amplification of  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pKDsgRNA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ack using primer set 1 (lane1) and 2 (lane 3) for inserting spacers for SS9gRNA  and pX2Cas9 plasmids (lane 2 and 4 respectively). (c) Cultures recovered on LB agar supplemented with 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aTC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(100ng ml-1) and with and without ampicillin and kanamycin. 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294" name="Group 10">
              <a:extLst>
                <a:ext uri="{FF2B5EF4-FFF2-40B4-BE49-F238E27FC236}">
                  <a16:creationId xmlns:a16="http://schemas.microsoft.com/office/drawing/2014/main" id="{1C0B02D4-9928-895A-DD95-99970AE629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8049" y="3297186"/>
              <a:ext cx="2573338" cy="2652713"/>
              <a:chOff x="1009500" y="512699"/>
              <a:chExt cx="2574039" cy="2652913"/>
            </a:xfrm>
          </p:grpSpPr>
          <p:grpSp>
            <p:nvGrpSpPr>
              <p:cNvPr id="12310" name="Group 9">
                <a:extLst>
                  <a:ext uri="{FF2B5EF4-FFF2-40B4-BE49-F238E27FC236}">
                    <a16:creationId xmlns:a16="http://schemas.microsoft.com/office/drawing/2014/main" id="{6DA9CBC8-6C88-FDA9-4536-C84693B41C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9500" y="512699"/>
                <a:ext cx="1824038" cy="2652913"/>
                <a:chOff x="1282700" y="2693926"/>
                <a:chExt cx="1824038" cy="2652913"/>
              </a:xfrm>
            </p:grpSpPr>
            <p:pic>
              <p:nvPicPr>
                <p:cNvPr id="12313" name="Picture 7">
                  <a:extLst>
                    <a:ext uri="{FF2B5EF4-FFF2-40B4-BE49-F238E27FC236}">
                      <a16:creationId xmlns:a16="http://schemas.microsoft.com/office/drawing/2014/main" id="{FAE81459-C516-910C-7BDC-DE94D2B3DB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064" r="35217"/>
                <a:stretch>
                  <a:fillRect/>
                </a:stretch>
              </p:blipFill>
              <p:spPr bwMode="auto">
                <a:xfrm>
                  <a:off x="1282700" y="3009838"/>
                  <a:ext cx="1498600" cy="23370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314" name="TextBox 19">
                  <a:extLst>
                    <a:ext uri="{FF2B5EF4-FFF2-40B4-BE49-F238E27FC236}">
                      <a16:creationId xmlns:a16="http://schemas.microsoft.com/office/drawing/2014/main" id="{383EBAE5-C1AE-C96F-8E91-29C391F0EEC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82700" y="2693926"/>
                  <a:ext cx="1400819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latin typeface="Gill Sans MT" panose="020B0502020104020203" pitchFamily="34" charset="77"/>
                    </a:rPr>
                    <a:t>L  1   2   3  4</a:t>
                  </a:r>
                </a:p>
              </p:txBody>
            </p: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3396F1B7-0A22-C28D-FDD9-44C401A4DA7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108425" y="3938985"/>
                  <a:ext cx="998810" cy="7939"/>
                </a:xfrm>
                <a:prstGeom prst="straightConnector1">
                  <a:avLst/>
                </a:prstGeom>
                <a:noFill/>
                <a:ln w="25400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</p:spPr>
            </p:cxn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DCA43D23-C783-D67F-9E00-065FA8AF570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653086" y="3761166"/>
                  <a:ext cx="401746" cy="7939"/>
                </a:xfrm>
                <a:prstGeom prst="straightConnector1">
                  <a:avLst/>
                </a:prstGeom>
                <a:noFill/>
                <a:ln w="25400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</p:spPr>
            </p:cxnSp>
          </p:grpSp>
          <p:sp>
            <p:nvSpPr>
              <p:cNvPr id="12311" name="TextBox 9">
                <a:extLst>
                  <a:ext uri="{FF2B5EF4-FFF2-40B4-BE49-F238E27FC236}">
                    <a16:creationId xmlns:a16="http://schemas.microsoft.com/office/drawing/2014/main" id="{995FB038-AEE9-2BF6-8AE1-0946F20FB7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06538" y="1418970"/>
                <a:ext cx="73730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4414bp</a:t>
                </a:r>
              </a:p>
            </p:txBody>
          </p:sp>
          <p:sp>
            <p:nvSpPr>
              <p:cNvPr id="12312" name="TextBox 9">
                <a:extLst>
                  <a:ext uri="{FF2B5EF4-FFF2-40B4-BE49-F238E27FC236}">
                    <a16:creationId xmlns:a16="http://schemas.microsoft.com/office/drawing/2014/main" id="{4285DBB9-DBC6-608C-5D4B-3F82F2D32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46238" y="1622170"/>
                <a:ext cx="73730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2845bp</a:t>
                </a:r>
              </a:p>
            </p:txBody>
          </p:sp>
        </p:grpSp>
        <p:sp>
          <p:nvSpPr>
            <p:cNvPr id="12295" name="Rectangle 2">
              <a:extLst>
                <a:ext uri="{FF2B5EF4-FFF2-40B4-BE49-F238E27FC236}">
                  <a16:creationId xmlns:a16="http://schemas.microsoft.com/office/drawing/2014/main" id="{760CDBCB-9E39-E87C-8DD0-F483A49D5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87" y="9711"/>
              <a:ext cx="295274" cy="277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2296" name="Rectangle 3">
              <a:extLst>
                <a:ext uri="{FF2B5EF4-FFF2-40B4-BE49-F238E27FC236}">
                  <a16:creationId xmlns:a16="http://schemas.microsoft.com/office/drawing/2014/main" id="{B9AC72AF-A77C-A59D-E10F-9F770BB66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40" y="3355110"/>
              <a:ext cx="295274" cy="277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12297" name="Group 1">
              <a:extLst>
                <a:ext uri="{FF2B5EF4-FFF2-40B4-BE49-F238E27FC236}">
                  <a16:creationId xmlns:a16="http://schemas.microsoft.com/office/drawing/2014/main" id="{33F6735A-5075-3740-81A7-185F03A2D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3775" y="2434948"/>
              <a:ext cx="4151508" cy="4110685"/>
              <a:chOff x="4806748" y="2687175"/>
              <a:chExt cx="4151508" cy="4110685"/>
            </a:xfrm>
          </p:grpSpPr>
          <p:grpSp>
            <p:nvGrpSpPr>
              <p:cNvPr id="12298" name="Group 20">
                <a:extLst>
                  <a:ext uri="{FF2B5EF4-FFF2-40B4-BE49-F238E27FC236}">
                    <a16:creationId xmlns:a16="http://schemas.microsoft.com/office/drawing/2014/main" id="{0C069EC2-AA4C-4D72-1A28-942EF71086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6318" y="2902392"/>
                <a:ext cx="4071938" cy="3895468"/>
                <a:chOff x="6251575" y="285649"/>
                <a:chExt cx="4748213" cy="5202339"/>
              </a:xfrm>
            </p:grpSpPr>
            <p:sp>
              <p:nvSpPr>
                <p:cNvPr id="12300" name="TextBox 48">
                  <a:extLst>
                    <a:ext uri="{FF2B5EF4-FFF2-40B4-BE49-F238E27FC236}">
                      <a16:creationId xmlns:a16="http://schemas.microsoft.com/office/drawing/2014/main" id="{EE239C52-F8B6-836C-EFF9-1EDE2197DE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363200" y="2019300"/>
                  <a:ext cx="184150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latin typeface="Gill Sans MT" panose="020B0502020104020203" pitchFamily="34" charset="77"/>
                  </a:endParaRPr>
                </a:p>
              </p:txBody>
            </p:sp>
            <p:grpSp>
              <p:nvGrpSpPr>
                <p:cNvPr id="12301" name="Group 22">
                  <a:extLst>
                    <a:ext uri="{FF2B5EF4-FFF2-40B4-BE49-F238E27FC236}">
                      <a16:creationId xmlns:a16="http://schemas.microsoft.com/office/drawing/2014/main" id="{32C5DF14-8F2A-F6D3-B687-324C6B80C6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251575" y="388938"/>
                  <a:ext cx="4748213" cy="5099050"/>
                  <a:chOff x="6251575" y="388938"/>
                  <a:chExt cx="4748213" cy="5099050"/>
                </a:xfrm>
              </p:grpSpPr>
              <p:pic>
                <p:nvPicPr>
                  <p:cNvPr id="12306" name="Picture 46">
                    <a:extLst>
                      <a:ext uri="{FF2B5EF4-FFF2-40B4-BE49-F238E27FC236}">
                        <a16:creationId xmlns:a16="http://schemas.microsoft.com/office/drawing/2014/main" id="{0C2A2210-C943-669B-DA62-7017660B9E0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6326188" y="388938"/>
                    <a:ext cx="2195512" cy="23145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2307" name="Picture 49">
                    <a:extLst>
                      <a:ext uri="{FF2B5EF4-FFF2-40B4-BE49-F238E27FC236}">
                        <a16:creationId xmlns:a16="http://schemas.microsoft.com/office/drawing/2014/main" id="{6793FC52-66F5-F512-4F04-18B5CB6C11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8780463" y="395288"/>
                    <a:ext cx="2219325" cy="23082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2308" name="Picture 51">
                    <a:extLst>
                      <a:ext uri="{FF2B5EF4-FFF2-40B4-BE49-F238E27FC236}">
                        <a16:creationId xmlns:a16="http://schemas.microsoft.com/office/drawing/2014/main" id="{A55C68DE-B3C5-61F3-6FA1-45191B2637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780463" y="3137713"/>
                    <a:ext cx="2219325" cy="23352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2309" name="Picture 52">
                    <a:extLst>
                      <a:ext uri="{FF2B5EF4-FFF2-40B4-BE49-F238E27FC236}">
                        <a16:creationId xmlns:a16="http://schemas.microsoft.com/office/drawing/2014/main" id="{0947DD10-EAF3-28F6-DA53-F94090C408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51575" y="3152775"/>
                    <a:ext cx="2270125" cy="23352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12302" name="TextBox 53">
                  <a:extLst>
                    <a:ext uri="{FF2B5EF4-FFF2-40B4-BE49-F238E27FC236}">
                      <a16:creationId xmlns:a16="http://schemas.microsoft.com/office/drawing/2014/main" id="{50A9F79F-50D5-825C-24A5-A559431DD1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15993" y="383082"/>
                  <a:ext cx="722312" cy="493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solidFill>
                        <a:schemeClr val="bg1"/>
                      </a:solidFill>
                      <a:latin typeface="Gill Sans MT" panose="020B0502020104020203" pitchFamily="34" charset="77"/>
                    </a:rPr>
                    <a:t>aTc</a:t>
                  </a:r>
                </a:p>
              </p:txBody>
            </p:sp>
            <p:sp>
              <p:nvSpPr>
                <p:cNvPr id="12303" name="Rectangle 54">
                  <a:extLst>
                    <a:ext uri="{FF2B5EF4-FFF2-40B4-BE49-F238E27FC236}">
                      <a16:creationId xmlns:a16="http://schemas.microsoft.com/office/drawing/2014/main" id="{B76D5839-CE10-3F4E-7262-8D51788E6D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1575" y="3227403"/>
                  <a:ext cx="609744" cy="493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solidFill>
                        <a:schemeClr val="bg1"/>
                      </a:solidFill>
                      <a:latin typeface="Gill Sans MT" panose="020B0502020104020203" pitchFamily="34" charset="77"/>
                    </a:rPr>
                    <a:t>aTc</a:t>
                  </a:r>
                </a:p>
              </p:txBody>
            </p:sp>
            <p:sp>
              <p:nvSpPr>
                <p:cNvPr id="12304" name="Rectangle 55">
                  <a:extLst>
                    <a:ext uri="{FF2B5EF4-FFF2-40B4-BE49-F238E27FC236}">
                      <a16:creationId xmlns:a16="http://schemas.microsoft.com/office/drawing/2014/main" id="{52DC1ED8-B5AB-9EDC-3E40-D39C7C693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05760" y="285649"/>
                  <a:ext cx="1288276" cy="493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solidFill>
                        <a:schemeClr val="bg1"/>
                      </a:solidFill>
                      <a:latin typeface="Gill Sans MT" panose="020B0502020104020203" pitchFamily="34" charset="77"/>
                    </a:rPr>
                    <a:t>aTc+Amp</a:t>
                  </a:r>
                </a:p>
              </p:txBody>
            </p:sp>
            <p:sp>
              <p:nvSpPr>
                <p:cNvPr id="12305" name="Rectangle 56">
                  <a:extLst>
                    <a:ext uri="{FF2B5EF4-FFF2-40B4-BE49-F238E27FC236}">
                      <a16:creationId xmlns:a16="http://schemas.microsoft.com/office/drawing/2014/main" id="{AE930218-96DE-3476-7549-AD26607E8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80463" y="3046079"/>
                  <a:ext cx="1191074" cy="493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solidFill>
                        <a:schemeClr val="bg1"/>
                      </a:solidFill>
                      <a:latin typeface="Gill Sans MT" panose="020B0502020104020203" pitchFamily="34" charset="77"/>
                    </a:rPr>
                    <a:t>aTc+Kan</a:t>
                  </a:r>
                </a:p>
              </p:txBody>
            </p:sp>
          </p:grpSp>
          <p:sp>
            <p:nvSpPr>
              <p:cNvPr id="12299" name="Rectangle 3">
                <a:extLst>
                  <a:ext uri="{FF2B5EF4-FFF2-40B4-BE49-F238E27FC236}">
                    <a16:creationId xmlns:a16="http://schemas.microsoft.com/office/drawing/2014/main" id="{31167514-970F-0E52-F3C5-99B193A91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748" y="2687175"/>
                <a:ext cx="295274" cy="277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1">
            <a:extLst>
              <a:ext uri="{FF2B5EF4-FFF2-40B4-BE49-F238E27FC236}">
                <a16:creationId xmlns:a16="http://schemas.microsoft.com/office/drawing/2014/main" id="{EBEA8844-FD05-DB0E-1CFB-B82B29845026}"/>
              </a:ext>
            </a:extLst>
          </p:cNvPr>
          <p:cNvGrpSpPr>
            <a:grpSpLocks/>
          </p:cNvGrpSpPr>
          <p:nvPr/>
        </p:nvGrpSpPr>
        <p:grpSpPr bwMode="auto">
          <a:xfrm>
            <a:off x="125413" y="153988"/>
            <a:ext cx="8086725" cy="3757612"/>
            <a:chOff x="124693" y="153986"/>
            <a:chExt cx="9721572" cy="3723746"/>
          </a:xfrm>
        </p:grpSpPr>
        <p:pic>
          <p:nvPicPr>
            <p:cNvPr id="13318" name="Picture 11">
              <a:extLst>
                <a:ext uri="{FF2B5EF4-FFF2-40B4-BE49-F238E27FC236}">
                  <a16:creationId xmlns:a16="http://schemas.microsoft.com/office/drawing/2014/main" id="{191288C4-C013-676F-7E6B-490D3B775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79" r="11603" b="1028"/>
            <a:stretch>
              <a:fillRect/>
            </a:stretch>
          </p:blipFill>
          <p:spPr bwMode="auto">
            <a:xfrm>
              <a:off x="5120416" y="431798"/>
              <a:ext cx="4725849" cy="34459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9" name="Picture 11">
              <a:extLst>
                <a:ext uri="{FF2B5EF4-FFF2-40B4-BE49-F238E27FC236}">
                  <a16:creationId xmlns:a16="http://schemas.microsoft.com/office/drawing/2014/main" id="{4EC72856-855D-FD37-8241-5D505C8EB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099"/>
            <a:stretch>
              <a:fillRect/>
            </a:stretch>
          </p:blipFill>
          <p:spPr bwMode="auto">
            <a:xfrm>
              <a:off x="372004" y="431799"/>
              <a:ext cx="4748413" cy="344593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0" name="Rectangle 2">
              <a:extLst>
                <a:ext uri="{FF2B5EF4-FFF2-40B4-BE49-F238E27FC236}">
                  <a16:creationId xmlns:a16="http://schemas.microsoft.com/office/drawing/2014/main" id="{EEC2238E-03E8-580D-198C-8B647AA0D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693" y="153986"/>
              <a:ext cx="354968" cy="274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07F85AE-0202-00A1-2890-EBCB0F558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13" y="3976688"/>
            <a:ext cx="295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316" name="TextBox 13">
            <a:extLst>
              <a:ext uri="{FF2B5EF4-FFF2-40B4-BE49-F238E27FC236}">
                <a16:creationId xmlns:a16="http://schemas.microsoft.com/office/drawing/2014/main" id="{A69671A5-DB6A-22EB-F06A-7911342B2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988" y="4049713"/>
            <a:ext cx="28162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LCMS analysis of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Ketoisovalerate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LCMS graphs showing peaks for KIV at RT 4.06, and internal standard salicylic acid at RT 8.19. Strain with integrated  KIV pathway showed no KIV peak before downregulation of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ilvE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gene but after downregulation KIV peak appeared at RT 4.06. 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Graph showing standard curve of KIV production after normalization with internal standard.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7" name="Picture 1">
            <a:extLst>
              <a:ext uri="{FF2B5EF4-FFF2-40B4-BE49-F238E27FC236}">
                <a16:creationId xmlns:a16="http://schemas.microsoft.com/office/drawing/2014/main" id="{433CFDB7-FA76-145B-FFF3-86A0EC3DD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4049713"/>
            <a:ext cx="54324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3">
            <a:extLst>
              <a:ext uri="{FF2B5EF4-FFF2-40B4-BE49-F238E27FC236}">
                <a16:creationId xmlns:a16="http://schemas.microsoft.com/office/drawing/2014/main" id="{7CE72DAD-7A54-4098-52D3-B18AB089C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988" y="4049713"/>
            <a:ext cx="2816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4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Delta OD600 vs concentration of KIV. The linear fit corresponds to a minimum inhibitory concentration of 14.7 g </a:t>
            </a:r>
            <a:r>
              <a:rPr lang="en-IN" alt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r>
              <a:rPr lang="en-IN" altLang="en-US" sz="1200" baseline="30000" dirty="0">
                <a:latin typeface="Arial" panose="020B0604020202020204" pitchFamily="34" charset="0"/>
                <a:cs typeface="Times New Roman" panose="02020603050405020304" pitchFamily="18" charset="0"/>
              </a:rPr>
              <a:t>-1</a:t>
            </a:r>
            <a:r>
              <a:rPr lang="en-IN" alt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9" name="Picture 8">
            <a:extLst>
              <a:ext uri="{FF2B5EF4-FFF2-40B4-BE49-F238E27FC236}">
                <a16:creationId xmlns:a16="http://schemas.microsoft.com/office/drawing/2014/main" id="{F4DC0E89-A2B0-F1E9-B7B4-5FA755424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19513"/>
            <a:ext cx="4572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55558</TotalTime>
  <Words>198</Words>
  <Application>Microsoft Macintosh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Yogesh Gupta</cp:lastModifiedBy>
  <cp:revision>738</cp:revision>
  <dcterms:created xsi:type="dcterms:W3CDTF">2017-08-06T17:16:39Z</dcterms:created>
  <dcterms:modified xsi:type="dcterms:W3CDTF">2022-10-18T13:57:55Z</dcterms:modified>
</cp:coreProperties>
</file>