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3" r:id="rId6"/>
    <p:sldId id="266" r:id="rId7"/>
    <p:sldId id="267" r:id="rId8"/>
    <p:sldId id="268" r:id="rId9"/>
    <p:sldId id="262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60" r:id="rId22"/>
    <p:sldId id="25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DDBC90-2AF6-413B-8BF9-5C830127B80F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B726A111-0B2F-4A4E-B407-CBAEE763BFED}">
      <dgm:prSet phldrT="[Texto]" custT="1"/>
      <dgm:spPr/>
      <dgm:t>
        <a:bodyPr/>
        <a:lstStyle/>
        <a:p>
          <a:r>
            <a:rPr lang="es-ES" sz="1800" dirty="0"/>
            <a:t>Skin </a:t>
          </a:r>
          <a:r>
            <a:rPr lang="es-ES" sz="1800" dirty="0" err="1"/>
            <a:t>lesions</a:t>
          </a:r>
          <a:r>
            <a:rPr lang="es-ES" sz="1800" dirty="0"/>
            <a:t> + </a:t>
          </a:r>
        </a:p>
        <a:p>
          <a:r>
            <a:rPr lang="es-ES" sz="1800" dirty="0"/>
            <a:t>COVID-19 </a:t>
          </a:r>
          <a:r>
            <a:rPr lang="es-ES" sz="1800" dirty="0" err="1"/>
            <a:t>suspected</a:t>
          </a:r>
          <a:r>
            <a:rPr lang="es-ES" sz="1800" dirty="0"/>
            <a:t>/</a:t>
          </a:r>
          <a:r>
            <a:rPr lang="es-ES" sz="1800" dirty="0" err="1"/>
            <a:t>confirmed</a:t>
          </a:r>
          <a:endParaRPr lang="es-ES" sz="1800" dirty="0"/>
        </a:p>
      </dgm:t>
    </dgm:pt>
    <dgm:pt modelId="{F08984BB-1055-48CC-B26B-D46CCEA85F46}" type="parTrans" cxnId="{6DB28B15-1336-487F-8BC1-0342AA2B3B27}">
      <dgm:prSet/>
      <dgm:spPr/>
      <dgm:t>
        <a:bodyPr/>
        <a:lstStyle/>
        <a:p>
          <a:endParaRPr lang="es-ES" sz="1800"/>
        </a:p>
      </dgm:t>
    </dgm:pt>
    <dgm:pt modelId="{247C191F-DBF1-4485-B099-5A03AE11C135}" type="sibTrans" cxnId="{6DB28B15-1336-487F-8BC1-0342AA2B3B27}">
      <dgm:prSet/>
      <dgm:spPr/>
      <dgm:t>
        <a:bodyPr/>
        <a:lstStyle/>
        <a:p>
          <a:endParaRPr lang="es-ES" sz="1800"/>
        </a:p>
      </dgm:t>
    </dgm:pt>
    <dgm:pt modelId="{ED52934F-3483-457F-AB30-61789D07CFA2}" type="asst">
      <dgm:prSet phldrT="[Texto]" custT="1"/>
      <dgm:spPr/>
      <dgm:t>
        <a:bodyPr/>
        <a:lstStyle/>
        <a:p>
          <a:r>
            <a:rPr lang="en-US" sz="1800" dirty="0"/>
            <a:t>Excluded (n= 54) </a:t>
          </a:r>
        </a:p>
        <a:p>
          <a:r>
            <a:rPr lang="en-US" sz="1800" dirty="0"/>
            <a:t>Not meeting inclusion criteria (n=31 ) </a:t>
          </a:r>
        </a:p>
        <a:p>
          <a:r>
            <a:rPr lang="en-US" sz="1800" dirty="0"/>
            <a:t>Other specific diagnosis (n=5) Missing information (n=18)</a:t>
          </a:r>
          <a:r>
            <a:rPr lang="es-ES" sz="1800" dirty="0"/>
            <a:t> </a:t>
          </a:r>
        </a:p>
      </dgm:t>
    </dgm:pt>
    <dgm:pt modelId="{2C15DACD-ECF7-4774-ABCF-70DCFFB9F95A}" type="parTrans" cxnId="{0C732B96-2919-4274-AB82-8F7D6E6D6BBF}">
      <dgm:prSet custT="1"/>
      <dgm:spPr/>
      <dgm:t>
        <a:bodyPr/>
        <a:lstStyle/>
        <a:p>
          <a:endParaRPr lang="es-ES" sz="1800"/>
        </a:p>
      </dgm:t>
    </dgm:pt>
    <dgm:pt modelId="{9B36EEBA-270C-467E-9A40-70C128F4403A}" type="sibTrans" cxnId="{0C732B96-2919-4274-AB82-8F7D6E6D6BBF}">
      <dgm:prSet/>
      <dgm:spPr/>
      <dgm:t>
        <a:bodyPr/>
        <a:lstStyle/>
        <a:p>
          <a:endParaRPr lang="es-ES" sz="1800"/>
        </a:p>
      </dgm:t>
    </dgm:pt>
    <dgm:pt modelId="{5B9402E5-9AEB-424A-8A4C-582D2B5535C2}">
      <dgm:prSet phldrT="[Texto]" custT="1"/>
      <dgm:spPr/>
      <dgm:t>
        <a:bodyPr/>
        <a:lstStyle/>
        <a:p>
          <a:r>
            <a:rPr lang="es-ES" sz="1800" dirty="0" err="1"/>
            <a:t>Assessed</a:t>
          </a:r>
          <a:r>
            <a:rPr lang="es-ES" sz="1800" dirty="0"/>
            <a:t> </a:t>
          </a:r>
          <a:r>
            <a:rPr lang="es-ES" sz="1800" dirty="0" err="1"/>
            <a:t>for</a:t>
          </a:r>
          <a:r>
            <a:rPr lang="es-ES" sz="1800" dirty="0"/>
            <a:t> </a:t>
          </a:r>
          <a:r>
            <a:rPr lang="es-ES" sz="1800" dirty="0" err="1"/>
            <a:t>eligibility</a:t>
          </a:r>
          <a:r>
            <a:rPr lang="es-ES" sz="1800" dirty="0"/>
            <a:t> </a:t>
          </a:r>
        </a:p>
        <a:p>
          <a:r>
            <a:rPr lang="es-ES" sz="1800" dirty="0"/>
            <a:t>(n=</a:t>
          </a:r>
          <a:r>
            <a:rPr lang="en-US" sz="1800" dirty="0"/>
            <a:t>429</a:t>
          </a:r>
          <a:r>
            <a:rPr lang="es-ES" sz="1800" dirty="0"/>
            <a:t> )</a:t>
          </a:r>
        </a:p>
      </dgm:t>
    </dgm:pt>
    <dgm:pt modelId="{D7733BCB-B978-4B19-B5E6-25DEBFD8584C}" type="parTrans" cxnId="{F5426BE0-50AA-4DE6-940D-DF0AB69DDF8A}">
      <dgm:prSet/>
      <dgm:spPr/>
      <dgm:t>
        <a:bodyPr/>
        <a:lstStyle/>
        <a:p>
          <a:endParaRPr lang="es-ES" sz="1800"/>
        </a:p>
      </dgm:t>
    </dgm:pt>
    <dgm:pt modelId="{8E569A6C-7E5A-4115-B35D-29381BDAEFB9}" type="sibTrans" cxnId="{F5426BE0-50AA-4DE6-940D-DF0AB69DDF8A}">
      <dgm:prSet/>
      <dgm:spPr/>
      <dgm:t>
        <a:bodyPr/>
        <a:lstStyle/>
        <a:p>
          <a:endParaRPr lang="es-ES" sz="1800"/>
        </a:p>
      </dgm:t>
    </dgm:pt>
    <dgm:pt modelId="{63F10A6B-4C87-4FE3-99A7-EAA01183D8F1}">
      <dgm:prSet phldrT="[Texto]" custT="1"/>
      <dgm:spPr/>
      <dgm:t>
        <a:bodyPr/>
        <a:lstStyle/>
        <a:p>
          <a:r>
            <a:rPr lang="es-ES" sz="1800" dirty="0" err="1"/>
            <a:t>Inclusion</a:t>
          </a:r>
          <a:endParaRPr lang="es-ES" sz="1800" dirty="0"/>
        </a:p>
        <a:p>
          <a:r>
            <a:rPr lang="es-ES" sz="1800" dirty="0"/>
            <a:t>(n=375)</a:t>
          </a:r>
        </a:p>
      </dgm:t>
    </dgm:pt>
    <dgm:pt modelId="{798A598F-5297-4B23-B259-2A15CE7282A6}" type="parTrans" cxnId="{2885F0A9-C6D2-4B3D-B479-F1908E3C111A}">
      <dgm:prSet/>
      <dgm:spPr/>
      <dgm:t>
        <a:bodyPr/>
        <a:lstStyle/>
        <a:p>
          <a:endParaRPr lang="es-ES" sz="1800"/>
        </a:p>
      </dgm:t>
    </dgm:pt>
    <dgm:pt modelId="{13640AD4-A8B4-4C91-917A-92CCB71D11CC}" type="sibTrans" cxnId="{2885F0A9-C6D2-4B3D-B479-F1908E3C111A}">
      <dgm:prSet/>
      <dgm:spPr/>
      <dgm:t>
        <a:bodyPr/>
        <a:lstStyle/>
        <a:p>
          <a:endParaRPr lang="es-ES" sz="1800"/>
        </a:p>
      </dgm:t>
    </dgm:pt>
    <dgm:pt modelId="{C67547AD-6276-4308-9B69-AF3DCABDC028}" type="pres">
      <dgm:prSet presAssocID="{F7DDBC90-2AF6-413B-8BF9-5C830127B80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4870FBB-65F4-4177-93A7-3422E21D486C}" type="pres">
      <dgm:prSet presAssocID="{B726A111-0B2F-4A4E-B407-CBAEE763BFED}" presName="root1" presStyleCnt="0"/>
      <dgm:spPr/>
    </dgm:pt>
    <dgm:pt modelId="{58DE77B3-670B-4BF1-885C-1C59D5764908}" type="pres">
      <dgm:prSet presAssocID="{B726A111-0B2F-4A4E-B407-CBAEE763BFED}" presName="LevelOneTextNode" presStyleLbl="node0" presStyleIdx="0" presStyleCnt="3" custScaleX="142637" custScaleY="120428" custLinFactNeighborX="-145" custLinFactNeighborY="-35936">
        <dgm:presLayoutVars>
          <dgm:chPref val="3"/>
        </dgm:presLayoutVars>
      </dgm:prSet>
      <dgm:spPr/>
    </dgm:pt>
    <dgm:pt modelId="{49492A62-6598-40B1-9AA2-A270976912E0}" type="pres">
      <dgm:prSet presAssocID="{B726A111-0B2F-4A4E-B407-CBAEE763BFED}" presName="level2hierChild" presStyleCnt="0"/>
      <dgm:spPr/>
    </dgm:pt>
    <dgm:pt modelId="{90443936-97C4-4704-A41C-A17B1186F14E}" type="pres">
      <dgm:prSet presAssocID="{5B9402E5-9AEB-424A-8A4C-582D2B5535C2}" presName="root1" presStyleCnt="0"/>
      <dgm:spPr/>
    </dgm:pt>
    <dgm:pt modelId="{831DD53F-083B-49D9-AA58-46E2D0DB3446}" type="pres">
      <dgm:prSet presAssocID="{5B9402E5-9AEB-424A-8A4C-582D2B5535C2}" presName="LevelOneTextNode" presStyleLbl="node0" presStyleIdx="1" presStyleCnt="3" custScaleX="102111" custScaleY="126646">
        <dgm:presLayoutVars>
          <dgm:chPref val="3"/>
        </dgm:presLayoutVars>
      </dgm:prSet>
      <dgm:spPr/>
    </dgm:pt>
    <dgm:pt modelId="{CBFF7708-4F47-4C52-9EFB-0D41878ED32A}" type="pres">
      <dgm:prSet presAssocID="{5B9402E5-9AEB-424A-8A4C-582D2B5535C2}" presName="level2hierChild" presStyleCnt="0"/>
      <dgm:spPr/>
    </dgm:pt>
    <dgm:pt modelId="{A0A41693-72D9-4C77-A7EA-ED07A3D35EFA}" type="pres">
      <dgm:prSet presAssocID="{2C15DACD-ECF7-4774-ABCF-70DCFFB9F95A}" presName="conn2-1" presStyleLbl="parChTrans1D2" presStyleIdx="0" presStyleCnt="1"/>
      <dgm:spPr/>
    </dgm:pt>
    <dgm:pt modelId="{09F126DF-2700-471C-832E-1B513ECA6DA4}" type="pres">
      <dgm:prSet presAssocID="{2C15DACD-ECF7-4774-ABCF-70DCFFB9F95A}" presName="connTx" presStyleLbl="parChTrans1D2" presStyleIdx="0" presStyleCnt="1"/>
      <dgm:spPr/>
    </dgm:pt>
    <dgm:pt modelId="{D94C4E31-DA10-4FD8-BFA2-1DB74748AC66}" type="pres">
      <dgm:prSet presAssocID="{ED52934F-3483-457F-AB30-61789D07CFA2}" presName="root2" presStyleCnt="0"/>
      <dgm:spPr/>
    </dgm:pt>
    <dgm:pt modelId="{AEBDD968-8F28-441D-A6D0-D6F1D58B5082}" type="pres">
      <dgm:prSet presAssocID="{ED52934F-3483-457F-AB30-61789D07CFA2}" presName="LevelTwoTextNode" presStyleLbl="asst1" presStyleIdx="0" presStyleCnt="1" custScaleX="139619" custScaleY="249692">
        <dgm:presLayoutVars>
          <dgm:chPref val="3"/>
        </dgm:presLayoutVars>
      </dgm:prSet>
      <dgm:spPr/>
    </dgm:pt>
    <dgm:pt modelId="{85CCF16B-F871-4409-B72D-6BC336187564}" type="pres">
      <dgm:prSet presAssocID="{ED52934F-3483-457F-AB30-61789D07CFA2}" presName="level3hierChild" presStyleCnt="0"/>
      <dgm:spPr/>
    </dgm:pt>
    <dgm:pt modelId="{0DA36F7A-CCAF-4C4D-A4B7-6098AB1EDA1D}" type="pres">
      <dgm:prSet presAssocID="{63F10A6B-4C87-4FE3-99A7-EAA01183D8F1}" presName="root1" presStyleCnt="0"/>
      <dgm:spPr/>
    </dgm:pt>
    <dgm:pt modelId="{A7903962-3181-4DFB-A6D6-AC74564D735D}" type="pres">
      <dgm:prSet presAssocID="{63F10A6B-4C87-4FE3-99A7-EAA01183D8F1}" presName="LevelOneTextNode" presStyleLbl="node0" presStyleIdx="2" presStyleCnt="3">
        <dgm:presLayoutVars>
          <dgm:chPref val="3"/>
        </dgm:presLayoutVars>
      </dgm:prSet>
      <dgm:spPr/>
    </dgm:pt>
    <dgm:pt modelId="{6C174796-3492-4AA9-8A6A-CEC3D1EDE46A}" type="pres">
      <dgm:prSet presAssocID="{63F10A6B-4C87-4FE3-99A7-EAA01183D8F1}" presName="level2hierChild" presStyleCnt="0"/>
      <dgm:spPr/>
    </dgm:pt>
  </dgm:ptLst>
  <dgm:cxnLst>
    <dgm:cxn modelId="{6DB28B15-1336-487F-8BC1-0342AA2B3B27}" srcId="{F7DDBC90-2AF6-413B-8BF9-5C830127B80F}" destId="{B726A111-0B2F-4A4E-B407-CBAEE763BFED}" srcOrd="0" destOrd="0" parTransId="{F08984BB-1055-48CC-B26B-D46CCEA85F46}" sibTransId="{247C191F-DBF1-4485-B099-5A03AE11C135}"/>
    <dgm:cxn modelId="{FF879352-F8D0-4D70-B029-22B08B28F891}" type="presOf" srcId="{B726A111-0B2F-4A4E-B407-CBAEE763BFED}" destId="{58DE77B3-670B-4BF1-885C-1C59D5764908}" srcOrd="0" destOrd="0" presId="urn:microsoft.com/office/officeart/2005/8/layout/hierarchy2"/>
    <dgm:cxn modelId="{5E1B9A5F-7839-42BA-80B6-A3549D87BE86}" type="presOf" srcId="{2C15DACD-ECF7-4774-ABCF-70DCFFB9F95A}" destId="{A0A41693-72D9-4C77-A7EA-ED07A3D35EFA}" srcOrd="0" destOrd="0" presId="urn:microsoft.com/office/officeart/2005/8/layout/hierarchy2"/>
    <dgm:cxn modelId="{1613926F-EFDF-481D-AA79-876E3FADAD35}" type="presOf" srcId="{5B9402E5-9AEB-424A-8A4C-582D2B5535C2}" destId="{831DD53F-083B-49D9-AA58-46E2D0DB3446}" srcOrd="0" destOrd="0" presId="urn:microsoft.com/office/officeart/2005/8/layout/hierarchy2"/>
    <dgm:cxn modelId="{57BA468B-F64A-44A5-B662-3EF129024913}" type="presOf" srcId="{ED52934F-3483-457F-AB30-61789D07CFA2}" destId="{AEBDD968-8F28-441D-A6D0-D6F1D58B5082}" srcOrd="0" destOrd="0" presId="urn:microsoft.com/office/officeart/2005/8/layout/hierarchy2"/>
    <dgm:cxn modelId="{0C732B96-2919-4274-AB82-8F7D6E6D6BBF}" srcId="{5B9402E5-9AEB-424A-8A4C-582D2B5535C2}" destId="{ED52934F-3483-457F-AB30-61789D07CFA2}" srcOrd="0" destOrd="0" parTransId="{2C15DACD-ECF7-4774-ABCF-70DCFFB9F95A}" sibTransId="{9B36EEBA-270C-467E-9A40-70C128F4403A}"/>
    <dgm:cxn modelId="{2885F0A9-C6D2-4B3D-B479-F1908E3C111A}" srcId="{F7DDBC90-2AF6-413B-8BF9-5C830127B80F}" destId="{63F10A6B-4C87-4FE3-99A7-EAA01183D8F1}" srcOrd="2" destOrd="0" parTransId="{798A598F-5297-4B23-B259-2A15CE7282A6}" sibTransId="{13640AD4-A8B4-4C91-917A-92CCB71D11CC}"/>
    <dgm:cxn modelId="{F45C9BBB-4F65-470A-9869-DE93CFCB57E8}" type="presOf" srcId="{63F10A6B-4C87-4FE3-99A7-EAA01183D8F1}" destId="{A7903962-3181-4DFB-A6D6-AC74564D735D}" srcOrd="0" destOrd="0" presId="urn:microsoft.com/office/officeart/2005/8/layout/hierarchy2"/>
    <dgm:cxn modelId="{F5426BE0-50AA-4DE6-940D-DF0AB69DDF8A}" srcId="{F7DDBC90-2AF6-413B-8BF9-5C830127B80F}" destId="{5B9402E5-9AEB-424A-8A4C-582D2B5535C2}" srcOrd="1" destOrd="0" parTransId="{D7733BCB-B978-4B19-B5E6-25DEBFD8584C}" sibTransId="{8E569A6C-7E5A-4115-B35D-29381BDAEFB9}"/>
    <dgm:cxn modelId="{1917DCF0-BE97-422A-93E1-A5829114080F}" type="presOf" srcId="{F7DDBC90-2AF6-413B-8BF9-5C830127B80F}" destId="{C67547AD-6276-4308-9B69-AF3DCABDC028}" srcOrd="0" destOrd="0" presId="urn:microsoft.com/office/officeart/2005/8/layout/hierarchy2"/>
    <dgm:cxn modelId="{61997EFF-13B2-4028-964B-6E252B995619}" type="presOf" srcId="{2C15DACD-ECF7-4774-ABCF-70DCFFB9F95A}" destId="{09F126DF-2700-471C-832E-1B513ECA6DA4}" srcOrd="1" destOrd="0" presId="urn:microsoft.com/office/officeart/2005/8/layout/hierarchy2"/>
    <dgm:cxn modelId="{EDCCB212-5EBE-47A1-85E4-0EEBDC6CC976}" type="presParOf" srcId="{C67547AD-6276-4308-9B69-AF3DCABDC028}" destId="{24870FBB-65F4-4177-93A7-3422E21D486C}" srcOrd="0" destOrd="0" presId="urn:microsoft.com/office/officeart/2005/8/layout/hierarchy2"/>
    <dgm:cxn modelId="{A51396F4-D82A-466F-8DB6-2A42F900A0EB}" type="presParOf" srcId="{24870FBB-65F4-4177-93A7-3422E21D486C}" destId="{58DE77B3-670B-4BF1-885C-1C59D5764908}" srcOrd="0" destOrd="0" presId="urn:microsoft.com/office/officeart/2005/8/layout/hierarchy2"/>
    <dgm:cxn modelId="{379FA9F8-ADF3-4E26-9855-AAF77AB7CF3F}" type="presParOf" srcId="{24870FBB-65F4-4177-93A7-3422E21D486C}" destId="{49492A62-6598-40B1-9AA2-A270976912E0}" srcOrd="1" destOrd="0" presId="urn:microsoft.com/office/officeart/2005/8/layout/hierarchy2"/>
    <dgm:cxn modelId="{9F912B69-991F-4797-809B-6B413F834C21}" type="presParOf" srcId="{C67547AD-6276-4308-9B69-AF3DCABDC028}" destId="{90443936-97C4-4704-A41C-A17B1186F14E}" srcOrd="1" destOrd="0" presId="urn:microsoft.com/office/officeart/2005/8/layout/hierarchy2"/>
    <dgm:cxn modelId="{2A4ACB5E-6DD5-4B96-BC84-FCE47237A122}" type="presParOf" srcId="{90443936-97C4-4704-A41C-A17B1186F14E}" destId="{831DD53F-083B-49D9-AA58-46E2D0DB3446}" srcOrd="0" destOrd="0" presId="urn:microsoft.com/office/officeart/2005/8/layout/hierarchy2"/>
    <dgm:cxn modelId="{94203057-D57D-4E8C-9D48-12D65C79A813}" type="presParOf" srcId="{90443936-97C4-4704-A41C-A17B1186F14E}" destId="{CBFF7708-4F47-4C52-9EFB-0D41878ED32A}" srcOrd="1" destOrd="0" presId="urn:microsoft.com/office/officeart/2005/8/layout/hierarchy2"/>
    <dgm:cxn modelId="{6F2DC650-B267-4274-B3B0-6D2E3ED2D404}" type="presParOf" srcId="{CBFF7708-4F47-4C52-9EFB-0D41878ED32A}" destId="{A0A41693-72D9-4C77-A7EA-ED07A3D35EFA}" srcOrd="0" destOrd="0" presId="urn:microsoft.com/office/officeart/2005/8/layout/hierarchy2"/>
    <dgm:cxn modelId="{8F68DAE3-CA69-4AD6-9EE3-D83CE380D853}" type="presParOf" srcId="{A0A41693-72D9-4C77-A7EA-ED07A3D35EFA}" destId="{09F126DF-2700-471C-832E-1B513ECA6DA4}" srcOrd="0" destOrd="0" presId="urn:microsoft.com/office/officeart/2005/8/layout/hierarchy2"/>
    <dgm:cxn modelId="{F7CD44D3-9863-495E-A95F-2C507F76073E}" type="presParOf" srcId="{CBFF7708-4F47-4C52-9EFB-0D41878ED32A}" destId="{D94C4E31-DA10-4FD8-BFA2-1DB74748AC66}" srcOrd="1" destOrd="0" presId="urn:microsoft.com/office/officeart/2005/8/layout/hierarchy2"/>
    <dgm:cxn modelId="{D8619DA7-1D4D-4309-8948-4AB48156F6B5}" type="presParOf" srcId="{D94C4E31-DA10-4FD8-BFA2-1DB74748AC66}" destId="{AEBDD968-8F28-441D-A6D0-D6F1D58B5082}" srcOrd="0" destOrd="0" presId="urn:microsoft.com/office/officeart/2005/8/layout/hierarchy2"/>
    <dgm:cxn modelId="{41362A35-71C5-4309-A705-71135119685C}" type="presParOf" srcId="{D94C4E31-DA10-4FD8-BFA2-1DB74748AC66}" destId="{85CCF16B-F871-4409-B72D-6BC336187564}" srcOrd="1" destOrd="0" presId="urn:microsoft.com/office/officeart/2005/8/layout/hierarchy2"/>
    <dgm:cxn modelId="{AA5B6E9E-924E-4A05-8048-34E9E108DF48}" type="presParOf" srcId="{C67547AD-6276-4308-9B69-AF3DCABDC028}" destId="{0DA36F7A-CCAF-4C4D-A4B7-6098AB1EDA1D}" srcOrd="2" destOrd="0" presId="urn:microsoft.com/office/officeart/2005/8/layout/hierarchy2"/>
    <dgm:cxn modelId="{19529074-1AE4-4BA4-82E5-77A2402B1CAC}" type="presParOf" srcId="{0DA36F7A-CCAF-4C4D-A4B7-6098AB1EDA1D}" destId="{A7903962-3181-4DFB-A6D6-AC74564D735D}" srcOrd="0" destOrd="0" presId="urn:microsoft.com/office/officeart/2005/8/layout/hierarchy2"/>
    <dgm:cxn modelId="{E50EFE59-77D5-4ABB-A701-288E16B1E8EE}" type="presParOf" srcId="{0DA36F7A-CCAF-4C4D-A4B7-6098AB1EDA1D}" destId="{6C174796-3492-4AA9-8A6A-CEC3D1EDE4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CAEB93-51ED-4E25-9BF0-CC1E521002E7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0_1" csCatId="mainScheme" phldr="1"/>
      <dgm:spPr/>
    </dgm:pt>
    <dgm:pt modelId="{71789F84-1067-4A49-B282-375E91020871}">
      <dgm:prSet phldrT="[Texto]" custT="1"/>
      <dgm:spPr/>
      <dgm:t>
        <a:bodyPr/>
        <a:lstStyle/>
        <a:p>
          <a:r>
            <a:rPr lang="en-US" sz="2000" dirty="0">
              <a:latin typeface="+mn-lt"/>
              <a:ea typeface="+mn-ea"/>
              <a:cs typeface="+mn-cs"/>
            </a:rPr>
            <a:t>Pseudo-chilblains</a:t>
          </a:r>
          <a:endParaRPr lang="es-ES" sz="2000" dirty="0"/>
        </a:p>
      </dgm:t>
    </dgm:pt>
    <dgm:pt modelId="{E7DFD65B-00CE-4ECA-B978-604A71A7A0C4}" type="parTrans" cxnId="{39672AB0-2B6C-4E44-9875-D81378076396}">
      <dgm:prSet/>
      <dgm:spPr/>
      <dgm:t>
        <a:bodyPr/>
        <a:lstStyle/>
        <a:p>
          <a:endParaRPr lang="es-ES" sz="1800"/>
        </a:p>
      </dgm:t>
    </dgm:pt>
    <dgm:pt modelId="{60D91008-E11C-4857-9418-898B171DED94}" type="sibTrans" cxnId="{39672AB0-2B6C-4E44-9875-D81378076396}">
      <dgm:prSet/>
      <dgm:spPr/>
      <dgm:t>
        <a:bodyPr/>
        <a:lstStyle/>
        <a:p>
          <a:endParaRPr lang="es-ES" sz="1800"/>
        </a:p>
      </dgm:t>
    </dgm:pt>
    <dgm:pt modelId="{4597E4FB-7C6A-4714-9A51-D37A0C404BB0}">
      <dgm:prSet phldrT="[Texto]" custT="1"/>
      <dgm:spPr/>
      <dgm:t>
        <a:bodyPr/>
        <a:lstStyle/>
        <a:p>
          <a:r>
            <a:rPr lang="en-US" sz="2000" dirty="0">
              <a:latin typeface="+mn-lt"/>
              <a:ea typeface="+mn-ea"/>
              <a:cs typeface="+mn-cs"/>
            </a:rPr>
            <a:t>Vesicular eruptions</a:t>
          </a:r>
          <a:endParaRPr lang="es-ES" sz="2000" dirty="0"/>
        </a:p>
      </dgm:t>
    </dgm:pt>
    <dgm:pt modelId="{216DE5F9-ACF6-463B-A4BC-E25218C1981E}" type="parTrans" cxnId="{7A6C5442-8344-4DE7-A209-14B4FAE2064A}">
      <dgm:prSet/>
      <dgm:spPr/>
      <dgm:t>
        <a:bodyPr/>
        <a:lstStyle/>
        <a:p>
          <a:endParaRPr lang="es-ES" sz="1800"/>
        </a:p>
      </dgm:t>
    </dgm:pt>
    <dgm:pt modelId="{4F315063-9A0C-4E7D-8071-A41A30D86A66}" type="sibTrans" cxnId="{7A6C5442-8344-4DE7-A209-14B4FAE2064A}">
      <dgm:prSet/>
      <dgm:spPr/>
      <dgm:t>
        <a:bodyPr/>
        <a:lstStyle/>
        <a:p>
          <a:endParaRPr lang="es-ES" sz="1800"/>
        </a:p>
      </dgm:t>
    </dgm:pt>
    <dgm:pt modelId="{0826D5E2-037A-49AE-BF22-7F5ECDED3CE3}">
      <dgm:prSet phldrT="[Texto]" custT="1"/>
      <dgm:spPr/>
      <dgm:t>
        <a:bodyPr/>
        <a:lstStyle/>
        <a:p>
          <a:r>
            <a:rPr lang="en-US" sz="2000" dirty="0">
              <a:latin typeface="+mn-lt"/>
              <a:ea typeface="+mn-ea"/>
              <a:cs typeface="+mn-cs"/>
            </a:rPr>
            <a:t>Urticarial lesions </a:t>
          </a:r>
          <a:endParaRPr lang="es-ES" sz="2000" dirty="0"/>
        </a:p>
      </dgm:t>
    </dgm:pt>
    <dgm:pt modelId="{CF37409F-2B63-428B-B573-E3FEA33CB332}" type="parTrans" cxnId="{20678E2F-0FAE-465A-8F7A-86603872279A}">
      <dgm:prSet/>
      <dgm:spPr/>
      <dgm:t>
        <a:bodyPr/>
        <a:lstStyle/>
        <a:p>
          <a:endParaRPr lang="es-ES" sz="1800"/>
        </a:p>
      </dgm:t>
    </dgm:pt>
    <dgm:pt modelId="{A1DCE0CB-9B14-4EBB-A712-083B4259215E}" type="sibTrans" cxnId="{20678E2F-0FAE-465A-8F7A-86603872279A}">
      <dgm:prSet/>
      <dgm:spPr/>
      <dgm:t>
        <a:bodyPr/>
        <a:lstStyle/>
        <a:p>
          <a:endParaRPr lang="es-ES" sz="1800"/>
        </a:p>
      </dgm:t>
    </dgm:pt>
    <dgm:pt modelId="{2A3A9112-AA53-420A-8BE0-082A77A14976}">
      <dgm:prSet phldrT="[Texto]" custT="1"/>
      <dgm:spPr/>
      <dgm:t>
        <a:bodyPr/>
        <a:lstStyle/>
        <a:p>
          <a:r>
            <a:rPr lang="en-US" sz="2000" dirty="0" err="1">
              <a:latin typeface="+mn-lt"/>
              <a:ea typeface="+mn-ea"/>
              <a:cs typeface="+mn-cs"/>
            </a:rPr>
            <a:t>Livedo</a:t>
          </a:r>
          <a:r>
            <a:rPr lang="en-US" sz="2000" dirty="0">
              <a:latin typeface="+mn-lt"/>
              <a:ea typeface="+mn-ea"/>
              <a:cs typeface="+mn-cs"/>
            </a:rPr>
            <a:t> or necrosis</a:t>
          </a:r>
          <a:endParaRPr lang="es-ES" sz="2000" dirty="0"/>
        </a:p>
      </dgm:t>
    </dgm:pt>
    <dgm:pt modelId="{F3A423E3-3E25-4D7E-8937-27FEDEF04CFF}" type="parTrans" cxnId="{1744DB17-EF0E-49D3-BED3-176F74924703}">
      <dgm:prSet/>
      <dgm:spPr/>
      <dgm:t>
        <a:bodyPr/>
        <a:lstStyle/>
        <a:p>
          <a:endParaRPr lang="es-ES" sz="1800"/>
        </a:p>
      </dgm:t>
    </dgm:pt>
    <dgm:pt modelId="{F15BCF0C-AE7A-4D35-AE67-9EE5BE59645C}" type="sibTrans" cxnId="{1744DB17-EF0E-49D3-BED3-176F74924703}">
      <dgm:prSet/>
      <dgm:spPr/>
      <dgm:t>
        <a:bodyPr/>
        <a:lstStyle/>
        <a:p>
          <a:endParaRPr lang="es-ES" sz="1800"/>
        </a:p>
      </dgm:t>
    </dgm:pt>
    <dgm:pt modelId="{6D260D76-96F1-4EEA-ACB9-02697663ABB7}">
      <dgm:prSet phldrT="[Texto]" custT="1"/>
      <dgm:spPr/>
      <dgm:t>
        <a:bodyPr/>
        <a:lstStyle/>
        <a:p>
          <a:r>
            <a:rPr lang="en-US" sz="2000" dirty="0">
              <a:latin typeface="+mn-lt"/>
              <a:ea typeface="+mn-ea"/>
              <a:cs typeface="+mn-cs"/>
            </a:rPr>
            <a:t>Maculo-papular eruptions </a:t>
          </a:r>
          <a:endParaRPr lang="es-ES" sz="2000" dirty="0"/>
        </a:p>
      </dgm:t>
    </dgm:pt>
    <dgm:pt modelId="{57C3484F-E05A-4931-B04D-A978BE4A44E0}" type="sibTrans" cxnId="{0C057412-F1E9-40BB-B5CB-9A58BB36D289}">
      <dgm:prSet/>
      <dgm:spPr/>
      <dgm:t>
        <a:bodyPr/>
        <a:lstStyle/>
        <a:p>
          <a:endParaRPr lang="es-ES" sz="1800"/>
        </a:p>
      </dgm:t>
    </dgm:pt>
    <dgm:pt modelId="{03BECA67-E0B8-46E1-BF99-96DD9CCCBC33}" type="parTrans" cxnId="{0C057412-F1E9-40BB-B5CB-9A58BB36D289}">
      <dgm:prSet/>
      <dgm:spPr/>
      <dgm:t>
        <a:bodyPr/>
        <a:lstStyle/>
        <a:p>
          <a:endParaRPr lang="es-ES" sz="1800"/>
        </a:p>
      </dgm:t>
    </dgm:pt>
    <dgm:pt modelId="{AD46E59A-5F61-43BF-A9B7-D494759AC81E}" type="pres">
      <dgm:prSet presAssocID="{1DCAEB93-51ED-4E25-9BF0-CC1E521002E7}" presName="rootNode" presStyleCnt="0">
        <dgm:presLayoutVars>
          <dgm:chMax/>
          <dgm:chPref/>
          <dgm:dir/>
          <dgm:animLvl val="lvl"/>
        </dgm:presLayoutVars>
      </dgm:prSet>
      <dgm:spPr/>
    </dgm:pt>
    <dgm:pt modelId="{BF76F791-9625-4DD3-A564-9EDF7E38D06E}" type="pres">
      <dgm:prSet presAssocID="{71789F84-1067-4A49-B282-375E91020871}" presName="composite" presStyleCnt="0"/>
      <dgm:spPr/>
    </dgm:pt>
    <dgm:pt modelId="{9EFF057E-799E-4D0A-9DF5-A9D516EFFEF9}" type="pres">
      <dgm:prSet presAssocID="{71789F84-1067-4A49-B282-375E91020871}" presName="ParentText" presStyleLbl="node1" presStyleIdx="0" presStyleCnt="5" custScaleY="434860" custLinFactY="-3093" custLinFactNeighborY="-100000">
        <dgm:presLayoutVars>
          <dgm:chMax val="1"/>
          <dgm:chPref val="1"/>
          <dgm:bulletEnabled val="1"/>
        </dgm:presLayoutVars>
      </dgm:prSet>
      <dgm:spPr/>
    </dgm:pt>
    <dgm:pt modelId="{ED3A6DC4-E8DB-4ADB-86CE-5EE99F0A19E9}" type="pres">
      <dgm:prSet presAssocID="{71789F84-1067-4A49-B282-375E91020871}" presName="Image" presStyleLbl="bgImgPlace1" presStyleIdx="0" presStyleCnt="5" custLinFactNeighborX="-75" custLinFactNeighborY="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5003397-B1C6-4BCD-BDFE-6A6F702056E7}" type="pres">
      <dgm:prSet presAssocID="{71789F84-1067-4A49-B282-375E91020871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001D7B0A-16CB-48A4-AC04-6DB7519A37BB}" type="pres">
      <dgm:prSet presAssocID="{60D91008-E11C-4857-9418-898B171DED94}" presName="sibTrans" presStyleCnt="0"/>
      <dgm:spPr/>
    </dgm:pt>
    <dgm:pt modelId="{52FAB293-573E-4D92-B260-85CE2EC29318}" type="pres">
      <dgm:prSet presAssocID="{4597E4FB-7C6A-4714-9A51-D37A0C404BB0}" presName="composite" presStyleCnt="0"/>
      <dgm:spPr/>
    </dgm:pt>
    <dgm:pt modelId="{61373C48-B423-4733-8BD8-F8EC6BE02BAE}" type="pres">
      <dgm:prSet presAssocID="{4597E4FB-7C6A-4714-9A51-D37A0C404BB0}" presName="ParentText" presStyleLbl="node1" presStyleIdx="1" presStyleCnt="5" custScaleY="361737" custLinFactY="-3093" custLinFactNeighborY="-100000">
        <dgm:presLayoutVars>
          <dgm:chMax val="1"/>
          <dgm:chPref val="1"/>
          <dgm:bulletEnabled val="1"/>
        </dgm:presLayoutVars>
      </dgm:prSet>
      <dgm:spPr/>
    </dgm:pt>
    <dgm:pt modelId="{40198517-73C0-4656-98CB-6A65BFACA57D}" type="pres">
      <dgm:prSet presAssocID="{4597E4FB-7C6A-4714-9A51-D37A0C404BB0}" presName="Image" presStyleLbl="bgImgPlace1" presStyleIdx="1" presStyleCnt="5" custLinFactNeighborX="716" custLinFactNeighborY="422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0050A032-5F56-4C95-83B8-5817D163D526}" type="pres">
      <dgm:prSet presAssocID="{4597E4FB-7C6A-4714-9A51-D37A0C404BB0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207DAF6D-B5DE-4181-AAC1-6C9ADB6CA390}" type="pres">
      <dgm:prSet presAssocID="{4F315063-9A0C-4E7D-8071-A41A30D86A66}" presName="sibTrans" presStyleCnt="0"/>
      <dgm:spPr/>
    </dgm:pt>
    <dgm:pt modelId="{DD3B3A09-4DE1-497F-872D-2201154F39E7}" type="pres">
      <dgm:prSet presAssocID="{0826D5E2-037A-49AE-BF22-7F5ECDED3CE3}" presName="composite" presStyleCnt="0"/>
      <dgm:spPr/>
    </dgm:pt>
    <dgm:pt modelId="{5D05043C-8B14-42CD-BFA2-F3F7B5DFFB5F}" type="pres">
      <dgm:prSet presAssocID="{0826D5E2-037A-49AE-BF22-7F5ECDED3CE3}" presName="ParentText" presStyleLbl="node1" presStyleIdx="2" presStyleCnt="5" custScaleY="346494" custLinFactY="-3093" custLinFactNeighborY="-100000">
        <dgm:presLayoutVars>
          <dgm:chMax val="1"/>
          <dgm:chPref val="1"/>
          <dgm:bulletEnabled val="1"/>
        </dgm:presLayoutVars>
      </dgm:prSet>
      <dgm:spPr/>
    </dgm:pt>
    <dgm:pt modelId="{EBD3E455-12EA-4BD1-A7F5-AD7F861BF395}" type="pres">
      <dgm:prSet presAssocID="{0826D5E2-037A-49AE-BF22-7F5ECDED3CE3}" presName="Image" presStyleLbl="bgImgPlace1" presStyleIdx="2" presStyleCnt="5" custLinFactNeighborX="716" custLinFactNeighborY="84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3529CD81-8143-4EE2-82F8-EB6384A85B6B}" type="pres">
      <dgm:prSet presAssocID="{0826D5E2-037A-49AE-BF22-7F5ECDED3CE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E4E0AC3-C305-4F08-AEA7-695BF7535B3A}" type="pres">
      <dgm:prSet presAssocID="{A1DCE0CB-9B14-4EBB-A712-083B4259215E}" presName="sibTrans" presStyleCnt="0"/>
      <dgm:spPr/>
    </dgm:pt>
    <dgm:pt modelId="{BD7E49AD-0952-4247-B8B1-2315089F28BD}" type="pres">
      <dgm:prSet presAssocID="{2A3A9112-AA53-420A-8BE0-082A77A14976}" presName="composite" presStyleCnt="0"/>
      <dgm:spPr/>
    </dgm:pt>
    <dgm:pt modelId="{0927E673-FB77-422E-9B48-0DAF7794E1CC}" type="pres">
      <dgm:prSet presAssocID="{2A3A9112-AA53-420A-8BE0-082A77A14976}" presName="ParentText" presStyleLbl="node1" presStyleIdx="3" presStyleCnt="5" custScaleY="390081" custLinFactX="47882" custLinFactNeighborX="100000" custLinFactNeighborY="-44510">
        <dgm:presLayoutVars>
          <dgm:chMax val="1"/>
          <dgm:chPref val="1"/>
          <dgm:bulletEnabled val="1"/>
        </dgm:presLayoutVars>
      </dgm:prSet>
      <dgm:spPr/>
    </dgm:pt>
    <dgm:pt modelId="{4C90D145-B788-499D-ADFB-2846E7815A5D}" type="pres">
      <dgm:prSet presAssocID="{2A3A9112-AA53-420A-8BE0-082A77A14976}" presName="Image" presStyleLbl="bgImgPlace1" presStyleIdx="3" presStyleCnt="5" custLinFactNeighborX="265" custLinFactNeighborY="16438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98D0D666-3D0F-4A3B-85F2-DB9094A4CFA7}" type="pres">
      <dgm:prSet presAssocID="{2A3A9112-AA53-420A-8BE0-082A77A14976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B0FF1063-500A-4C91-A6C6-FF3F4D1730C3}" type="pres">
      <dgm:prSet presAssocID="{F15BCF0C-AE7A-4D35-AE67-9EE5BE59645C}" presName="sibTrans" presStyleCnt="0"/>
      <dgm:spPr/>
    </dgm:pt>
    <dgm:pt modelId="{DA65F949-F937-4F6B-ABE9-14D33D973AD7}" type="pres">
      <dgm:prSet presAssocID="{6D260D76-96F1-4EEA-ACB9-02697663ABB7}" presName="composite" presStyleCnt="0"/>
      <dgm:spPr/>
    </dgm:pt>
    <dgm:pt modelId="{F3CAFDE6-D922-4E89-9E50-2F74F420DF3E}" type="pres">
      <dgm:prSet presAssocID="{6D260D76-96F1-4EEA-ACB9-02697663ABB7}" presName="ParentText" presStyleLbl="node1" presStyleIdx="4" presStyleCnt="5" custScaleY="370444" custLinFactX="-47141" custLinFactNeighborX="-100000" custLinFactNeighborY="-27819">
        <dgm:presLayoutVars>
          <dgm:chMax val="1"/>
          <dgm:chPref val="1"/>
          <dgm:bulletEnabled val="1"/>
        </dgm:presLayoutVars>
      </dgm:prSet>
      <dgm:spPr/>
    </dgm:pt>
    <dgm:pt modelId="{84E336E1-54C3-4418-B6EF-E2BA6841961A}" type="pres">
      <dgm:prSet presAssocID="{6D260D76-96F1-4EEA-ACB9-02697663ABB7}" presName="Image" presStyleLbl="bgImgPlace1" presStyleIdx="4" presStyleCnt="5" custAng="10800000" custLinFactNeighborX="504" custLinFactNeighborY="1845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AC0205B5-D8A4-411D-8EB4-381D95D1D381}" type="pres">
      <dgm:prSet presAssocID="{6D260D76-96F1-4EEA-ACB9-02697663ABB7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C057412-F1E9-40BB-B5CB-9A58BB36D289}" srcId="{1DCAEB93-51ED-4E25-9BF0-CC1E521002E7}" destId="{6D260D76-96F1-4EEA-ACB9-02697663ABB7}" srcOrd="4" destOrd="0" parTransId="{03BECA67-E0B8-46E1-BF99-96DD9CCCBC33}" sibTransId="{57C3484F-E05A-4931-B04D-A978BE4A44E0}"/>
    <dgm:cxn modelId="{1744DB17-EF0E-49D3-BED3-176F74924703}" srcId="{1DCAEB93-51ED-4E25-9BF0-CC1E521002E7}" destId="{2A3A9112-AA53-420A-8BE0-082A77A14976}" srcOrd="3" destOrd="0" parTransId="{F3A423E3-3E25-4D7E-8937-27FEDEF04CFF}" sibTransId="{F15BCF0C-AE7A-4D35-AE67-9EE5BE59645C}"/>
    <dgm:cxn modelId="{20678E2F-0FAE-465A-8F7A-86603872279A}" srcId="{1DCAEB93-51ED-4E25-9BF0-CC1E521002E7}" destId="{0826D5E2-037A-49AE-BF22-7F5ECDED3CE3}" srcOrd="2" destOrd="0" parTransId="{CF37409F-2B63-428B-B573-E3FEA33CB332}" sibTransId="{A1DCE0CB-9B14-4EBB-A712-083B4259215E}"/>
    <dgm:cxn modelId="{7A6C5442-8344-4DE7-A209-14B4FAE2064A}" srcId="{1DCAEB93-51ED-4E25-9BF0-CC1E521002E7}" destId="{4597E4FB-7C6A-4714-9A51-D37A0C404BB0}" srcOrd="1" destOrd="0" parTransId="{216DE5F9-ACF6-463B-A4BC-E25218C1981E}" sibTransId="{4F315063-9A0C-4E7D-8071-A41A30D86A66}"/>
    <dgm:cxn modelId="{16954F4A-D109-4445-9129-0E9BFDF23032}" type="presOf" srcId="{2A3A9112-AA53-420A-8BE0-082A77A14976}" destId="{0927E673-FB77-422E-9B48-0DAF7794E1CC}" srcOrd="0" destOrd="0" presId="urn:microsoft.com/office/officeart/2008/layout/TitledPictureBlocks"/>
    <dgm:cxn modelId="{7FD0005A-9E01-47A9-8CB2-82670C514F7B}" type="presOf" srcId="{71789F84-1067-4A49-B282-375E91020871}" destId="{9EFF057E-799E-4D0A-9DF5-A9D516EFFEF9}" srcOrd="0" destOrd="0" presId="urn:microsoft.com/office/officeart/2008/layout/TitledPictureBlocks"/>
    <dgm:cxn modelId="{39672AB0-2B6C-4E44-9875-D81378076396}" srcId="{1DCAEB93-51ED-4E25-9BF0-CC1E521002E7}" destId="{71789F84-1067-4A49-B282-375E91020871}" srcOrd="0" destOrd="0" parTransId="{E7DFD65B-00CE-4ECA-B978-604A71A7A0C4}" sibTransId="{60D91008-E11C-4857-9418-898B171DED94}"/>
    <dgm:cxn modelId="{C2CABBB2-2DA3-46AA-AFA3-2129DBCE728E}" type="presOf" srcId="{1DCAEB93-51ED-4E25-9BF0-CC1E521002E7}" destId="{AD46E59A-5F61-43BF-A9B7-D494759AC81E}" srcOrd="0" destOrd="0" presId="urn:microsoft.com/office/officeart/2008/layout/TitledPictureBlocks"/>
    <dgm:cxn modelId="{52DDDDB8-A004-4F96-B7A4-F3526D04B863}" type="presOf" srcId="{4597E4FB-7C6A-4714-9A51-D37A0C404BB0}" destId="{61373C48-B423-4733-8BD8-F8EC6BE02BAE}" srcOrd="0" destOrd="0" presId="urn:microsoft.com/office/officeart/2008/layout/TitledPictureBlocks"/>
    <dgm:cxn modelId="{7AB041DD-0D0D-43DC-85F2-EADB917AD9EE}" type="presOf" srcId="{6D260D76-96F1-4EEA-ACB9-02697663ABB7}" destId="{F3CAFDE6-D922-4E89-9E50-2F74F420DF3E}" srcOrd="0" destOrd="0" presId="urn:microsoft.com/office/officeart/2008/layout/TitledPictureBlocks"/>
    <dgm:cxn modelId="{CC1C44E4-86C4-4A05-9047-922FF941E867}" type="presOf" srcId="{0826D5E2-037A-49AE-BF22-7F5ECDED3CE3}" destId="{5D05043C-8B14-42CD-BFA2-F3F7B5DFFB5F}" srcOrd="0" destOrd="0" presId="urn:microsoft.com/office/officeart/2008/layout/TitledPictureBlocks"/>
    <dgm:cxn modelId="{86FA9BD2-4790-4910-8CC3-D8B6E5C6FD27}" type="presParOf" srcId="{AD46E59A-5F61-43BF-A9B7-D494759AC81E}" destId="{BF76F791-9625-4DD3-A564-9EDF7E38D06E}" srcOrd="0" destOrd="0" presId="urn:microsoft.com/office/officeart/2008/layout/TitledPictureBlocks"/>
    <dgm:cxn modelId="{A55C2B19-E91F-4DE8-A2D0-E993C103BE8F}" type="presParOf" srcId="{BF76F791-9625-4DD3-A564-9EDF7E38D06E}" destId="{9EFF057E-799E-4D0A-9DF5-A9D516EFFEF9}" srcOrd="0" destOrd="0" presId="urn:microsoft.com/office/officeart/2008/layout/TitledPictureBlocks"/>
    <dgm:cxn modelId="{3C07CBD5-98ED-4BB3-86B0-8D9EAF52F833}" type="presParOf" srcId="{BF76F791-9625-4DD3-A564-9EDF7E38D06E}" destId="{ED3A6DC4-E8DB-4ADB-86CE-5EE99F0A19E9}" srcOrd="1" destOrd="0" presId="urn:microsoft.com/office/officeart/2008/layout/TitledPictureBlocks"/>
    <dgm:cxn modelId="{E29D5E53-D2DD-46EC-B2E0-B2F58ABB3F16}" type="presParOf" srcId="{BF76F791-9625-4DD3-A564-9EDF7E38D06E}" destId="{65003397-B1C6-4BCD-BDFE-6A6F702056E7}" srcOrd="2" destOrd="0" presId="urn:microsoft.com/office/officeart/2008/layout/TitledPictureBlocks"/>
    <dgm:cxn modelId="{15EAEB98-C672-4535-ACE6-1A23CA6B4F75}" type="presParOf" srcId="{AD46E59A-5F61-43BF-A9B7-D494759AC81E}" destId="{001D7B0A-16CB-48A4-AC04-6DB7519A37BB}" srcOrd="1" destOrd="0" presId="urn:microsoft.com/office/officeart/2008/layout/TitledPictureBlocks"/>
    <dgm:cxn modelId="{55E2F208-7D05-42E6-A353-9EFC6888D960}" type="presParOf" srcId="{AD46E59A-5F61-43BF-A9B7-D494759AC81E}" destId="{52FAB293-573E-4D92-B260-85CE2EC29318}" srcOrd="2" destOrd="0" presId="urn:microsoft.com/office/officeart/2008/layout/TitledPictureBlocks"/>
    <dgm:cxn modelId="{9A78FE7B-2B7E-44FE-A4DA-CC597B9DB0A8}" type="presParOf" srcId="{52FAB293-573E-4D92-B260-85CE2EC29318}" destId="{61373C48-B423-4733-8BD8-F8EC6BE02BAE}" srcOrd="0" destOrd="0" presId="urn:microsoft.com/office/officeart/2008/layout/TitledPictureBlocks"/>
    <dgm:cxn modelId="{0A7025EC-AB05-4E50-BF34-64FF2A89F0E5}" type="presParOf" srcId="{52FAB293-573E-4D92-B260-85CE2EC29318}" destId="{40198517-73C0-4656-98CB-6A65BFACA57D}" srcOrd="1" destOrd="0" presId="urn:microsoft.com/office/officeart/2008/layout/TitledPictureBlocks"/>
    <dgm:cxn modelId="{0BA77EC8-2508-4BE6-99A5-FB7B392F0074}" type="presParOf" srcId="{52FAB293-573E-4D92-B260-85CE2EC29318}" destId="{0050A032-5F56-4C95-83B8-5817D163D526}" srcOrd="2" destOrd="0" presId="urn:microsoft.com/office/officeart/2008/layout/TitledPictureBlocks"/>
    <dgm:cxn modelId="{4E458A38-4831-4C65-9A1F-FB0BB4F04CBF}" type="presParOf" srcId="{AD46E59A-5F61-43BF-A9B7-D494759AC81E}" destId="{207DAF6D-B5DE-4181-AAC1-6C9ADB6CA390}" srcOrd="3" destOrd="0" presId="urn:microsoft.com/office/officeart/2008/layout/TitledPictureBlocks"/>
    <dgm:cxn modelId="{56F494C6-B302-4AF6-A410-0ECB4197FA1F}" type="presParOf" srcId="{AD46E59A-5F61-43BF-A9B7-D494759AC81E}" destId="{DD3B3A09-4DE1-497F-872D-2201154F39E7}" srcOrd="4" destOrd="0" presId="urn:microsoft.com/office/officeart/2008/layout/TitledPictureBlocks"/>
    <dgm:cxn modelId="{5A53B3CD-CBA2-4EFB-817E-1A29FEA5AD99}" type="presParOf" srcId="{DD3B3A09-4DE1-497F-872D-2201154F39E7}" destId="{5D05043C-8B14-42CD-BFA2-F3F7B5DFFB5F}" srcOrd="0" destOrd="0" presId="urn:microsoft.com/office/officeart/2008/layout/TitledPictureBlocks"/>
    <dgm:cxn modelId="{347D0C01-26BE-46F6-A69A-9D4846BA8037}" type="presParOf" srcId="{DD3B3A09-4DE1-497F-872D-2201154F39E7}" destId="{EBD3E455-12EA-4BD1-A7F5-AD7F861BF395}" srcOrd="1" destOrd="0" presId="urn:microsoft.com/office/officeart/2008/layout/TitledPictureBlocks"/>
    <dgm:cxn modelId="{2C14AE59-6B9C-454B-A020-88F55219ABE1}" type="presParOf" srcId="{DD3B3A09-4DE1-497F-872D-2201154F39E7}" destId="{3529CD81-8143-4EE2-82F8-EB6384A85B6B}" srcOrd="2" destOrd="0" presId="urn:microsoft.com/office/officeart/2008/layout/TitledPictureBlocks"/>
    <dgm:cxn modelId="{9D8F503D-90D6-426D-943B-41B548653831}" type="presParOf" srcId="{AD46E59A-5F61-43BF-A9B7-D494759AC81E}" destId="{DE4E0AC3-C305-4F08-AEA7-695BF7535B3A}" srcOrd="5" destOrd="0" presId="urn:microsoft.com/office/officeart/2008/layout/TitledPictureBlocks"/>
    <dgm:cxn modelId="{9AD68A97-A3AB-4CCD-A0E8-37312D45E5F0}" type="presParOf" srcId="{AD46E59A-5F61-43BF-A9B7-D494759AC81E}" destId="{BD7E49AD-0952-4247-B8B1-2315089F28BD}" srcOrd="6" destOrd="0" presId="urn:microsoft.com/office/officeart/2008/layout/TitledPictureBlocks"/>
    <dgm:cxn modelId="{D664DE36-C7DE-4960-B83B-DD81D709F05E}" type="presParOf" srcId="{BD7E49AD-0952-4247-B8B1-2315089F28BD}" destId="{0927E673-FB77-422E-9B48-0DAF7794E1CC}" srcOrd="0" destOrd="0" presId="urn:microsoft.com/office/officeart/2008/layout/TitledPictureBlocks"/>
    <dgm:cxn modelId="{30FD240D-DB28-4311-B654-5B1777544382}" type="presParOf" srcId="{BD7E49AD-0952-4247-B8B1-2315089F28BD}" destId="{4C90D145-B788-499D-ADFB-2846E7815A5D}" srcOrd="1" destOrd="0" presId="urn:microsoft.com/office/officeart/2008/layout/TitledPictureBlocks"/>
    <dgm:cxn modelId="{F3182203-B95B-4D40-A996-1C0BD9A3261D}" type="presParOf" srcId="{BD7E49AD-0952-4247-B8B1-2315089F28BD}" destId="{98D0D666-3D0F-4A3B-85F2-DB9094A4CFA7}" srcOrd="2" destOrd="0" presId="urn:microsoft.com/office/officeart/2008/layout/TitledPictureBlocks"/>
    <dgm:cxn modelId="{721D5685-4125-491C-9849-4AB655A6C85C}" type="presParOf" srcId="{AD46E59A-5F61-43BF-A9B7-D494759AC81E}" destId="{B0FF1063-500A-4C91-A6C6-FF3F4D1730C3}" srcOrd="7" destOrd="0" presId="urn:microsoft.com/office/officeart/2008/layout/TitledPictureBlocks"/>
    <dgm:cxn modelId="{5964872F-3C45-46E9-81A5-B28E54BF32EF}" type="presParOf" srcId="{AD46E59A-5F61-43BF-A9B7-D494759AC81E}" destId="{DA65F949-F937-4F6B-ABE9-14D33D973AD7}" srcOrd="8" destOrd="0" presId="urn:microsoft.com/office/officeart/2008/layout/TitledPictureBlocks"/>
    <dgm:cxn modelId="{1A3DB5BD-5D5D-424D-9DC1-4603CAA1F5BF}" type="presParOf" srcId="{DA65F949-F937-4F6B-ABE9-14D33D973AD7}" destId="{F3CAFDE6-D922-4E89-9E50-2F74F420DF3E}" srcOrd="0" destOrd="0" presId="urn:microsoft.com/office/officeart/2008/layout/TitledPictureBlocks"/>
    <dgm:cxn modelId="{4FB5DBB3-8C10-46F9-8DC8-AA416F1E0E7F}" type="presParOf" srcId="{DA65F949-F937-4F6B-ABE9-14D33D973AD7}" destId="{84E336E1-54C3-4418-B6EF-E2BA6841961A}" srcOrd="1" destOrd="0" presId="urn:microsoft.com/office/officeart/2008/layout/TitledPictureBlocks"/>
    <dgm:cxn modelId="{53C67448-090D-45C2-9875-512DFD7DAA7A}" type="presParOf" srcId="{DA65F949-F937-4F6B-ABE9-14D33D973AD7}" destId="{AC0205B5-D8A4-411D-8EB4-381D95D1D381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CAEB93-51ED-4E25-9BF0-CC1E521002E7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0_1" csCatId="mainScheme" phldr="1"/>
      <dgm:spPr/>
    </dgm:pt>
    <dgm:pt modelId="{71789F84-1067-4A49-B282-375E91020871}">
      <dgm:prSet phldrT="[Texto]" custT="1"/>
      <dgm:spPr/>
      <dgm:t>
        <a:bodyPr/>
        <a:lstStyle/>
        <a:p>
          <a:r>
            <a:rPr lang="en-US" sz="1800" dirty="0">
              <a:latin typeface="+mn-lt"/>
              <a:ea typeface="+mn-ea"/>
              <a:cs typeface="+mn-cs"/>
            </a:rPr>
            <a:t>Pseudo-chilblains</a:t>
          </a:r>
          <a:endParaRPr lang="es-ES" sz="1800" dirty="0"/>
        </a:p>
      </dgm:t>
    </dgm:pt>
    <dgm:pt modelId="{E7DFD65B-00CE-4ECA-B978-604A71A7A0C4}" type="parTrans" cxnId="{39672AB0-2B6C-4E44-9875-D81378076396}">
      <dgm:prSet/>
      <dgm:spPr/>
      <dgm:t>
        <a:bodyPr/>
        <a:lstStyle/>
        <a:p>
          <a:endParaRPr lang="es-ES" sz="1800"/>
        </a:p>
      </dgm:t>
    </dgm:pt>
    <dgm:pt modelId="{60D91008-E11C-4857-9418-898B171DED94}" type="sibTrans" cxnId="{39672AB0-2B6C-4E44-9875-D81378076396}">
      <dgm:prSet/>
      <dgm:spPr/>
      <dgm:t>
        <a:bodyPr/>
        <a:lstStyle/>
        <a:p>
          <a:endParaRPr lang="es-ES" sz="1800"/>
        </a:p>
      </dgm:t>
    </dgm:pt>
    <dgm:pt modelId="{4597E4FB-7C6A-4714-9A51-D37A0C404BB0}">
      <dgm:prSet phldrT="[Texto]" custT="1"/>
      <dgm:spPr/>
      <dgm:t>
        <a:bodyPr/>
        <a:lstStyle/>
        <a:p>
          <a:r>
            <a:rPr lang="en-US" sz="1800" dirty="0">
              <a:latin typeface="+mn-lt"/>
              <a:ea typeface="+mn-ea"/>
              <a:cs typeface="+mn-cs"/>
            </a:rPr>
            <a:t>Vesicular eruptions</a:t>
          </a:r>
          <a:endParaRPr lang="es-ES" sz="1800" dirty="0"/>
        </a:p>
      </dgm:t>
    </dgm:pt>
    <dgm:pt modelId="{216DE5F9-ACF6-463B-A4BC-E25218C1981E}" type="parTrans" cxnId="{7A6C5442-8344-4DE7-A209-14B4FAE2064A}">
      <dgm:prSet/>
      <dgm:spPr/>
      <dgm:t>
        <a:bodyPr/>
        <a:lstStyle/>
        <a:p>
          <a:endParaRPr lang="es-ES" sz="1800"/>
        </a:p>
      </dgm:t>
    </dgm:pt>
    <dgm:pt modelId="{4F315063-9A0C-4E7D-8071-A41A30D86A66}" type="sibTrans" cxnId="{7A6C5442-8344-4DE7-A209-14B4FAE2064A}">
      <dgm:prSet/>
      <dgm:spPr/>
      <dgm:t>
        <a:bodyPr/>
        <a:lstStyle/>
        <a:p>
          <a:endParaRPr lang="es-ES" sz="1800"/>
        </a:p>
      </dgm:t>
    </dgm:pt>
    <dgm:pt modelId="{0826D5E2-037A-49AE-BF22-7F5ECDED3CE3}">
      <dgm:prSet phldrT="[Texto]" custT="1"/>
      <dgm:spPr/>
      <dgm:t>
        <a:bodyPr/>
        <a:lstStyle/>
        <a:p>
          <a:r>
            <a:rPr lang="en-US" sz="1800" dirty="0">
              <a:latin typeface="+mn-lt"/>
              <a:ea typeface="+mn-ea"/>
              <a:cs typeface="+mn-cs"/>
            </a:rPr>
            <a:t>Urticarial lesions </a:t>
          </a:r>
          <a:endParaRPr lang="es-ES" sz="1800" dirty="0"/>
        </a:p>
      </dgm:t>
    </dgm:pt>
    <dgm:pt modelId="{CF37409F-2B63-428B-B573-E3FEA33CB332}" type="parTrans" cxnId="{20678E2F-0FAE-465A-8F7A-86603872279A}">
      <dgm:prSet/>
      <dgm:spPr/>
      <dgm:t>
        <a:bodyPr/>
        <a:lstStyle/>
        <a:p>
          <a:endParaRPr lang="es-ES" sz="1800"/>
        </a:p>
      </dgm:t>
    </dgm:pt>
    <dgm:pt modelId="{A1DCE0CB-9B14-4EBB-A712-083B4259215E}" type="sibTrans" cxnId="{20678E2F-0FAE-465A-8F7A-86603872279A}">
      <dgm:prSet/>
      <dgm:spPr/>
      <dgm:t>
        <a:bodyPr/>
        <a:lstStyle/>
        <a:p>
          <a:endParaRPr lang="es-ES" sz="1800"/>
        </a:p>
      </dgm:t>
    </dgm:pt>
    <dgm:pt modelId="{2A3A9112-AA53-420A-8BE0-082A77A14976}">
      <dgm:prSet phldrT="[Texto]" custT="1"/>
      <dgm:spPr/>
      <dgm:t>
        <a:bodyPr/>
        <a:lstStyle/>
        <a:p>
          <a:r>
            <a:rPr lang="en-US" sz="1800" dirty="0" err="1">
              <a:latin typeface="+mn-lt"/>
              <a:ea typeface="+mn-ea"/>
              <a:cs typeface="+mn-cs"/>
            </a:rPr>
            <a:t>Maculopapular</a:t>
          </a:r>
          <a:r>
            <a:rPr lang="en-US" sz="1800" dirty="0">
              <a:latin typeface="+mn-lt"/>
              <a:ea typeface="+mn-ea"/>
              <a:cs typeface="+mn-cs"/>
            </a:rPr>
            <a:t> eruptions</a:t>
          </a:r>
          <a:endParaRPr lang="es-ES" sz="1800" dirty="0"/>
        </a:p>
      </dgm:t>
    </dgm:pt>
    <dgm:pt modelId="{F3A423E3-3E25-4D7E-8937-27FEDEF04CFF}" type="parTrans" cxnId="{1744DB17-EF0E-49D3-BED3-176F74924703}">
      <dgm:prSet/>
      <dgm:spPr/>
      <dgm:t>
        <a:bodyPr/>
        <a:lstStyle/>
        <a:p>
          <a:endParaRPr lang="es-ES" sz="1800"/>
        </a:p>
      </dgm:t>
    </dgm:pt>
    <dgm:pt modelId="{F15BCF0C-AE7A-4D35-AE67-9EE5BE59645C}" type="sibTrans" cxnId="{1744DB17-EF0E-49D3-BED3-176F74924703}">
      <dgm:prSet/>
      <dgm:spPr/>
      <dgm:t>
        <a:bodyPr/>
        <a:lstStyle/>
        <a:p>
          <a:endParaRPr lang="es-ES" sz="1800"/>
        </a:p>
      </dgm:t>
    </dgm:pt>
    <dgm:pt modelId="{6D260D76-96F1-4EEA-ACB9-02697663ABB7}">
      <dgm:prSet phldrT="[Texto]" custT="1"/>
      <dgm:spPr/>
      <dgm:t>
        <a:bodyPr/>
        <a:lstStyle/>
        <a:p>
          <a:r>
            <a:rPr lang="en-US" sz="1800" dirty="0" err="1">
              <a:latin typeface="+mn-lt"/>
              <a:ea typeface="+mn-ea"/>
              <a:cs typeface="+mn-cs"/>
            </a:rPr>
            <a:t>Livedo</a:t>
          </a:r>
          <a:r>
            <a:rPr lang="en-US" sz="1800" dirty="0">
              <a:latin typeface="+mn-lt"/>
              <a:ea typeface="+mn-ea"/>
              <a:cs typeface="+mn-cs"/>
            </a:rPr>
            <a:t> or necrosis</a:t>
          </a:r>
          <a:endParaRPr lang="es-ES" sz="1800" dirty="0"/>
        </a:p>
      </dgm:t>
    </dgm:pt>
    <dgm:pt modelId="{03BECA67-E0B8-46E1-BF99-96DD9CCCBC33}" type="parTrans" cxnId="{0C057412-F1E9-40BB-B5CB-9A58BB36D289}">
      <dgm:prSet/>
      <dgm:spPr/>
      <dgm:t>
        <a:bodyPr/>
        <a:lstStyle/>
        <a:p>
          <a:endParaRPr lang="es-ES" sz="1800"/>
        </a:p>
      </dgm:t>
    </dgm:pt>
    <dgm:pt modelId="{57C3484F-E05A-4931-B04D-A978BE4A44E0}" type="sibTrans" cxnId="{0C057412-F1E9-40BB-B5CB-9A58BB36D289}">
      <dgm:prSet/>
      <dgm:spPr/>
      <dgm:t>
        <a:bodyPr/>
        <a:lstStyle/>
        <a:p>
          <a:endParaRPr lang="es-ES" sz="1800"/>
        </a:p>
      </dgm:t>
    </dgm:pt>
    <dgm:pt modelId="{AD46E59A-5F61-43BF-A9B7-D494759AC81E}" type="pres">
      <dgm:prSet presAssocID="{1DCAEB93-51ED-4E25-9BF0-CC1E521002E7}" presName="rootNode" presStyleCnt="0">
        <dgm:presLayoutVars>
          <dgm:chMax/>
          <dgm:chPref/>
          <dgm:dir/>
          <dgm:animLvl val="lvl"/>
        </dgm:presLayoutVars>
      </dgm:prSet>
      <dgm:spPr/>
    </dgm:pt>
    <dgm:pt modelId="{BF76F791-9625-4DD3-A564-9EDF7E38D06E}" type="pres">
      <dgm:prSet presAssocID="{71789F84-1067-4A49-B282-375E91020871}" presName="composite" presStyleCnt="0"/>
      <dgm:spPr/>
    </dgm:pt>
    <dgm:pt modelId="{9EFF057E-799E-4D0A-9DF5-A9D516EFFEF9}" type="pres">
      <dgm:prSet presAssocID="{71789F84-1067-4A49-B282-375E91020871}" presName="ParentText" presStyleLbl="node1" presStyleIdx="0" presStyleCnt="5" custScaleX="55866" custScaleY="281323" custLinFactY="57780" custLinFactNeighborX="-24509" custLinFactNeighborY="100000">
        <dgm:presLayoutVars>
          <dgm:chMax val="1"/>
          <dgm:chPref val="1"/>
          <dgm:bulletEnabled val="1"/>
        </dgm:presLayoutVars>
      </dgm:prSet>
      <dgm:spPr/>
    </dgm:pt>
    <dgm:pt modelId="{ED3A6DC4-E8DB-4ADB-86CE-5EE99F0A19E9}" type="pres">
      <dgm:prSet presAssocID="{71789F84-1067-4A49-B282-375E91020871}" presName="Image" presStyleLbl="bgImgPlace1" presStyleIdx="0" presStyleCnt="5" custScaleX="57667" custScaleY="64866" custLinFactNeighborX="-24917" custLinFactNeighborY="2541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5003397-B1C6-4BCD-BDFE-6A6F702056E7}" type="pres">
      <dgm:prSet presAssocID="{71789F84-1067-4A49-B282-375E91020871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001D7B0A-16CB-48A4-AC04-6DB7519A37BB}" type="pres">
      <dgm:prSet presAssocID="{60D91008-E11C-4857-9418-898B171DED94}" presName="sibTrans" presStyleCnt="0"/>
      <dgm:spPr/>
    </dgm:pt>
    <dgm:pt modelId="{52FAB293-573E-4D92-B260-85CE2EC29318}" type="pres">
      <dgm:prSet presAssocID="{4597E4FB-7C6A-4714-9A51-D37A0C404BB0}" presName="composite" presStyleCnt="0"/>
      <dgm:spPr/>
    </dgm:pt>
    <dgm:pt modelId="{61373C48-B423-4733-8BD8-F8EC6BE02BAE}" type="pres">
      <dgm:prSet presAssocID="{4597E4FB-7C6A-4714-9A51-D37A0C404BB0}" presName="ParentText" presStyleLbl="node1" presStyleIdx="1" presStyleCnt="5" custScaleX="59829" custScaleY="284419" custLinFactY="51373" custLinFactNeighborX="-64117" custLinFactNeighborY="100000">
        <dgm:presLayoutVars>
          <dgm:chMax val="1"/>
          <dgm:chPref val="1"/>
          <dgm:bulletEnabled val="1"/>
        </dgm:presLayoutVars>
      </dgm:prSet>
      <dgm:spPr/>
    </dgm:pt>
    <dgm:pt modelId="{40198517-73C0-4656-98CB-6A65BFACA57D}" type="pres">
      <dgm:prSet presAssocID="{4597E4FB-7C6A-4714-9A51-D37A0C404BB0}" presName="Image" presStyleLbl="bgImgPlace1" presStyleIdx="1" presStyleCnt="5" custScaleX="62752" custScaleY="67238" custLinFactNeighborX="-63340" custLinFactNeighborY="2624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0050A032-5F56-4C95-83B8-5817D163D526}" type="pres">
      <dgm:prSet presAssocID="{4597E4FB-7C6A-4714-9A51-D37A0C404BB0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207DAF6D-B5DE-4181-AAC1-6C9ADB6CA390}" type="pres">
      <dgm:prSet presAssocID="{4F315063-9A0C-4E7D-8071-A41A30D86A66}" presName="sibTrans" presStyleCnt="0"/>
      <dgm:spPr/>
    </dgm:pt>
    <dgm:pt modelId="{DD3B3A09-4DE1-497F-872D-2201154F39E7}" type="pres">
      <dgm:prSet presAssocID="{0826D5E2-037A-49AE-BF22-7F5ECDED3CE3}" presName="composite" presStyleCnt="0"/>
      <dgm:spPr/>
    </dgm:pt>
    <dgm:pt modelId="{5D05043C-8B14-42CD-BFA2-F3F7B5DFFB5F}" type="pres">
      <dgm:prSet presAssocID="{0826D5E2-037A-49AE-BF22-7F5ECDED3CE3}" presName="ParentText" presStyleLbl="node1" presStyleIdx="2" presStyleCnt="5" custScaleX="60207" custScaleY="301223" custLinFactX="-1914" custLinFactY="46716" custLinFactNeighborX="-100000" custLinFactNeighborY="100000">
        <dgm:presLayoutVars>
          <dgm:chMax val="1"/>
          <dgm:chPref val="1"/>
          <dgm:bulletEnabled val="1"/>
        </dgm:presLayoutVars>
      </dgm:prSet>
      <dgm:spPr/>
    </dgm:pt>
    <dgm:pt modelId="{EBD3E455-12EA-4BD1-A7F5-AD7F861BF395}" type="pres">
      <dgm:prSet presAssocID="{0826D5E2-037A-49AE-BF22-7F5ECDED3CE3}" presName="Image" presStyleLbl="bgImgPlace1" presStyleIdx="2" presStyleCnt="5" custScaleX="62222" custScaleY="65532" custLinFactX="-2277" custLinFactNeighborX="-100000" custLinFactNeighborY="2700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3529CD81-8143-4EE2-82F8-EB6384A85B6B}" type="pres">
      <dgm:prSet presAssocID="{0826D5E2-037A-49AE-BF22-7F5ECDED3CE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E4E0AC3-C305-4F08-AEA7-695BF7535B3A}" type="pres">
      <dgm:prSet presAssocID="{A1DCE0CB-9B14-4EBB-A712-083B4259215E}" presName="sibTrans" presStyleCnt="0"/>
      <dgm:spPr/>
    </dgm:pt>
    <dgm:pt modelId="{BD7E49AD-0952-4247-B8B1-2315089F28BD}" type="pres">
      <dgm:prSet presAssocID="{2A3A9112-AA53-420A-8BE0-082A77A14976}" presName="composite" presStyleCnt="0"/>
      <dgm:spPr/>
    </dgm:pt>
    <dgm:pt modelId="{0927E673-FB77-422E-9B48-0DAF7794E1CC}" type="pres">
      <dgm:prSet presAssocID="{2A3A9112-AA53-420A-8BE0-082A77A14976}" presName="ParentText" presStyleLbl="node1" presStyleIdx="3" presStyleCnt="5" custScaleX="56457" custScaleY="303332" custLinFactX="64136" custLinFactY="-300000" custLinFactNeighborX="100000" custLinFactNeighborY="-338409">
        <dgm:presLayoutVars>
          <dgm:chMax val="1"/>
          <dgm:chPref val="1"/>
          <dgm:bulletEnabled val="1"/>
        </dgm:presLayoutVars>
      </dgm:prSet>
      <dgm:spPr/>
    </dgm:pt>
    <dgm:pt modelId="{4C90D145-B788-499D-ADFB-2846E7815A5D}" type="pres">
      <dgm:prSet presAssocID="{2A3A9112-AA53-420A-8BE0-082A77A14976}" presName="Image" presStyleLbl="bgImgPlace1" presStyleIdx="3" presStyleCnt="5" custScaleX="55641" custScaleY="65924" custLinFactX="63843" custLinFactY="-8305" custLinFactNeighborX="100000" custLinFactNeighborY="-1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98D0D666-3D0F-4A3B-85F2-DB9094A4CFA7}" type="pres">
      <dgm:prSet presAssocID="{2A3A9112-AA53-420A-8BE0-082A77A14976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B0FF1063-500A-4C91-A6C6-FF3F4D1730C3}" type="pres">
      <dgm:prSet presAssocID="{F15BCF0C-AE7A-4D35-AE67-9EE5BE59645C}" presName="sibTrans" presStyleCnt="0"/>
      <dgm:spPr/>
    </dgm:pt>
    <dgm:pt modelId="{DA65F949-F937-4F6B-ABE9-14D33D973AD7}" type="pres">
      <dgm:prSet presAssocID="{6D260D76-96F1-4EEA-ACB9-02697663ABB7}" presName="composite" presStyleCnt="0"/>
      <dgm:spPr/>
    </dgm:pt>
    <dgm:pt modelId="{F3CAFDE6-D922-4E89-9E50-2F74F420DF3E}" type="pres">
      <dgm:prSet presAssocID="{6D260D76-96F1-4EEA-ACB9-02697663ABB7}" presName="ParentText" presStyleLbl="node1" presStyleIdx="4" presStyleCnt="5" custScaleX="61314" custScaleY="286732" custLinFactX="29281" custLinFactY="-300000" custLinFactNeighborX="100000" custLinFactNeighborY="-340604">
        <dgm:presLayoutVars>
          <dgm:chMax val="1"/>
          <dgm:chPref val="1"/>
          <dgm:bulletEnabled val="1"/>
        </dgm:presLayoutVars>
      </dgm:prSet>
      <dgm:spPr/>
    </dgm:pt>
    <dgm:pt modelId="{84E336E1-54C3-4418-B6EF-E2BA6841961A}" type="pres">
      <dgm:prSet presAssocID="{6D260D76-96F1-4EEA-ACB9-02697663ABB7}" presName="Image" presStyleLbl="bgImgPlace1" presStyleIdx="4" presStyleCnt="5" custAng="10800000" custScaleX="57805" custScaleY="68710" custLinFactX="29184" custLinFactY="-8684" custLinFactNeighborX="100000" custLinFactNeighborY="-10000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AC0205B5-D8A4-411D-8EB4-381D95D1D381}" type="pres">
      <dgm:prSet presAssocID="{6D260D76-96F1-4EEA-ACB9-02697663ABB7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55E1010-B187-4C5A-B350-61724BB37F2D}" type="presOf" srcId="{6D260D76-96F1-4EEA-ACB9-02697663ABB7}" destId="{F3CAFDE6-D922-4E89-9E50-2F74F420DF3E}" srcOrd="0" destOrd="0" presId="urn:microsoft.com/office/officeart/2008/layout/TitledPictureBlocks"/>
    <dgm:cxn modelId="{0C057412-F1E9-40BB-B5CB-9A58BB36D289}" srcId="{1DCAEB93-51ED-4E25-9BF0-CC1E521002E7}" destId="{6D260D76-96F1-4EEA-ACB9-02697663ABB7}" srcOrd="4" destOrd="0" parTransId="{03BECA67-E0B8-46E1-BF99-96DD9CCCBC33}" sibTransId="{57C3484F-E05A-4931-B04D-A978BE4A44E0}"/>
    <dgm:cxn modelId="{3B12F712-848B-4447-A64B-1AB15D309D82}" type="presOf" srcId="{2A3A9112-AA53-420A-8BE0-082A77A14976}" destId="{0927E673-FB77-422E-9B48-0DAF7794E1CC}" srcOrd="0" destOrd="0" presId="urn:microsoft.com/office/officeart/2008/layout/TitledPictureBlocks"/>
    <dgm:cxn modelId="{1744DB17-EF0E-49D3-BED3-176F74924703}" srcId="{1DCAEB93-51ED-4E25-9BF0-CC1E521002E7}" destId="{2A3A9112-AA53-420A-8BE0-082A77A14976}" srcOrd="3" destOrd="0" parTransId="{F3A423E3-3E25-4D7E-8937-27FEDEF04CFF}" sibTransId="{F15BCF0C-AE7A-4D35-AE67-9EE5BE59645C}"/>
    <dgm:cxn modelId="{20678E2F-0FAE-465A-8F7A-86603872279A}" srcId="{1DCAEB93-51ED-4E25-9BF0-CC1E521002E7}" destId="{0826D5E2-037A-49AE-BF22-7F5ECDED3CE3}" srcOrd="2" destOrd="0" parTransId="{CF37409F-2B63-428B-B573-E3FEA33CB332}" sibTransId="{A1DCE0CB-9B14-4EBB-A712-083B4259215E}"/>
    <dgm:cxn modelId="{4E923742-390D-4575-A4B9-2E27948DFF2C}" type="presOf" srcId="{0826D5E2-037A-49AE-BF22-7F5ECDED3CE3}" destId="{5D05043C-8B14-42CD-BFA2-F3F7B5DFFB5F}" srcOrd="0" destOrd="0" presId="urn:microsoft.com/office/officeart/2008/layout/TitledPictureBlocks"/>
    <dgm:cxn modelId="{7A6C5442-8344-4DE7-A209-14B4FAE2064A}" srcId="{1DCAEB93-51ED-4E25-9BF0-CC1E521002E7}" destId="{4597E4FB-7C6A-4714-9A51-D37A0C404BB0}" srcOrd="1" destOrd="0" parTransId="{216DE5F9-ACF6-463B-A4BC-E25218C1981E}" sibTransId="{4F315063-9A0C-4E7D-8071-A41A30D86A66}"/>
    <dgm:cxn modelId="{454FF654-CC4E-426F-851A-4CEAC3C7C808}" type="presOf" srcId="{1DCAEB93-51ED-4E25-9BF0-CC1E521002E7}" destId="{AD46E59A-5F61-43BF-A9B7-D494759AC81E}" srcOrd="0" destOrd="0" presId="urn:microsoft.com/office/officeart/2008/layout/TitledPictureBlocks"/>
    <dgm:cxn modelId="{47FD808D-D0B1-40DA-90C4-E12DFFABDBB5}" type="presOf" srcId="{71789F84-1067-4A49-B282-375E91020871}" destId="{9EFF057E-799E-4D0A-9DF5-A9D516EFFEF9}" srcOrd="0" destOrd="0" presId="urn:microsoft.com/office/officeart/2008/layout/TitledPictureBlocks"/>
    <dgm:cxn modelId="{C3CCE992-05FC-4E25-BA6C-EDD68DC16387}" type="presOf" srcId="{4597E4FB-7C6A-4714-9A51-D37A0C404BB0}" destId="{61373C48-B423-4733-8BD8-F8EC6BE02BAE}" srcOrd="0" destOrd="0" presId="urn:microsoft.com/office/officeart/2008/layout/TitledPictureBlocks"/>
    <dgm:cxn modelId="{39672AB0-2B6C-4E44-9875-D81378076396}" srcId="{1DCAEB93-51ED-4E25-9BF0-CC1E521002E7}" destId="{71789F84-1067-4A49-B282-375E91020871}" srcOrd="0" destOrd="0" parTransId="{E7DFD65B-00CE-4ECA-B978-604A71A7A0C4}" sibTransId="{60D91008-E11C-4857-9418-898B171DED94}"/>
    <dgm:cxn modelId="{905BDEFC-D832-48BF-ACF3-BBB11855AC80}" type="presParOf" srcId="{AD46E59A-5F61-43BF-A9B7-D494759AC81E}" destId="{BF76F791-9625-4DD3-A564-9EDF7E38D06E}" srcOrd="0" destOrd="0" presId="urn:microsoft.com/office/officeart/2008/layout/TitledPictureBlocks"/>
    <dgm:cxn modelId="{526C8FD7-6196-42CF-9C1F-71D36EE3716B}" type="presParOf" srcId="{BF76F791-9625-4DD3-A564-9EDF7E38D06E}" destId="{9EFF057E-799E-4D0A-9DF5-A9D516EFFEF9}" srcOrd="0" destOrd="0" presId="urn:microsoft.com/office/officeart/2008/layout/TitledPictureBlocks"/>
    <dgm:cxn modelId="{F4E10BD3-080F-43CB-84D8-60140443CF10}" type="presParOf" srcId="{BF76F791-9625-4DD3-A564-9EDF7E38D06E}" destId="{ED3A6DC4-E8DB-4ADB-86CE-5EE99F0A19E9}" srcOrd="1" destOrd="0" presId="urn:microsoft.com/office/officeart/2008/layout/TitledPictureBlocks"/>
    <dgm:cxn modelId="{6411CDE9-AACE-4BF5-BBF6-598E9CE8F296}" type="presParOf" srcId="{BF76F791-9625-4DD3-A564-9EDF7E38D06E}" destId="{65003397-B1C6-4BCD-BDFE-6A6F702056E7}" srcOrd="2" destOrd="0" presId="urn:microsoft.com/office/officeart/2008/layout/TitledPictureBlocks"/>
    <dgm:cxn modelId="{E8048EAF-B77C-40F0-BCA7-7B311703B6E3}" type="presParOf" srcId="{AD46E59A-5F61-43BF-A9B7-D494759AC81E}" destId="{001D7B0A-16CB-48A4-AC04-6DB7519A37BB}" srcOrd="1" destOrd="0" presId="urn:microsoft.com/office/officeart/2008/layout/TitledPictureBlocks"/>
    <dgm:cxn modelId="{693F8090-B7EB-485C-9DEB-24235249902E}" type="presParOf" srcId="{AD46E59A-5F61-43BF-A9B7-D494759AC81E}" destId="{52FAB293-573E-4D92-B260-85CE2EC29318}" srcOrd="2" destOrd="0" presId="urn:microsoft.com/office/officeart/2008/layout/TitledPictureBlocks"/>
    <dgm:cxn modelId="{4B86DE11-7C31-40A7-A8F0-ECD1C7AB2402}" type="presParOf" srcId="{52FAB293-573E-4D92-B260-85CE2EC29318}" destId="{61373C48-B423-4733-8BD8-F8EC6BE02BAE}" srcOrd="0" destOrd="0" presId="urn:microsoft.com/office/officeart/2008/layout/TitledPictureBlocks"/>
    <dgm:cxn modelId="{D12939E3-516B-4458-A924-3F2016FD89B3}" type="presParOf" srcId="{52FAB293-573E-4D92-B260-85CE2EC29318}" destId="{40198517-73C0-4656-98CB-6A65BFACA57D}" srcOrd="1" destOrd="0" presId="urn:microsoft.com/office/officeart/2008/layout/TitledPictureBlocks"/>
    <dgm:cxn modelId="{18CFA18B-E4A9-44B9-AD6D-1DFE4000D75C}" type="presParOf" srcId="{52FAB293-573E-4D92-B260-85CE2EC29318}" destId="{0050A032-5F56-4C95-83B8-5817D163D526}" srcOrd="2" destOrd="0" presId="urn:microsoft.com/office/officeart/2008/layout/TitledPictureBlocks"/>
    <dgm:cxn modelId="{98F2BBD2-0AA8-4FE5-B8B9-6BBE070F75A9}" type="presParOf" srcId="{AD46E59A-5F61-43BF-A9B7-D494759AC81E}" destId="{207DAF6D-B5DE-4181-AAC1-6C9ADB6CA390}" srcOrd="3" destOrd="0" presId="urn:microsoft.com/office/officeart/2008/layout/TitledPictureBlocks"/>
    <dgm:cxn modelId="{9EA50D28-764D-4B78-A0BE-75C6244B0CBC}" type="presParOf" srcId="{AD46E59A-5F61-43BF-A9B7-D494759AC81E}" destId="{DD3B3A09-4DE1-497F-872D-2201154F39E7}" srcOrd="4" destOrd="0" presId="urn:microsoft.com/office/officeart/2008/layout/TitledPictureBlocks"/>
    <dgm:cxn modelId="{7CCFB651-1E45-45B6-998A-E110CE7AA166}" type="presParOf" srcId="{DD3B3A09-4DE1-497F-872D-2201154F39E7}" destId="{5D05043C-8B14-42CD-BFA2-F3F7B5DFFB5F}" srcOrd="0" destOrd="0" presId="urn:microsoft.com/office/officeart/2008/layout/TitledPictureBlocks"/>
    <dgm:cxn modelId="{E0EDDA84-005C-4F2F-8691-304FD073B498}" type="presParOf" srcId="{DD3B3A09-4DE1-497F-872D-2201154F39E7}" destId="{EBD3E455-12EA-4BD1-A7F5-AD7F861BF395}" srcOrd="1" destOrd="0" presId="urn:microsoft.com/office/officeart/2008/layout/TitledPictureBlocks"/>
    <dgm:cxn modelId="{DF2CE5D3-3999-4CFA-A498-9341C9E36C3E}" type="presParOf" srcId="{DD3B3A09-4DE1-497F-872D-2201154F39E7}" destId="{3529CD81-8143-4EE2-82F8-EB6384A85B6B}" srcOrd="2" destOrd="0" presId="urn:microsoft.com/office/officeart/2008/layout/TitledPictureBlocks"/>
    <dgm:cxn modelId="{EC977B60-9E4B-4653-99E4-670511DDEA8E}" type="presParOf" srcId="{AD46E59A-5F61-43BF-A9B7-D494759AC81E}" destId="{DE4E0AC3-C305-4F08-AEA7-695BF7535B3A}" srcOrd="5" destOrd="0" presId="urn:microsoft.com/office/officeart/2008/layout/TitledPictureBlocks"/>
    <dgm:cxn modelId="{5D164153-8B6F-4ACF-9DDD-8C55179FFF51}" type="presParOf" srcId="{AD46E59A-5F61-43BF-A9B7-D494759AC81E}" destId="{BD7E49AD-0952-4247-B8B1-2315089F28BD}" srcOrd="6" destOrd="0" presId="urn:microsoft.com/office/officeart/2008/layout/TitledPictureBlocks"/>
    <dgm:cxn modelId="{D5493FFF-B540-4538-A6A3-D97FD39690D1}" type="presParOf" srcId="{BD7E49AD-0952-4247-B8B1-2315089F28BD}" destId="{0927E673-FB77-422E-9B48-0DAF7794E1CC}" srcOrd="0" destOrd="0" presId="urn:microsoft.com/office/officeart/2008/layout/TitledPictureBlocks"/>
    <dgm:cxn modelId="{B28AA750-79FC-4D13-B93B-BBAA074121E6}" type="presParOf" srcId="{BD7E49AD-0952-4247-B8B1-2315089F28BD}" destId="{4C90D145-B788-499D-ADFB-2846E7815A5D}" srcOrd="1" destOrd="0" presId="urn:microsoft.com/office/officeart/2008/layout/TitledPictureBlocks"/>
    <dgm:cxn modelId="{8C3EA9C9-7E1E-4D19-8BD6-96D1B1FFC20A}" type="presParOf" srcId="{BD7E49AD-0952-4247-B8B1-2315089F28BD}" destId="{98D0D666-3D0F-4A3B-85F2-DB9094A4CFA7}" srcOrd="2" destOrd="0" presId="urn:microsoft.com/office/officeart/2008/layout/TitledPictureBlocks"/>
    <dgm:cxn modelId="{3E9DDE93-DD7B-4497-914E-1A66D91DD44A}" type="presParOf" srcId="{AD46E59A-5F61-43BF-A9B7-D494759AC81E}" destId="{B0FF1063-500A-4C91-A6C6-FF3F4D1730C3}" srcOrd="7" destOrd="0" presId="urn:microsoft.com/office/officeart/2008/layout/TitledPictureBlocks"/>
    <dgm:cxn modelId="{9FEB8D71-C9EE-4B70-B1EA-D4CA2A8DE297}" type="presParOf" srcId="{AD46E59A-5F61-43BF-A9B7-D494759AC81E}" destId="{DA65F949-F937-4F6B-ABE9-14D33D973AD7}" srcOrd="8" destOrd="0" presId="urn:microsoft.com/office/officeart/2008/layout/TitledPictureBlocks"/>
    <dgm:cxn modelId="{A2DA6A90-5CAE-4EEE-BBB0-6EC461FE2D29}" type="presParOf" srcId="{DA65F949-F937-4F6B-ABE9-14D33D973AD7}" destId="{F3CAFDE6-D922-4E89-9E50-2F74F420DF3E}" srcOrd="0" destOrd="0" presId="urn:microsoft.com/office/officeart/2008/layout/TitledPictureBlocks"/>
    <dgm:cxn modelId="{B35CFB6C-C4C5-4DF8-8820-AE4942E995B7}" type="presParOf" srcId="{DA65F949-F937-4F6B-ABE9-14D33D973AD7}" destId="{84E336E1-54C3-4418-B6EF-E2BA6841961A}" srcOrd="1" destOrd="0" presId="urn:microsoft.com/office/officeart/2008/layout/TitledPictureBlocks"/>
    <dgm:cxn modelId="{FD7A81DE-89ED-424D-AEEA-23E614A4A7DC}" type="presParOf" srcId="{DA65F949-F937-4F6B-ABE9-14D33D973AD7}" destId="{AC0205B5-D8A4-411D-8EB4-381D95D1D381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/>
            <a:t>Why not join the debate on this article through our correspondence section?</a:t>
          </a:r>
          <a:endParaRPr lang="en-US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E77B3-670B-4BF1-885C-1C59D5764908}">
      <dsp:nvSpPr>
        <dsp:cNvPr id="0" name=""/>
        <dsp:cNvSpPr/>
      </dsp:nvSpPr>
      <dsp:spPr>
        <a:xfrm>
          <a:off x="2" y="656115"/>
          <a:ext cx="2572263" cy="10858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Skin </a:t>
          </a:r>
          <a:r>
            <a:rPr lang="es-ES" sz="1800" kern="1200" dirty="0" err="1"/>
            <a:t>lesions</a:t>
          </a:r>
          <a:r>
            <a:rPr lang="es-ES" sz="1800" kern="1200" dirty="0"/>
            <a:t> +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COVID-19 </a:t>
          </a:r>
          <a:r>
            <a:rPr lang="es-ES" sz="1800" kern="1200" dirty="0" err="1"/>
            <a:t>suspected</a:t>
          </a:r>
          <a:r>
            <a:rPr lang="es-ES" sz="1800" kern="1200" dirty="0"/>
            <a:t>/</a:t>
          </a:r>
          <a:r>
            <a:rPr lang="es-ES" sz="1800" kern="1200" dirty="0" err="1"/>
            <a:t>confirmed</a:t>
          </a:r>
          <a:endParaRPr lang="es-ES" sz="1800" kern="1200" dirty="0"/>
        </a:p>
      </dsp:txBody>
      <dsp:txXfrm>
        <a:off x="31806" y="687919"/>
        <a:ext cx="2508655" cy="1022269"/>
      </dsp:txXfrm>
    </dsp:sp>
    <dsp:sp modelId="{831DD53F-083B-49D9-AA58-46E2D0DB3446}">
      <dsp:nvSpPr>
        <dsp:cNvPr id="0" name=""/>
        <dsp:cNvSpPr/>
      </dsp:nvSpPr>
      <dsp:spPr>
        <a:xfrm>
          <a:off x="2616" y="2756015"/>
          <a:ext cx="1841432" cy="11419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Assessed</a:t>
          </a:r>
          <a:r>
            <a:rPr lang="es-ES" sz="1800" kern="1200" dirty="0"/>
            <a:t> </a:t>
          </a:r>
          <a:r>
            <a:rPr lang="es-ES" sz="1800" kern="1200" dirty="0" err="1"/>
            <a:t>for</a:t>
          </a:r>
          <a:r>
            <a:rPr lang="es-ES" sz="1800" kern="1200" dirty="0"/>
            <a:t> </a:t>
          </a:r>
          <a:r>
            <a:rPr lang="es-ES" sz="1800" kern="1200" dirty="0" err="1"/>
            <a:t>eligibility</a:t>
          </a:r>
          <a:r>
            <a:rPr lang="es-ES" sz="1800" kern="1200" dirty="0"/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(n=</a:t>
          </a:r>
          <a:r>
            <a:rPr lang="en-US" sz="1800" kern="1200" dirty="0"/>
            <a:t>429</a:t>
          </a:r>
          <a:r>
            <a:rPr lang="es-ES" sz="1800" kern="1200" dirty="0"/>
            <a:t> )</a:t>
          </a:r>
        </a:p>
      </dsp:txBody>
      <dsp:txXfrm>
        <a:off x="36062" y="2789461"/>
        <a:ext cx="1774540" cy="1075051"/>
      </dsp:txXfrm>
    </dsp:sp>
    <dsp:sp modelId="{A0A41693-72D9-4C77-A7EA-ED07A3D35EFA}">
      <dsp:nvSpPr>
        <dsp:cNvPr id="0" name=""/>
        <dsp:cNvSpPr/>
      </dsp:nvSpPr>
      <dsp:spPr>
        <a:xfrm>
          <a:off x="1844049" y="3313267"/>
          <a:ext cx="721345" cy="27438"/>
        </a:xfrm>
        <a:custGeom>
          <a:avLst/>
          <a:gdLst/>
          <a:ahLst/>
          <a:cxnLst/>
          <a:rect l="0" t="0" r="0" b="0"/>
          <a:pathLst>
            <a:path>
              <a:moveTo>
                <a:pt x="0" y="13719"/>
              </a:moveTo>
              <a:lnTo>
                <a:pt x="721345" y="13719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>
        <a:off x="2186688" y="3308953"/>
        <a:ext cx="36067" cy="36067"/>
      </dsp:txXfrm>
    </dsp:sp>
    <dsp:sp modelId="{AEBDD968-8F28-441D-A6D0-D6F1D58B5082}">
      <dsp:nvSpPr>
        <dsp:cNvPr id="0" name=""/>
        <dsp:cNvSpPr/>
      </dsp:nvSpPr>
      <dsp:spPr>
        <a:xfrm>
          <a:off x="2565394" y="2201273"/>
          <a:ext cx="2517837" cy="22514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Excluded (n= 54)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Not meeting inclusion criteria (n=31 )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Other specific diagnosis (n=5) Missing information (n=18)</a:t>
          </a:r>
          <a:r>
            <a:rPr lang="es-ES" sz="1800" kern="1200" dirty="0"/>
            <a:t> </a:t>
          </a:r>
        </a:p>
      </dsp:txBody>
      <dsp:txXfrm>
        <a:off x="2631336" y="2267215"/>
        <a:ext cx="2385953" cy="2119542"/>
      </dsp:txXfrm>
    </dsp:sp>
    <dsp:sp modelId="{A7903962-3181-4DFB-A6D6-AC74564D735D}">
      <dsp:nvSpPr>
        <dsp:cNvPr id="0" name=""/>
        <dsp:cNvSpPr/>
      </dsp:nvSpPr>
      <dsp:spPr>
        <a:xfrm>
          <a:off x="2616" y="4033211"/>
          <a:ext cx="1803363" cy="9016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/>
            <a:t>Inclusion</a:t>
          </a:r>
          <a:endParaRPr lang="es-E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(n=375)</a:t>
          </a:r>
        </a:p>
      </dsp:txBody>
      <dsp:txXfrm>
        <a:off x="29025" y="4059620"/>
        <a:ext cx="1750545" cy="848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A6DC4-E8DB-4ADB-86CE-5EE99F0A19E9}">
      <dsp:nvSpPr>
        <dsp:cNvPr id="0" name=""/>
        <dsp:cNvSpPr/>
      </dsp:nvSpPr>
      <dsp:spPr>
        <a:xfrm>
          <a:off x="0" y="1670110"/>
          <a:ext cx="1737683" cy="147232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FF057E-799E-4D0A-9DF5-A9D516EFFEF9}">
      <dsp:nvSpPr>
        <dsp:cNvPr id="0" name=""/>
        <dsp:cNvSpPr/>
      </dsp:nvSpPr>
      <dsp:spPr>
        <a:xfrm>
          <a:off x="0" y="703514"/>
          <a:ext cx="1737683" cy="11024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+mn-ea"/>
              <a:cs typeface="+mn-cs"/>
            </a:rPr>
            <a:t>Pseudo-chilblains</a:t>
          </a:r>
          <a:endParaRPr lang="es-ES" sz="2000" kern="1200" dirty="0"/>
        </a:p>
      </dsp:txBody>
      <dsp:txXfrm>
        <a:off x="0" y="703514"/>
        <a:ext cx="1737683" cy="1102496"/>
      </dsp:txXfrm>
    </dsp:sp>
    <dsp:sp modelId="{40198517-73C0-4656-98CB-6A65BFACA57D}">
      <dsp:nvSpPr>
        <dsp:cNvPr id="0" name=""/>
        <dsp:cNvSpPr/>
      </dsp:nvSpPr>
      <dsp:spPr>
        <a:xfrm>
          <a:off x="2575739" y="1685998"/>
          <a:ext cx="1737683" cy="1472328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373C48-B423-4733-8BD8-F8EC6BE02BAE}">
      <dsp:nvSpPr>
        <dsp:cNvPr id="0" name=""/>
        <dsp:cNvSpPr/>
      </dsp:nvSpPr>
      <dsp:spPr>
        <a:xfrm>
          <a:off x="2563298" y="749861"/>
          <a:ext cx="1737683" cy="9171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+mn-ea"/>
              <a:cs typeface="+mn-cs"/>
            </a:rPr>
            <a:t>Vesicular eruptions</a:t>
          </a:r>
          <a:endParaRPr lang="es-ES" sz="2000" kern="1200" dirty="0"/>
        </a:p>
      </dsp:txBody>
      <dsp:txXfrm>
        <a:off x="2563298" y="749861"/>
        <a:ext cx="1737683" cy="917108"/>
      </dsp:txXfrm>
    </dsp:sp>
    <dsp:sp modelId="{EBD3E455-12EA-4BD1-A7F5-AD7F861BF395}">
      <dsp:nvSpPr>
        <dsp:cNvPr id="0" name=""/>
        <dsp:cNvSpPr/>
      </dsp:nvSpPr>
      <dsp:spPr>
        <a:xfrm>
          <a:off x="5139037" y="1626558"/>
          <a:ext cx="1737683" cy="147232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5043C-8B14-42CD-BFA2-F3F7B5DFFB5F}">
      <dsp:nvSpPr>
        <dsp:cNvPr id="0" name=""/>
        <dsp:cNvSpPr/>
      </dsp:nvSpPr>
      <dsp:spPr>
        <a:xfrm>
          <a:off x="5126596" y="759523"/>
          <a:ext cx="1737683" cy="878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+mn-ea"/>
              <a:cs typeface="+mn-cs"/>
            </a:rPr>
            <a:t>Urticarial lesions </a:t>
          </a:r>
          <a:endParaRPr lang="es-ES" sz="2000" kern="1200" dirty="0"/>
        </a:p>
      </dsp:txBody>
      <dsp:txXfrm>
        <a:off x="5126596" y="759523"/>
        <a:ext cx="1737683" cy="878463"/>
      </dsp:txXfrm>
    </dsp:sp>
    <dsp:sp modelId="{4C90D145-B788-499D-ADFB-2846E7815A5D}">
      <dsp:nvSpPr>
        <dsp:cNvPr id="0" name=""/>
        <dsp:cNvSpPr/>
      </dsp:nvSpPr>
      <dsp:spPr>
        <a:xfrm>
          <a:off x="1286253" y="4265948"/>
          <a:ext cx="1737683" cy="1472328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7E673-FB77-422E-9B48-0DAF7794E1CC}">
      <dsp:nvSpPr>
        <dsp:cNvPr id="0" name=""/>
        <dsp:cNvSpPr/>
      </dsp:nvSpPr>
      <dsp:spPr>
        <a:xfrm>
          <a:off x="3851369" y="3262620"/>
          <a:ext cx="1737683" cy="9889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>
              <a:latin typeface="+mn-lt"/>
              <a:ea typeface="+mn-ea"/>
              <a:cs typeface="+mn-cs"/>
            </a:rPr>
            <a:t>Livedo</a:t>
          </a:r>
          <a:r>
            <a:rPr lang="en-US" sz="2000" kern="1200" dirty="0">
              <a:latin typeface="+mn-lt"/>
              <a:ea typeface="+mn-ea"/>
              <a:cs typeface="+mn-cs"/>
            </a:rPr>
            <a:t> or necrosis</a:t>
          </a:r>
          <a:endParaRPr lang="es-ES" sz="2000" kern="1200" dirty="0"/>
        </a:p>
      </dsp:txBody>
      <dsp:txXfrm>
        <a:off x="3851369" y="3262620"/>
        <a:ext cx="1737683" cy="988969"/>
      </dsp:txXfrm>
    </dsp:sp>
    <dsp:sp modelId="{84E336E1-54C3-4418-B6EF-E2BA6841961A}">
      <dsp:nvSpPr>
        <dsp:cNvPr id="0" name=""/>
        <dsp:cNvSpPr/>
      </dsp:nvSpPr>
      <dsp:spPr>
        <a:xfrm rot="10800000">
          <a:off x="3853704" y="4283228"/>
          <a:ext cx="1737683" cy="147232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CAFDE6-D922-4E89-9E50-2F74F420DF3E}">
      <dsp:nvSpPr>
        <dsp:cNvPr id="0" name=""/>
        <dsp:cNvSpPr/>
      </dsp:nvSpPr>
      <dsp:spPr>
        <a:xfrm>
          <a:off x="1288102" y="3317383"/>
          <a:ext cx="1737683" cy="9391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+mn-ea"/>
              <a:cs typeface="+mn-cs"/>
            </a:rPr>
            <a:t>Maculo-papular eruptions </a:t>
          </a:r>
          <a:endParaRPr lang="es-ES" sz="2000" kern="1200" dirty="0"/>
        </a:p>
      </dsp:txBody>
      <dsp:txXfrm>
        <a:off x="1288102" y="3317383"/>
        <a:ext cx="1737683" cy="9391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A6DC4-E8DB-4ADB-86CE-5EE99F0A19E9}">
      <dsp:nvSpPr>
        <dsp:cNvPr id="0" name=""/>
        <dsp:cNvSpPr/>
      </dsp:nvSpPr>
      <dsp:spPr>
        <a:xfrm>
          <a:off x="14927" y="1706100"/>
          <a:ext cx="1405477" cy="133951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FF057E-799E-4D0A-9DF5-A9D516EFFEF9}">
      <dsp:nvSpPr>
        <dsp:cNvPr id="0" name=""/>
        <dsp:cNvSpPr/>
      </dsp:nvSpPr>
      <dsp:spPr>
        <a:xfrm>
          <a:off x="46818" y="663511"/>
          <a:ext cx="1361583" cy="10003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  <a:ea typeface="+mn-ea"/>
              <a:cs typeface="+mn-cs"/>
            </a:rPr>
            <a:t>Pseudo-chilblains</a:t>
          </a:r>
          <a:endParaRPr lang="es-ES" sz="1800" kern="1200" dirty="0"/>
        </a:p>
      </dsp:txBody>
      <dsp:txXfrm>
        <a:off x="46818" y="663511"/>
        <a:ext cx="1361583" cy="1000366"/>
      </dsp:txXfrm>
    </dsp:sp>
    <dsp:sp modelId="{40198517-73C0-4656-98CB-6A65BFACA57D}">
      <dsp:nvSpPr>
        <dsp:cNvPr id="0" name=""/>
        <dsp:cNvSpPr/>
      </dsp:nvSpPr>
      <dsp:spPr>
        <a:xfrm>
          <a:off x="2314838" y="1689296"/>
          <a:ext cx="1529411" cy="1388498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373C48-B423-4733-8BD8-F8EC6BE02BAE}">
      <dsp:nvSpPr>
        <dsp:cNvPr id="0" name=""/>
        <dsp:cNvSpPr/>
      </dsp:nvSpPr>
      <dsp:spPr>
        <a:xfrm>
          <a:off x="2331521" y="625730"/>
          <a:ext cx="1458170" cy="10113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  <a:ea typeface="+mn-ea"/>
              <a:cs typeface="+mn-cs"/>
            </a:rPr>
            <a:t>Vesicular eruptions</a:t>
          </a:r>
          <a:endParaRPr lang="es-ES" sz="1800" kern="1200" dirty="0"/>
        </a:p>
      </dsp:txBody>
      <dsp:txXfrm>
        <a:off x="2331521" y="625730"/>
        <a:ext cx="1458170" cy="1011375"/>
      </dsp:txXfrm>
    </dsp:sp>
    <dsp:sp modelId="{EBD3E455-12EA-4BD1-A7F5-AD7F861BF395}">
      <dsp:nvSpPr>
        <dsp:cNvPr id="0" name=""/>
        <dsp:cNvSpPr/>
      </dsp:nvSpPr>
      <dsp:spPr>
        <a:xfrm>
          <a:off x="4664189" y="1746310"/>
          <a:ext cx="1516493" cy="135326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5043C-8B14-42CD-BFA2-F3F7B5DFFB5F}">
      <dsp:nvSpPr>
        <dsp:cNvPr id="0" name=""/>
        <dsp:cNvSpPr/>
      </dsp:nvSpPr>
      <dsp:spPr>
        <a:xfrm>
          <a:off x="4697592" y="603039"/>
          <a:ext cx="1467383" cy="1071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  <a:ea typeface="+mn-ea"/>
              <a:cs typeface="+mn-cs"/>
            </a:rPr>
            <a:t>Urticarial lesions </a:t>
          </a:r>
          <a:endParaRPr lang="es-ES" sz="1800" kern="1200" dirty="0"/>
        </a:p>
      </dsp:txBody>
      <dsp:txXfrm>
        <a:off x="4697592" y="603039"/>
        <a:ext cx="1467383" cy="1071129"/>
      </dsp:txXfrm>
    </dsp:sp>
    <dsp:sp modelId="{4C90D145-B788-499D-ADFB-2846E7815A5D}">
      <dsp:nvSpPr>
        <dsp:cNvPr id="0" name=""/>
        <dsp:cNvSpPr/>
      </dsp:nvSpPr>
      <dsp:spPr>
        <a:xfrm>
          <a:off x="6287461" y="1739422"/>
          <a:ext cx="1356099" cy="1361364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7E673-FB77-422E-9B48-0DAF7794E1CC}">
      <dsp:nvSpPr>
        <dsp:cNvPr id="0" name=""/>
        <dsp:cNvSpPr/>
      </dsp:nvSpPr>
      <dsp:spPr>
        <a:xfrm>
          <a:off x="6284658" y="598711"/>
          <a:ext cx="1375987" cy="10786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+mn-lt"/>
              <a:ea typeface="+mn-ea"/>
              <a:cs typeface="+mn-cs"/>
            </a:rPr>
            <a:t>Maculopapular</a:t>
          </a:r>
          <a:r>
            <a:rPr lang="en-US" sz="1800" kern="1200" dirty="0">
              <a:latin typeface="+mn-lt"/>
              <a:ea typeface="+mn-ea"/>
              <a:cs typeface="+mn-cs"/>
            </a:rPr>
            <a:t> eruptions</a:t>
          </a:r>
          <a:endParaRPr lang="es-ES" sz="1800" kern="1200" dirty="0"/>
        </a:p>
      </dsp:txBody>
      <dsp:txXfrm>
        <a:off x="6284658" y="598711"/>
        <a:ext cx="1375987" cy="1078629"/>
      </dsp:txXfrm>
    </dsp:sp>
    <dsp:sp modelId="{84E336E1-54C3-4418-B6EF-E2BA6841961A}">
      <dsp:nvSpPr>
        <dsp:cNvPr id="0" name=""/>
        <dsp:cNvSpPr/>
      </dsp:nvSpPr>
      <dsp:spPr>
        <a:xfrm rot="10800000">
          <a:off x="8697182" y="1673689"/>
          <a:ext cx="1408841" cy="1418896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CAFDE6-D922-4E89-9E50-2F74F420DF3E}">
      <dsp:nvSpPr>
        <dsp:cNvPr id="0" name=""/>
        <dsp:cNvSpPr/>
      </dsp:nvSpPr>
      <dsp:spPr>
        <a:xfrm>
          <a:off x="8656785" y="591280"/>
          <a:ext cx="1494363" cy="1019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>
              <a:latin typeface="+mn-lt"/>
              <a:ea typeface="+mn-ea"/>
              <a:cs typeface="+mn-cs"/>
            </a:rPr>
            <a:t>Livedo</a:t>
          </a:r>
          <a:r>
            <a:rPr lang="en-US" sz="1800" kern="1200" dirty="0">
              <a:latin typeface="+mn-lt"/>
              <a:ea typeface="+mn-ea"/>
              <a:cs typeface="+mn-cs"/>
            </a:rPr>
            <a:t> or necrosis</a:t>
          </a:r>
          <a:endParaRPr lang="es-ES" sz="1800" kern="1200" dirty="0"/>
        </a:p>
      </dsp:txBody>
      <dsp:txXfrm>
        <a:off x="8656785" y="591280"/>
        <a:ext cx="1494363" cy="1019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89EF0-CC18-4F1D-A021-85D6B51A70C5}">
      <dsp:nvSpPr>
        <dsp:cNvPr id="0" name=""/>
        <dsp:cNvSpPr/>
      </dsp:nvSpPr>
      <dsp:spPr>
        <a:xfrm>
          <a:off x="0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1EFC5-3D0B-4721-8059-C74943CCEA04}">
      <dsp:nvSpPr>
        <dsp:cNvPr id="0" name=""/>
        <dsp:cNvSpPr/>
      </dsp:nvSpPr>
      <dsp:spPr>
        <a:xfrm>
          <a:off x="343580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/>
            <a:t>Why not join the debate on this article through our correspondence section?</a:t>
          </a:r>
          <a:endParaRPr lang="en-US" sz="2300" kern="1200"/>
        </a:p>
      </dsp:txBody>
      <dsp:txXfrm>
        <a:off x="401091" y="1748087"/>
        <a:ext cx="2977201" cy="1848539"/>
      </dsp:txXfrm>
    </dsp:sp>
    <dsp:sp modelId="{AB583545-4501-4E3B-844F-FF50758E8240}">
      <dsp:nvSpPr>
        <dsp:cNvPr id="0" name=""/>
        <dsp:cNvSpPr/>
      </dsp:nvSpPr>
      <dsp:spPr>
        <a:xfrm>
          <a:off x="3779384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F7487-D8AE-46CD-898D-64C26E302513}">
      <dsp:nvSpPr>
        <dsp:cNvPr id="0" name=""/>
        <dsp:cNvSpPr/>
      </dsp:nvSpPr>
      <dsp:spPr>
        <a:xfrm>
          <a:off x="4122964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/>
            <a:t>Rapid responses should not exceed 350 words, four references and one figure</a:t>
          </a:r>
          <a:endParaRPr lang="en-US" sz="2300" kern="1200"/>
        </a:p>
      </dsp:txBody>
      <dsp:txXfrm>
        <a:off x="4180475" y="1748087"/>
        <a:ext cx="2977201" cy="1848539"/>
      </dsp:txXfrm>
    </dsp:sp>
    <dsp:sp modelId="{2B7A7F20-121A-4E84-948C-0E406B9D1E2B}">
      <dsp:nvSpPr>
        <dsp:cNvPr id="0" name=""/>
        <dsp:cNvSpPr/>
      </dsp:nvSpPr>
      <dsp:spPr>
        <a:xfrm>
          <a:off x="7558768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A4A0E-E77C-4070-8FDB-D680624066A8}">
      <dsp:nvSpPr>
        <dsp:cNvPr id="0" name=""/>
        <dsp:cNvSpPr/>
      </dsp:nvSpPr>
      <dsp:spPr>
        <a:xfrm>
          <a:off x="7902348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 dirty="0"/>
            <a:t>Further details can be found on the BJD website</a:t>
          </a:r>
          <a:endParaRPr lang="en-US" sz="2300" kern="1200" dirty="0"/>
        </a:p>
      </dsp:txBody>
      <dsp:txXfrm>
        <a:off x="7959859" y="1748087"/>
        <a:ext cx="2977201" cy="184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t>20/09/2020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099457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Classification of the cutaneous manifestations of COVID-19: a rapid prospective nationwide consensus study in Spain with 375 cases.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2861494"/>
            <a:ext cx="9070870" cy="861420"/>
          </a:xfrm>
        </p:spPr>
        <p:txBody>
          <a:bodyPr>
            <a:noAutofit/>
          </a:bodyPr>
          <a:lstStyle/>
          <a:p>
            <a:pPr algn="just"/>
            <a:r>
              <a:rPr lang="es-ES" sz="1800" dirty="0">
                <a:solidFill>
                  <a:schemeClr val="tx1"/>
                </a:solidFill>
              </a:rPr>
              <a:t>C. Galván Casas, A. Català, G. Carretero Hernández , P. Rodríguez-Jiménez, D. Fernández Nieto , A. Rodríguez-Villa </a:t>
            </a:r>
            <a:r>
              <a:rPr lang="es-ES" sz="1800" dirty="0" err="1">
                <a:solidFill>
                  <a:schemeClr val="tx1"/>
                </a:solidFill>
              </a:rPr>
              <a:t>Lario</a:t>
            </a:r>
            <a:r>
              <a:rPr lang="es-ES" sz="1800" dirty="0">
                <a:solidFill>
                  <a:schemeClr val="tx1"/>
                </a:solidFill>
              </a:rPr>
              <a:t>, I. Navarro Fernández, R. Ruiz-Villaverde, D. </a:t>
            </a:r>
            <a:r>
              <a:rPr lang="es-ES" sz="1800" dirty="0" err="1">
                <a:solidFill>
                  <a:schemeClr val="tx1"/>
                </a:solidFill>
              </a:rPr>
              <a:t>Falkenhain</a:t>
            </a:r>
            <a:r>
              <a:rPr lang="es-ES" sz="1800" dirty="0">
                <a:solidFill>
                  <a:schemeClr val="tx1"/>
                </a:solidFill>
              </a:rPr>
              <a:t>, M. Llamas Velasco, J. García-</a:t>
            </a:r>
            <a:r>
              <a:rPr lang="es-ES" sz="1800" dirty="0" err="1">
                <a:solidFill>
                  <a:schemeClr val="tx1"/>
                </a:solidFill>
              </a:rPr>
              <a:t>Gavín</a:t>
            </a:r>
            <a:r>
              <a:rPr lang="es-ES" sz="1800" dirty="0">
                <a:solidFill>
                  <a:schemeClr val="tx1"/>
                </a:solidFill>
              </a:rPr>
              <a:t>, O. </a:t>
            </a:r>
            <a:r>
              <a:rPr lang="es-ES" sz="1800" dirty="0" err="1">
                <a:solidFill>
                  <a:schemeClr val="tx1"/>
                </a:solidFill>
              </a:rPr>
              <a:t>Baniandrés</a:t>
            </a:r>
            <a:r>
              <a:rPr lang="es-ES" sz="1800" dirty="0">
                <a:solidFill>
                  <a:schemeClr val="tx1"/>
                </a:solidFill>
              </a:rPr>
              <a:t>, C. González-Cruz, V. Morillas-</a:t>
            </a:r>
            <a:r>
              <a:rPr lang="es-ES" sz="1800" dirty="0" err="1">
                <a:solidFill>
                  <a:schemeClr val="tx1"/>
                </a:solidFill>
              </a:rPr>
              <a:t>Lahuerta</a:t>
            </a:r>
            <a:r>
              <a:rPr lang="es-ES" sz="1800" dirty="0">
                <a:solidFill>
                  <a:schemeClr val="tx1"/>
                </a:solidFill>
              </a:rPr>
              <a:t>, X. </a:t>
            </a:r>
            <a:r>
              <a:rPr lang="es-ES" sz="1800" dirty="0" err="1">
                <a:solidFill>
                  <a:schemeClr val="tx1"/>
                </a:solidFill>
              </a:rPr>
              <a:t>Cubiró</a:t>
            </a:r>
            <a:r>
              <a:rPr lang="es-ES" sz="1800" dirty="0">
                <a:solidFill>
                  <a:schemeClr val="tx1"/>
                </a:solidFill>
              </a:rPr>
              <a:t>, I. Figueras </a:t>
            </a:r>
            <a:r>
              <a:rPr lang="es-ES" sz="1800" dirty="0" err="1">
                <a:solidFill>
                  <a:schemeClr val="tx1"/>
                </a:solidFill>
              </a:rPr>
              <a:t>Nart</a:t>
            </a:r>
            <a:r>
              <a:rPr lang="es-ES" sz="1800" dirty="0">
                <a:solidFill>
                  <a:schemeClr val="tx1"/>
                </a:solidFill>
              </a:rPr>
              <a:t>, G. </a:t>
            </a:r>
            <a:r>
              <a:rPr lang="es-ES" sz="1800" dirty="0" err="1">
                <a:solidFill>
                  <a:schemeClr val="tx1"/>
                </a:solidFill>
              </a:rPr>
              <a:t>Selda-Enriquez</a:t>
            </a:r>
            <a:r>
              <a:rPr lang="es-ES" sz="1800" dirty="0">
                <a:solidFill>
                  <a:schemeClr val="tx1"/>
                </a:solidFill>
              </a:rPr>
              <a:t>, J. Romaní, X. </a:t>
            </a:r>
            <a:r>
              <a:rPr lang="es-ES" sz="1800" dirty="0" err="1">
                <a:solidFill>
                  <a:schemeClr val="tx1"/>
                </a:solidFill>
              </a:rPr>
              <a:t>Fustà</a:t>
            </a:r>
            <a:r>
              <a:rPr lang="es-ES" sz="1800" dirty="0">
                <a:solidFill>
                  <a:schemeClr val="tx1"/>
                </a:solidFill>
              </a:rPr>
              <a:t>-Novell, A. </a:t>
            </a:r>
            <a:r>
              <a:rPr lang="es-ES" sz="1800" dirty="0" err="1">
                <a:solidFill>
                  <a:schemeClr val="tx1"/>
                </a:solidFill>
              </a:rPr>
              <a:t>Melian</a:t>
            </a:r>
            <a:r>
              <a:rPr lang="es-ES" sz="1800" dirty="0">
                <a:solidFill>
                  <a:schemeClr val="tx1"/>
                </a:solidFill>
              </a:rPr>
              <a:t>-Olivera, M. Roncero Riesco, P. Burgos-Blasco, J. Sola </a:t>
            </a:r>
            <a:r>
              <a:rPr lang="es-ES" sz="1800" dirty="0" err="1">
                <a:solidFill>
                  <a:schemeClr val="tx1"/>
                </a:solidFill>
              </a:rPr>
              <a:t>Ortigosa</a:t>
            </a:r>
            <a:r>
              <a:rPr lang="es-ES" sz="1800" dirty="0">
                <a:solidFill>
                  <a:schemeClr val="tx1"/>
                </a:solidFill>
              </a:rPr>
              <a:t>, M. </a:t>
            </a:r>
            <a:r>
              <a:rPr lang="es-ES" sz="1800" dirty="0" err="1">
                <a:solidFill>
                  <a:schemeClr val="tx1"/>
                </a:solidFill>
              </a:rPr>
              <a:t>Feito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Rodriguez</a:t>
            </a:r>
            <a:r>
              <a:rPr lang="es-ES" sz="1800" dirty="0">
                <a:solidFill>
                  <a:schemeClr val="tx1"/>
                </a:solidFill>
              </a:rPr>
              <a:t>, I. García-</a:t>
            </a:r>
            <a:r>
              <a:rPr lang="es-ES" sz="1800" dirty="0" err="1">
                <a:solidFill>
                  <a:schemeClr val="tx1"/>
                </a:solidFill>
              </a:rPr>
              <a:t>Doval</a:t>
            </a:r>
            <a:endParaRPr lang="es-ES" sz="1800" dirty="0">
              <a:solidFill>
                <a:schemeClr val="tx1"/>
              </a:solidFill>
            </a:endParaRPr>
          </a:p>
          <a:p>
            <a:pPr lvl="0" algn="r">
              <a:lnSpc>
                <a:spcPct val="100000"/>
              </a:lnSpc>
            </a:pPr>
            <a:r>
              <a:rPr lang="es-ES" sz="1800" b="1" dirty="0"/>
              <a:t>Academia Española de Dermatología y Venereología, Madrid, </a:t>
            </a:r>
            <a:r>
              <a:rPr lang="es-ES" sz="1800" b="1" dirty="0" err="1"/>
              <a:t>Spain</a:t>
            </a:r>
            <a:endParaRPr lang="es-ES" sz="1800" b="1" dirty="0"/>
          </a:p>
          <a:p>
            <a:pPr lvl="0" algn="r">
              <a:lnSpc>
                <a:spcPct val="100000"/>
              </a:lnSpc>
            </a:pPr>
            <a:r>
              <a:rPr lang="es-ES" sz="1800" b="1" dirty="0"/>
              <a:t>							     Fundación Piel Sana, Madrid, </a:t>
            </a:r>
            <a:r>
              <a:rPr lang="es-ES" sz="1800" b="1" dirty="0" err="1"/>
              <a:t>Spain</a:t>
            </a:r>
            <a:endParaRPr lang="en-GB" sz="1800" b="1" dirty="0"/>
          </a:p>
          <a:p>
            <a:pPr algn="just"/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82124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British Journal of Dermatology 2020. DOI: 10.111/bjd.19163</a:t>
            </a:r>
            <a:endParaRPr lang="en-GB" sz="2200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76E83A9-E5AE-41FE-9D41-0E43D9FC3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6710" y="4257227"/>
            <a:ext cx="1277022" cy="167018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6030" r="18396"/>
          <a:stretch/>
        </p:blipFill>
        <p:spPr>
          <a:xfrm>
            <a:off x="10566710" y="2861494"/>
            <a:ext cx="1277022" cy="129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Characteristics associated with each clinical pattern</a:t>
            </a:r>
            <a:br>
              <a:rPr lang="es-ES" dirty="0">
                <a:solidFill>
                  <a:srgbClr val="FFFFFF"/>
                </a:solidFill>
              </a:rPr>
            </a:b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67783" y="1148568"/>
            <a:ext cx="10619367" cy="48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ES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46111" y="2854381"/>
            <a:ext cx="2456021" cy="312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The different clinical patterns were associated with differences in demographics and in other clinical manifestations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33554" t="26849" r="14670" b="22641"/>
          <a:stretch/>
        </p:blipFill>
        <p:spPr>
          <a:xfrm>
            <a:off x="3831135" y="2665008"/>
            <a:ext cx="7142780" cy="391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37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Characteristics associated with each clinical pattern</a:t>
            </a:r>
            <a:br>
              <a:rPr lang="es-ES" dirty="0"/>
            </a:br>
            <a:endParaRPr lang="es-ES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67783" y="1148568"/>
            <a:ext cx="10619367" cy="48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33267" t="39095" r="14813" b="36364"/>
          <a:stretch/>
        </p:blipFill>
        <p:spPr>
          <a:xfrm>
            <a:off x="982423" y="3167028"/>
            <a:ext cx="9710459" cy="25806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25953" t="69451" r="5777" b="24682"/>
          <a:stretch/>
        </p:blipFill>
        <p:spPr>
          <a:xfrm>
            <a:off x="1026369" y="2699949"/>
            <a:ext cx="9666513" cy="46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28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Characteristics associated with each clinical pattern</a:t>
            </a:r>
            <a:br>
              <a:rPr lang="es-ES" dirty="0">
                <a:solidFill>
                  <a:srgbClr val="FFFFFF"/>
                </a:solidFill>
              </a:rPr>
            </a:b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67783" y="1148568"/>
            <a:ext cx="10619367" cy="48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5522" t="34757" r="4773" b="26977"/>
          <a:stretch/>
        </p:blipFill>
        <p:spPr>
          <a:xfrm>
            <a:off x="867783" y="2830357"/>
            <a:ext cx="10711543" cy="330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540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1.-Acral areas of erythema-edema with some vesicles or pustules</a:t>
            </a:r>
            <a:r>
              <a:rPr lang="en-GB" sz="3200" dirty="0">
                <a:solidFill>
                  <a:srgbClr val="FFFFFF"/>
                </a:solidFill>
              </a:rPr>
              <a:t> (</a:t>
            </a:r>
            <a:r>
              <a:rPr lang="en-US" sz="3200" dirty="0">
                <a:solidFill>
                  <a:srgbClr val="FFFFFF"/>
                </a:solidFill>
              </a:rPr>
              <a:t>pseudo-chilblains).</a:t>
            </a:r>
            <a:endParaRPr lang="es-ES" sz="32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9064" y="2400648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Can resemble chilblains. </a:t>
            </a:r>
          </a:p>
          <a:p>
            <a:r>
              <a:rPr lang="en-US" dirty="0">
                <a:solidFill>
                  <a:schemeClr val="bg1"/>
                </a:solidFill>
              </a:rPr>
              <a:t>Have </a:t>
            </a:r>
            <a:r>
              <a:rPr lang="en-US" dirty="0" err="1">
                <a:solidFill>
                  <a:schemeClr val="bg1"/>
                </a:solidFill>
              </a:rPr>
              <a:t>purpuric</a:t>
            </a:r>
            <a:r>
              <a:rPr lang="en-US" dirty="0">
                <a:solidFill>
                  <a:schemeClr val="bg1"/>
                </a:solidFill>
              </a:rPr>
              <a:t> areas. </a:t>
            </a:r>
          </a:p>
          <a:p>
            <a:r>
              <a:rPr lang="en-US" dirty="0">
                <a:solidFill>
                  <a:schemeClr val="bg1"/>
                </a:solidFill>
              </a:rPr>
              <a:t>Affect hands and feet. </a:t>
            </a:r>
          </a:p>
          <a:p>
            <a:r>
              <a:rPr lang="en-US" dirty="0">
                <a:solidFill>
                  <a:schemeClr val="bg1"/>
                </a:solidFill>
              </a:rPr>
              <a:t>Usually asymmetrical.</a:t>
            </a:r>
          </a:p>
          <a:p>
            <a:r>
              <a:rPr lang="en-US" dirty="0">
                <a:solidFill>
                  <a:schemeClr val="bg1"/>
                </a:solidFill>
              </a:rPr>
              <a:t>Affect younger patients.</a:t>
            </a:r>
          </a:p>
          <a:p>
            <a:r>
              <a:rPr lang="en-US" dirty="0">
                <a:solidFill>
                  <a:schemeClr val="bg1"/>
                </a:solidFill>
              </a:rPr>
              <a:t>Last for a mean of 12.7 days. </a:t>
            </a:r>
          </a:p>
          <a:p>
            <a:r>
              <a:rPr lang="en-US" dirty="0">
                <a:solidFill>
                  <a:schemeClr val="bg1"/>
                </a:solidFill>
              </a:rPr>
              <a:t>Take place </a:t>
            </a:r>
            <a:r>
              <a:rPr lang="en-US" u="sng" dirty="0">
                <a:solidFill>
                  <a:schemeClr val="bg1"/>
                </a:solidFill>
              </a:rPr>
              <a:t>later</a:t>
            </a:r>
            <a:r>
              <a:rPr lang="en-US" dirty="0">
                <a:solidFill>
                  <a:schemeClr val="bg1"/>
                </a:solidFill>
              </a:rPr>
              <a:t> in the course of the COVID-19.</a:t>
            </a:r>
          </a:p>
          <a:p>
            <a:r>
              <a:rPr lang="en-US" dirty="0">
                <a:solidFill>
                  <a:schemeClr val="bg1"/>
                </a:solidFill>
              </a:rPr>
              <a:t>Are associated with </a:t>
            </a:r>
            <a:r>
              <a:rPr lang="en-US" u="sng" dirty="0">
                <a:solidFill>
                  <a:schemeClr val="bg1"/>
                </a:solidFill>
              </a:rPr>
              <a:t>less severe disease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r>
              <a:rPr lang="en-US" dirty="0">
                <a:solidFill>
                  <a:schemeClr val="bg1"/>
                </a:solidFill>
              </a:rPr>
              <a:t>Only 1/71 previous history of </a:t>
            </a:r>
            <a:r>
              <a:rPr lang="en-US" dirty="0" err="1">
                <a:solidFill>
                  <a:schemeClr val="bg1"/>
                </a:solidFill>
              </a:rPr>
              <a:t>perniosis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r>
              <a:rPr lang="en-US" u="sng" dirty="0">
                <a:solidFill>
                  <a:schemeClr val="bg1"/>
                </a:solidFill>
              </a:rPr>
              <a:t>41%</a:t>
            </a:r>
            <a:r>
              <a:rPr lang="en-US" dirty="0">
                <a:solidFill>
                  <a:schemeClr val="bg1"/>
                </a:solidFill>
              </a:rPr>
              <a:t> had confirmed presence of SARS-Cov-2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6822" t="15427" r="28759" b="7055"/>
          <a:stretch/>
        </p:blipFill>
        <p:spPr>
          <a:xfrm>
            <a:off x="7041955" y="1496365"/>
            <a:ext cx="1816364" cy="237744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3178" b="51910"/>
          <a:stretch/>
        </p:blipFill>
        <p:spPr>
          <a:xfrm>
            <a:off x="9303851" y="1736818"/>
            <a:ext cx="2568019" cy="189653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4" y="4084944"/>
            <a:ext cx="3029332" cy="22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00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2.-Other vesicular eruptions.</a:t>
            </a:r>
            <a:endParaRPr lang="es-ES" sz="32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4975" y="2568073"/>
            <a:ext cx="6299166" cy="419548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Small </a:t>
            </a:r>
            <a:r>
              <a:rPr lang="en-US" u="sng" dirty="0">
                <a:solidFill>
                  <a:schemeClr val="bg1"/>
                </a:solidFill>
              </a:rPr>
              <a:t>monomorphic</a:t>
            </a:r>
            <a:r>
              <a:rPr lang="en-US" dirty="0">
                <a:solidFill>
                  <a:schemeClr val="bg1"/>
                </a:solidFill>
              </a:rPr>
              <a:t> vesicles (unlike polymorphic vesicles in chickenpox)</a:t>
            </a:r>
          </a:p>
          <a:p>
            <a:r>
              <a:rPr lang="en-US" dirty="0">
                <a:solidFill>
                  <a:schemeClr val="bg1"/>
                </a:solidFill>
              </a:rPr>
              <a:t>Can become larger or diffuse.  </a:t>
            </a:r>
          </a:p>
          <a:p>
            <a:r>
              <a:rPr lang="en-US" dirty="0">
                <a:solidFill>
                  <a:schemeClr val="bg1"/>
                </a:solidFill>
              </a:rPr>
              <a:t>Usually affect the trunk, also the limbs. </a:t>
            </a:r>
          </a:p>
          <a:p>
            <a:r>
              <a:rPr lang="en-US" dirty="0">
                <a:solidFill>
                  <a:schemeClr val="bg1"/>
                </a:solidFill>
              </a:rPr>
              <a:t>Typically arise in middle-aged patients. </a:t>
            </a:r>
          </a:p>
          <a:p>
            <a:r>
              <a:rPr lang="en-US" dirty="0">
                <a:solidFill>
                  <a:schemeClr val="bg1"/>
                </a:solidFill>
              </a:rPr>
              <a:t>Last for a mean of 10.4 days. </a:t>
            </a:r>
          </a:p>
          <a:p>
            <a:r>
              <a:rPr lang="en-US" dirty="0">
                <a:solidFill>
                  <a:schemeClr val="bg1"/>
                </a:solidFill>
              </a:rPr>
              <a:t>Appear commonly (15%) </a:t>
            </a:r>
            <a:r>
              <a:rPr lang="en-US" u="sng" dirty="0">
                <a:solidFill>
                  <a:schemeClr val="bg1"/>
                </a:solidFill>
              </a:rPr>
              <a:t>before</a:t>
            </a:r>
            <a:r>
              <a:rPr lang="en-US" dirty="0">
                <a:solidFill>
                  <a:schemeClr val="bg1"/>
                </a:solidFill>
              </a:rPr>
              <a:t> other COVID-19 symptoms.</a:t>
            </a:r>
          </a:p>
          <a:p>
            <a:r>
              <a:rPr lang="en-US" dirty="0">
                <a:solidFill>
                  <a:schemeClr val="bg1"/>
                </a:solidFill>
              </a:rPr>
              <a:t>Are associated with </a:t>
            </a:r>
            <a:r>
              <a:rPr lang="en-US" u="sng" dirty="0">
                <a:solidFill>
                  <a:schemeClr val="bg1"/>
                </a:solidFill>
              </a:rPr>
              <a:t>intermediate</a:t>
            </a:r>
            <a:r>
              <a:rPr lang="en-US" dirty="0">
                <a:solidFill>
                  <a:schemeClr val="bg1"/>
                </a:solidFill>
              </a:rPr>
              <a:t> COVID-19 disease severity. 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036" y="1407724"/>
            <a:ext cx="2365479" cy="315397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419" y="4782240"/>
            <a:ext cx="1485986" cy="198131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9" r="22834"/>
          <a:stretch/>
        </p:blipFill>
        <p:spPr>
          <a:xfrm rot="5400000">
            <a:off x="9700092" y="1898745"/>
            <a:ext cx="2212118" cy="236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19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3.- Urticarial lesions</a:t>
            </a:r>
            <a:endParaRPr lang="es-ES" sz="32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2248" y="2662519"/>
            <a:ext cx="5825522" cy="419548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Mostly distributed on the trunk or diffusely. </a:t>
            </a:r>
          </a:p>
          <a:p>
            <a:r>
              <a:rPr lang="en-US" dirty="0">
                <a:solidFill>
                  <a:schemeClr val="bg1"/>
                </a:solidFill>
              </a:rPr>
              <a:t>Few cases palmar.</a:t>
            </a:r>
          </a:p>
          <a:p>
            <a:r>
              <a:rPr lang="en-US" dirty="0">
                <a:solidFill>
                  <a:schemeClr val="bg1"/>
                </a:solidFill>
              </a:rPr>
              <a:t>Last for a shorter period.</a:t>
            </a:r>
          </a:p>
          <a:p>
            <a:r>
              <a:rPr lang="en-US" dirty="0">
                <a:solidFill>
                  <a:schemeClr val="bg1"/>
                </a:solidFill>
              </a:rPr>
              <a:t>Usually appear </a:t>
            </a:r>
            <a:r>
              <a:rPr lang="en-US" u="sng" dirty="0">
                <a:solidFill>
                  <a:schemeClr val="bg1"/>
                </a:solidFill>
              </a:rPr>
              <a:t>at the same time as other symptoms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r>
              <a:rPr lang="en-US" dirty="0">
                <a:solidFill>
                  <a:schemeClr val="bg1"/>
                </a:solidFill>
              </a:rPr>
              <a:t>Last for a mean of 8 days. </a:t>
            </a:r>
          </a:p>
          <a:p>
            <a:r>
              <a:rPr lang="en-US" dirty="0">
                <a:solidFill>
                  <a:schemeClr val="bg1"/>
                </a:solidFill>
              </a:rPr>
              <a:t>Are associated with </a:t>
            </a:r>
            <a:r>
              <a:rPr lang="en-US" u="sng" dirty="0">
                <a:solidFill>
                  <a:schemeClr val="bg1"/>
                </a:solidFill>
              </a:rPr>
              <a:t>more severe</a:t>
            </a:r>
            <a:r>
              <a:rPr lang="en-US" dirty="0">
                <a:solidFill>
                  <a:schemeClr val="bg1"/>
                </a:solidFill>
              </a:rPr>
              <a:t> COVID-19 disease.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2" t="9939" b="10545"/>
          <a:stretch/>
        </p:blipFill>
        <p:spPr>
          <a:xfrm rot="5400000">
            <a:off x="8833030" y="1595291"/>
            <a:ext cx="3627794" cy="26462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2" t="23031" r="11576" b="17333"/>
          <a:stretch/>
        </p:blipFill>
        <p:spPr>
          <a:xfrm rot="5400000">
            <a:off x="5468619" y="2664061"/>
            <a:ext cx="4555372" cy="257023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601" y="4952278"/>
            <a:ext cx="1965574" cy="175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9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4.- Maculopapular eruptions</a:t>
            </a:r>
            <a:endParaRPr lang="es-ES" sz="32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397" y="2323374"/>
            <a:ext cx="7924777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manifestations of COVID-19 in this group are more variable:</a:t>
            </a:r>
          </a:p>
          <a:p>
            <a:r>
              <a:rPr lang="en-US" dirty="0" err="1">
                <a:solidFill>
                  <a:schemeClr val="bg1"/>
                </a:solidFill>
              </a:rPr>
              <a:t>Perifollicular</a:t>
            </a:r>
            <a:r>
              <a:rPr lang="en-US" dirty="0">
                <a:solidFill>
                  <a:schemeClr val="bg1"/>
                </a:solidFill>
              </a:rPr>
              <a:t> distribution and varying degrees of scaling.</a:t>
            </a:r>
          </a:p>
          <a:p>
            <a:r>
              <a:rPr lang="en-US" dirty="0">
                <a:solidFill>
                  <a:schemeClr val="bg1"/>
                </a:solidFill>
              </a:rPr>
              <a:t>Similar to </a:t>
            </a:r>
            <a:r>
              <a:rPr lang="en-US" dirty="0" err="1">
                <a:solidFill>
                  <a:schemeClr val="bg1"/>
                </a:solidFill>
              </a:rPr>
              <a:t>pityriasis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rosea</a:t>
            </a:r>
            <a:r>
              <a:rPr lang="en-US" dirty="0">
                <a:solidFill>
                  <a:schemeClr val="bg1"/>
                </a:solidFill>
              </a:rPr>
              <a:t>. </a:t>
            </a:r>
          </a:p>
          <a:p>
            <a:r>
              <a:rPr lang="en-US" dirty="0" err="1">
                <a:solidFill>
                  <a:schemeClr val="bg1"/>
                </a:solidFill>
              </a:rPr>
              <a:t>Purpura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punctiform</a:t>
            </a:r>
            <a:r>
              <a:rPr lang="en-US" dirty="0">
                <a:solidFill>
                  <a:schemeClr val="bg1"/>
                </a:solidFill>
              </a:rPr>
              <a:t> or on larger areas. </a:t>
            </a:r>
          </a:p>
          <a:p>
            <a:r>
              <a:rPr lang="en-US" dirty="0">
                <a:solidFill>
                  <a:schemeClr val="bg1"/>
                </a:solidFill>
              </a:rPr>
              <a:t>Infiltrated papules in the extremities (dorsum of the hands, that look </a:t>
            </a:r>
            <a:r>
              <a:rPr lang="en-US" dirty="0" err="1">
                <a:solidFill>
                  <a:schemeClr val="bg1"/>
                </a:solidFill>
              </a:rPr>
              <a:t>pseudovesicular</a:t>
            </a:r>
            <a:r>
              <a:rPr lang="en-US" dirty="0">
                <a:solidFill>
                  <a:schemeClr val="bg1"/>
                </a:solidFill>
              </a:rPr>
              <a:t> or resemble EED or EM).</a:t>
            </a:r>
            <a:endParaRPr lang="es-E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 few cases showed </a:t>
            </a:r>
            <a:r>
              <a:rPr lang="en-US" dirty="0" err="1">
                <a:solidFill>
                  <a:schemeClr val="bg1"/>
                </a:solidFill>
              </a:rPr>
              <a:t>purpuric</a:t>
            </a:r>
            <a:r>
              <a:rPr lang="en-US" dirty="0">
                <a:solidFill>
                  <a:schemeClr val="bg1"/>
                </a:solidFill>
              </a:rPr>
              <a:t> flexural lesions.</a:t>
            </a:r>
          </a:p>
          <a:p>
            <a:r>
              <a:rPr lang="en-US" dirty="0">
                <a:solidFill>
                  <a:schemeClr val="bg1"/>
                </a:solidFill>
              </a:rPr>
              <a:t>The percentage of </a:t>
            </a:r>
            <a:r>
              <a:rPr lang="en-US" u="sng" dirty="0">
                <a:solidFill>
                  <a:schemeClr val="bg1"/>
                </a:solidFill>
              </a:rPr>
              <a:t>patients receiving drugs </a:t>
            </a:r>
            <a:r>
              <a:rPr lang="en-US" dirty="0">
                <a:solidFill>
                  <a:schemeClr val="bg1"/>
                </a:solidFill>
              </a:rPr>
              <a:t>other than </a:t>
            </a:r>
            <a:r>
              <a:rPr lang="en-US" dirty="0" err="1">
                <a:solidFill>
                  <a:schemeClr val="bg1"/>
                </a:solidFill>
              </a:rPr>
              <a:t>paracetamol</a:t>
            </a:r>
            <a:r>
              <a:rPr lang="en-US" dirty="0">
                <a:solidFill>
                  <a:schemeClr val="bg1"/>
                </a:solidFill>
              </a:rPr>
              <a:t> was </a:t>
            </a:r>
            <a:r>
              <a:rPr lang="en-US" u="sng" dirty="0">
                <a:solidFill>
                  <a:schemeClr val="bg1"/>
                </a:solidFill>
              </a:rPr>
              <a:t>higher</a:t>
            </a:r>
            <a:r>
              <a:rPr lang="en-US" dirty="0">
                <a:solidFill>
                  <a:schemeClr val="bg1"/>
                </a:solidFill>
              </a:rPr>
              <a:t> than for pseudo-chilblain or vesicular lesions. 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475" y="741754"/>
            <a:ext cx="1436371" cy="19151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133" y="1707999"/>
            <a:ext cx="1653821" cy="191516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8" t="19151" r="32666" b="21454"/>
          <a:stretch/>
        </p:blipFill>
        <p:spPr>
          <a:xfrm rot="16200000">
            <a:off x="8418413" y="2819776"/>
            <a:ext cx="1498630" cy="143423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491" y="3870199"/>
            <a:ext cx="1651463" cy="12385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/>
          <a:srcRect l="7517" b="50000"/>
          <a:stretch/>
        </p:blipFill>
        <p:spPr>
          <a:xfrm rot="5400000">
            <a:off x="8166286" y="4731963"/>
            <a:ext cx="2021757" cy="14573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1410" y="5355835"/>
            <a:ext cx="1673544" cy="11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3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5.- </a:t>
            </a:r>
            <a:r>
              <a:rPr lang="en-US" sz="3200" dirty="0" err="1">
                <a:solidFill>
                  <a:srgbClr val="FFFFFF"/>
                </a:solidFill>
              </a:rPr>
              <a:t>Livedo</a:t>
            </a:r>
            <a:r>
              <a:rPr lang="en-US" sz="3200" dirty="0">
                <a:solidFill>
                  <a:srgbClr val="FFFFFF"/>
                </a:solidFill>
              </a:rPr>
              <a:t> or necrosis</a:t>
            </a:r>
            <a:endParaRPr lang="es-ES" sz="3200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9216" y="2897747"/>
            <a:ext cx="5606581" cy="340216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Different degrees of lesions suggesting occlusive vascular disease. </a:t>
            </a:r>
          </a:p>
          <a:p>
            <a:r>
              <a:rPr lang="en-US" dirty="0">
                <a:solidFill>
                  <a:schemeClr val="bg1"/>
                </a:solidFill>
              </a:rPr>
              <a:t>Areas of ischemia in the trunk or </a:t>
            </a:r>
            <a:r>
              <a:rPr lang="en-US" dirty="0" err="1">
                <a:solidFill>
                  <a:schemeClr val="bg1"/>
                </a:solidFill>
              </a:rPr>
              <a:t>acral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en-US" dirty="0">
                <a:solidFill>
                  <a:schemeClr val="bg1"/>
                </a:solidFill>
              </a:rPr>
              <a:t>Took place in </a:t>
            </a:r>
            <a:r>
              <a:rPr lang="en-US" u="sng" dirty="0">
                <a:solidFill>
                  <a:schemeClr val="bg1"/>
                </a:solidFill>
              </a:rPr>
              <a:t>older patients </a:t>
            </a:r>
            <a:r>
              <a:rPr lang="en-US" dirty="0">
                <a:solidFill>
                  <a:schemeClr val="bg1"/>
                </a:solidFill>
              </a:rPr>
              <a:t>with </a:t>
            </a:r>
            <a:r>
              <a:rPr lang="en-US" u="sng" dirty="0">
                <a:solidFill>
                  <a:schemeClr val="bg1"/>
                </a:solidFill>
              </a:rPr>
              <a:t>more severe </a:t>
            </a:r>
            <a:r>
              <a:rPr lang="en-US" dirty="0">
                <a:solidFill>
                  <a:schemeClr val="bg1"/>
                </a:solidFill>
              </a:rPr>
              <a:t>disease. </a:t>
            </a:r>
          </a:p>
          <a:p>
            <a:r>
              <a:rPr lang="en-US" dirty="0">
                <a:solidFill>
                  <a:schemeClr val="bg1"/>
                </a:solidFill>
              </a:rPr>
              <a:t>Also, we included transient </a:t>
            </a:r>
            <a:r>
              <a:rPr lang="en-US" dirty="0" err="1">
                <a:solidFill>
                  <a:schemeClr val="bg1"/>
                </a:solidFill>
              </a:rPr>
              <a:t>livedo</a:t>
            </a:r>
            <a:r>
              <a:rPr lang="en-US" dirty="0">
                <a:solidFill>
                  <a:schemeClr val="bg1"/>
                </a:solidFill>
              </a:rPr>
              <a:t>, with some suffering COVID-19 that did not require hospitalization. 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82" y="782797"/>
            <a:ext cx="3544570" cy="2658110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01" r="-4" b="28799"/>
          <a:stretch/>
        </p:blipFill>
        <p:spPr bwMode="auto">
          <a:xfrm>
            <a:off x="8876941" y="3572089"/>
            <a:ext cx="2896147" cy="2843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2122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Familiar clusters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5003" y="2781837"/>
            <a:ext cx="6168981" cy="3389289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We could describe 3 familiar clusters with lesions. </a:t>
            </a:r>
          </a:p>
          <a:p>
            <a:r>
              <a:rPr lang="en-US" dirty="0">
                <a:solidFill>
                  <a:schemeClr val="bg1"/>
                </a:solidFill>
              </a:rPr>
              <a:t>One family had 2 children with pseudo-chilblain and other showing a generalized vesicular eruption with suspected COVID-19. </a:t>
            </a:r>
          </a:p>
          <a:p>
            <a:r>
              <a:rPr lang="en-US" dirty="0">
                <a:solidFill>
                  <a:schemeClr val="bg1"/>
                </a:solidFill>
              </a:rPr>
              <a:t>Another 2 families showed clusters of lesions but did not have symptoms of respiratory COVID-19 and did not enter the study:  each of the two families had two children, that simultaneously developed pseudo-chilblains.</a:t>
            </a:r>
            <a:endParaRPr lang="es-ES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Picture 2" descr="Vista previa de imag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8" t="51265" r="12117" b="15280"/>
          <a:stretch/>
        </p:blipFill>
        <p:spPr bwMode="auto">
          <a:xfrm>
            <a:off x="7053863" y="2465574"/>
            <a:ext cx="4913885" cy="370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720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Severity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8409" y="2430446"/>
            <a:ext cx="11556064" cy="3543836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Severity of associated disease follows a gradient, from less severe disease in pseudo-chilblains to most severe disease in patients with livedoid presentations, as shown by the increasing percentages of pneumonia, admission, and intensive care needs.</a:t>
            </a:r>
            <a:endParaRPr lang="es-ES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endParaRPr lang="es-ES" sz="1800" dirty="0">
              <a:solidFill>
                <a:schemeClr val="bg1"/>
              </a:solidFill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150592126"/>
              </p:ext>
            </p:extLst>
          </p:nvPr>
        </p:nvGraphicFramePr>
        <p:xfrm>
          <a:off x="1211269" y="3626969"/>
          <a:ext cx="105871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Flecha a la derecha con bandas 9"/>
          <p:cNvSpPr/>
          <p:nvPr/>
        </p:nvSpPr>
        <p:spPr>
          <a:xfrm>
            <a:off x="545432" y="3406574"/>
            <a:ext cx="10941719" cy="426458"/>
          </a:xfrm>
          <a:prstGeom prst="stripedRightArrow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08409" y="3833032"/>
            <a:ext cx="2021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Severity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855494" y="5473321"/>
            <a:ext cx="96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5237133" y="5473321"/>
            <a:ext cx="96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079217" y="5473321"/>
            <a:ext cx="962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724727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Lead Researcher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991CD6A-4008-4EDE-B58B-138AA29CEBEC}"/>
              </a:ext>
            </a:extLst>
          </p:cNvPr>
          <p:cNvSpPr txBox="1">
            <a:spLocks/>
          </p:cNvSpPr>
          <p:nvPr/>
        </p:nvSpPr>
        <p:spPr>
          <a:xfrm>
            <a:off x="862885" y="2553246"/>
            <a:ext cx="10894459" cy="504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2800" dirty="0"/>
              <a:t>C. Galván Casas		   A. Català		 G. Carretero Hernández</a:t>
            </a:r>
            <a:br>
              <a:rPr lang="es-ES" dirty="0"/>
            </a:br>
            <a:br>
              <a:rPr lang="es-ES" dirty="0"/>
            </a:br>
            <a:endParaRPr lang="en-GB" dirty="0">
              <a:latin typeface="+mn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D28FB5A-DAF4-432A-B6FB-565F36C17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6844" y="5022761"/>
            <a:ext cx="1266582" cy="1656525"/>
          </a:xfrm>
          <a:prstGeom prst="rect">
            <a:avLst/>
          </a:prstGeom>
        </p:spPr>
      </p:pic>
      <p:pic>
        <p:nvPicPr>
          <p:cNvPr id="8" name="Picture 2" descr="Fundación Piel Sana - Cristina Galván Cas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769" y="3373658"/>
            <a:ext cx="2026254" cy="203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16124" r="24260" b="9512"/>
          <a:stretch/>
        </p:blipFill>
        <p:spPr>
          <a:xfrm>
            <a:off x="4956162" y="3358279"/>
            <a:ext cx="1800828" cy="205357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9129" y="3342103"/>
            <a:ext cx="2087647" cy="206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Sensitivity analysis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962141"/>
            <a:ext cx="9817973" cy="3286258"/>
          </a:xfrm>
        </p:spPr>
        <p:txBody>
          <a:bodyPr/>
          <a:lstStyle/>
          <a:p>
            <a:pPr marL="449263" indent="-449263"/>
            <a:r>
              <a:rPr lang="en-US" dirty="0">
                <a:solidFill>
                  <a:schemeClr val="bg1"/>
                </a:solidFill>
              </a:rPr>
              <a:t>We have reproduced the same analysis using only confirmed cases of COVID-19, and the results are similar.</a:t>
            </a:r>
            <a:endParaRPr lang="es-ES" dirty="0">
              <a:solidFill>
                <a:schemeClr val="bg1"/>
              </a:solidFill>
            </a:endParaRPr>
          </a:p>
          <a:p>
            <a:pPr marL="449263" indent="-449263"/>
            <a:endParaRPr lang="en-GB" dirty="0">
              <a:solidFill>
                <a:schemeClr val="bg1"/>
              </a:solidFill>
            </a:endParaRPr>
          </a:p>
          <a:p>
            <a:pPr marL="449263" indent="-449263">
              <a:buNone/>
            </a:pPr>
            <a:endParaRPr lang="en-GB" dirty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62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We describe a large, representative, sample of patients with unexplained skin manifestations and a diagnosis of COVID-19; using a consensus method to define morphological patterns associated with COVID-19.</a:t>
            </a:r>
          </a:p>
          <a:p>
            <a:pPr marL="0" lvl="0" indent="0">
              <a:buNone/>
            </a:pPr>
            <a:endParaRPr lang="es-ES" dirty="0"/>
          </a:p>
          <a:p>
            <a:r>
              <a:rPr lang="en-US" dirty="0"/>
              <a:t>We describe five clinical patterns associated with different patient demographics, timing, and prognosis and provide illustrations of these patterns to allow for easy recognition</a:t>
            </a:r>
            <a:r>
              <a:rPr lang="en-GB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B4AEF-D079-4CAC-B2B6-98153732DE9C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</a:t>
            </a:r>
            <a:r>
              <a:rPr lang="fi-FI" sz="2200">
                <a:solidFill>
                  <a:schemeClr val="accent5">
                    <a:lumMod val="75000"/>
                  </a:schemeClr>
                </a:solidFill>
              </a:rPr>
              <a:t>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3013656"/>
            <a:ext cx="9650547" cy="3234743"/>
          </a:xfrm>
        </p:spPr>
        <p:txBody>
          <a:bodyPr>
            <a:normAutofit/>
          </a:bodyPr>
          <a:lstStyle/>
          <a:p>
            <a:r>
              <a:rPr lang="en-US" sz="2200" dirty="0"/>
              <a:t>Previous descriptions of cutaneous manifestations of COVID-19 were case reports and mostly lacked illustrations. </a:t>
            </a:r>
            <a:endParaRPr lang="es-ES" sz="2200" dirty="0"/>
          </a:p>
          <a:p>
            <a:endParaRPr lang="en-GB" sz="2200" dirty="0"/>
          </a:p>
          <a:p>
            <a:r>
              <a:rPr lang="en-US" sz="2200" dirty="0"/>
              <a:t>There is no previous detailed classification nor description of the cutaneous manifestations of COVID-19. </a:t>
            </a:r>
            <a:endParaRPr lang="en-GB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FDE5E4-E855-4366-8329-AD83E00D540D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0B508-F2D3-4320-B0E7-2EC9991C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3116687"/>
            <a:ext cx="9573274" cy="3131712"/>
          </a:xfrm>
        </p:spPr>
        <p:txBody>
          <a:bodyPr>
            <a:normAutofit/>
          </a:bodyPr>
          <a:lstStyle/>
          <a:p>
            <a:r>
              <a:rPr lang="en-US" sz="2200" dirty="0"/>
              <a:t>To describe the cutaneous manifestations of COVID-19 disease.</a:t>
            </a:r>
          </a:p>
          <a:p>
            <a:endParaRPr lang="en-US" sz="2200" dirty="0"/>
          </a:p>
          <a:p>
            <a:r>
              <a:rPr lang="en-US" sz="2200" dirty="0"/>
              <a:t>To relate the cutaneous manifestations to other clinical findings.</a:t>
            </a:r>
            <a:endParaRPr lang="es-ES" sz="2200" dirty="0"/>
          </a:p>
          <a:p>
            <a:endParaRPr lang="en-GB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964563-1594-4FFC-9620-D6DF988AF02A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861" y="2675364"/>
            <a:ext cx="5689542" cy="3482883"/>
          </a:xfrm>
        </p:spPr>
        <p:txBody>
          <a:bodyPr>
            <a:normAutofit/>
          </a:bodyPr>
          <a:lstStyle/>
          <a:p>
            <a:r>
              <a:rPr lang="en-US" dirty="0"/>
              <a:t>Cross-sectional descriptive study. </a:t>
            </a:r>
          </a:p>
          <a:p>
            <a:r>
              <a:rPr lang="en-US" dirty="0"/>
              <a:t>Nationwide case collection survey of images and clinical data. </a:t>
            </a:r>
          </a:p>
          <a:p>
            <a:r>
              <a:rPr lang="en-GB" dirty="0"/>
              <a:t>Support from the Spanish Academy of Dermatology.</a:t>
            </a:r>
          </a:p>
          <a:p>
            <a:r>
              <a:rPr lang="en-GB" u="sng" dirty="0"/>
              <a:t>Inclusion criteria</a:t>
            </a:r>
            <a:r>
              <a:rPr lang="en-GB" dirty="0"/>
              <a:t>: Patients with an eruption of recent onset (previous 2 weeks) and no clear explanation, plus </a:t>
            </a:r>
            <a:r>
              <a:rPr lang="en-GB" b="1" dirty="0"/>
              <a:t>suspected</a:t>
            </a:r>
            <a:r>
              <a:rPr lang="en-GB" dirty="0"/>
              <a:t> or </a:t>
            </a:r>
            <a:r>
              <a:rPr lang="en-GB" b="1" dirty="0"/>
              <a:t>confirmed</a:t>
            </a:r>
            <a:r>
              <a:rPr lang="en-GB" dirty="0"/>
              <a:t> COVID-19 were included.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323527" y="3119552"/>
            <a:ext cx="136257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dirty="0" err="1"/>
              <a:t>Enrollment</a:t>
            </a:r>
            <a:endParaRPr lang="es-ES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046482688"/>
              </p:ext>
            </p:extLst>
          </p:nvPr>
        </p:nvGraphicFramePr>
        <p:xfrm>
          <a:off x="6825802" y="1018884"/>
          <a:ext cx="5085849" cy="591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7921566" y="2765516"/>
            <a:ext cx="0" cy="10164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7897004" y="4928661"/>
            <a:ext cx="0" cy="822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083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s-ES" dirty="0" err="1">
                <a:solidFill>
                  <a:srgbClr val="FFFFFF"/>
                </a:solidFill>
              </a:rPr>
              <a:t>Suspected</a:t>
            </a:r>
            <a:r>
              <a:rPr lang="es-ES" dirty="0">
                <a:solidFill>
                  <a:srgbClr val="FFFFFF"/>
                </a:solidFill>
              </a:rPr>
              <a:t> and </a:t>
            </a:r>
            <a:r>
              <a:rPr lang="es-ES" dirty="0" err="1">
                <a:solidFill>
                  <a:srgbClr val="FFFFFF"/>
                </a:solidFill>
              </a:rPr>
              <a:t>Confirmed</a:t>
            </a:r>
            <a:r>
              <a:rPr lang="es-ES" dirty="0">
                <a:solidFill>
                  <a:srgbClr val="FFFFFF"/>
                </a:solidFill>
              </a:rPr>
              <a:t> cases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975" y="2601532"/>
            <a:ext cx="10818252" cy="34408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>
                <a:solidFill>
                  <a:schemeClr val="bg1"/>
                </a:solidFill>
              </a:rPr>
              <a:t>Aiming to describe the lesions in less severe cases, we accepted both confirmed and suspected cases</a:t>
            </a:r>
            <a:r>
              <a:rPr lang="en-GB" baseline="30000" dirty="0">
                <a:solidFill>
                  <a:schemeClr val="bg1"/>
                </a:solidFill>
              </a:rPr>
              <a:t>1</a:t>
            </a:r>
            <a:r>
              <a:rPr lang="en-GB" dirty="0">
                <a:solidFill>
                  <a:schemeClr val="bg1"/>
                </a:solidFill>
              </a:rPr>
              <a:t>, as testing was not done in this period in most cases of mild disease.</a:t>
            </a:r>
          </a:p>
          <a:p>
            <a:pPr marL="0" indent="0" algn="just">
              <a:buNone/>
            </a:pPr>
            <a:endParaRPr lang="es-ES" sz="2400" dirty="0">
              <a:solidFill>
                <a:schemeClr val="bg1"/>
              </a:solidFill>
            </a:endParaRPr>
          </a:p>
          <a:p>
            <a:pPr algn="just"/>
            <a:r>
              <a:rPr lang="es-ES" sz="2200" b="1" dirty="0" err="1">
                <a:solidFill>
                  <a:schemeClr val="bg1"/>
                </a:solidFill>
              </a:rPr>
              <a:t>Suspected</a:t>
            </a:r>
            <a:r>
              <a:rPr lang="es-ES" dirty="0">
                <a:solidFill>
                  <a:schemeClr val="bg1"/>
                </a:solidFill>
              </a:rPr>
              <a:t>: P</a:t>
            </a:r>
            <a:r>
              <a:rPr lang="en-US" dirty="0" err="1">
                <a:solidFill>
                  <a:schemeClr val="bg1"/>
                </a:solidFill>
              </a:rPr>
              <a:t>atient</a:t>
            </a:r>
            <a:r>
              <a:rPr lang="en-US" dirty="0">
                <a:solidFill>
                  <a:schemeClr val="bg1"/>
                </a:solidFill>
              </a:rPr>
              <a:t> with acute respiratory tract infection (at least one of the following: cough, fever, shortness of breath) with no other </a:t>
            </a:r>
            <a:r>
              <a:rPr lang="en-US" dirty="0" err="1">
                <a:solidFill>
                  <a:schemeClr val="bg1"/>
                </a:solidFill>
              </a:rPr>
              <a:t>aetiology</a:t>
            </a:r>
            <a:r>
              <a:rPr lang="en-US" dirty="0">
                <a:solidFill>
                  <a:schemeClr val="bg1"/>
                </a:solidFill>
              </a:rPr>
              <a:t> in a country/area reporting local or community transmission.</a:t>
            </a:r>
            <a:endParaRPr lang="es-ES" dirty="0">
              <a:solidFill>
                <a:schemeClr val="bg1"/>
              </a:solidFill>
            </a:endParaRPr>
          </a:p>
          <a:p>
            <a:pPr algn="just"/>
            <a:r>
              <a:rPr lang="es-ES" sz="2200" b="1" dirty="0" err="1">
                <a:solidFill>
                  <a:schemeClr val="bg1"/>
                </a:solidFill>
              </a:rPr>
              <a:t>Confirmed</a:t>
            </a:r>
            <a:r>
              <a:rPr lang="es-ES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A person with laboratory confirmation of virus causing COVID-19 infection, irrespective of clinical signs and symptoms.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079345" y="5986789"/>
            <a:ext cx="3485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400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 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Case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definition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and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European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surveillance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COVID-19, as of 2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March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2020. </a:t>
            </a:r>
            <a:endParaRPr lang="es-E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2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Methods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2856" y="2465042"/>
            <a:ext cx="10346006" cy="419548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 standardized questionnaire was used, and pictures taken for most of them. </a:t>
            </a:r>
          </a:p>
          <a:p>
            <a:r>
              <a:rPr lang="en-US" dirty="0">
                <a:solidFill>
                  <a:schemeClr val="bg1"/>
                </a:solidFill>
              </a:rPr>
              <a:t>Using a consensus, we described 5 clinical patterns.</a:t>
            </a:r>
          </a:p>
          <a:p>
            <a:r>
              <a:rPr lang="en-US" dirty="0">
                <a:solidFill>
                  <a:schemeClr val="bg1"/>
                </a:solidFill>
              </a:rPr>
              <a:t>We later described the association of these patterns with patient demographics, timing in relationship with symptoms of the disease, severity, and prognosis. </a:t>
            </a:r>
          </a:p>
          <a:p>
            <a:r>
              <a:rPr lang="en-GB" dirty="0">
                <a:solidFill>
                  <a:schemeClr val="bg1"/>
                </a:solidFill>
              </a:rPr>
              <a:t>The study was authorized by an ethics committee (HUGCDN: 2020-172-1- COVID-19), the Spanish Drug Agency (ACG-CLO-2020-01) and included in </a:t>
            </a:r>
            <a:r>
              <a:rPr lang="en-GB" dirty="0" err="1">
                <a:solidFill>
                  <a:schemeClr val="bg1"/>
                </a:solidFill>
              </a:rPr>
              <a:t>EnCEPP</a:t>
            </a:r>
            <a:r>
              <a:rPr lang="en-GB" dirty="0">
                <a:solidFill>
                  <a:schemeClr val="bg1"/>
                </a:solidFill>
              </a:rPr>
              <a:t> (EUPAS34469). </a:t>
            </a:r>
          </a:p>
          <a:p>
            <a:r>
              <a:rPr lang="en-GB" dirty="0">
                <a:solidFill>
                  <a:schemeClr val="bg1"/>
                </a:solidFill>
              </a:rPr>
              <a:t>All patients (or their </a:t>
            </a:r>
            <a:r>
              <a:rPr lang="en-US" dirty="0">
                <a:solidFill>
                  <a:schemeClr val="bg1"/>
                </a:solidFill>
              </a:rPr>
              <a:t>next of kin in case of minors) </a:t>
            </a:r>
            <a:r>
              <a:rPr lang="en-GB" dirty="0">
                <a:solidFill>
                  <a:schemeClr val="bg1"/>
                </a:solidFill>
              </a:rPr>
              <a:t>gave their informed consent to participate and an explicit consent to use their pictures in publications. </a:t>
            </a:r>
          </a:p>
          <a:p>
            <a:pPr marL="717551" lvl="1" indent="-449263"/>
            <a:endParaRPr lang="en-GB" dirty="0">
              <a:solidFill>
                <a:schemeClr val="bg1"/>
              </a:solidFill>
            </a:endParaRPr>
          </a:p>
          <a:p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16666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Analysis</a:t>
            </a:r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03312" y="2884868"/>
            <a:ext cx="9856609" cy="3363531"/>
          </a:xfrm>
        </p:spPr>
        <p:txBody>
          <a:bodyPr>
            <a:norm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Analysis of the data and distribution tests were done using Stata 16 (</a:t>
            </a:r>
            <a:r>
              <a:rPr lang="en-GB" sz="2200" dirty="0" err="1">
                <a:solidFill>
                  <a:schemeClr val="bg1"/>
                </a:solidFill>
              </a:rPr>
              <a:t>Statacorp</a:t>
            </a:r>
            <a:r>
              <a:rPr lang="en-GB" sz="2200" dirty="0">
                <a:solidFill>
                  <a:schemeClr val="bg1"/>
                </a:solidFill>
              </a:rPr>
              <a:t>, 2019). 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Due to low sensitivity of some diagnostic tests and their scarcity, we accepted cases with clinical diagnosis of the disease (suspected cases) but performed a sensitivity analysis to check that the results do not change if done only on confirmed patients</a:t>
            </a:r>
          </a:p>
          <a:p>
            <a:endParaRPr lang="es-E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45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861" y="2647610"/>
            <a:ext cx="3796348" cy="3484879"/>
          </a:xfrm>
        </p:spPr>
        <p:txBody>
          <a:bodyPr>
            <a:normAutofit/>
          </a:bodyPr>
          <a:lstStyle/>
          <a:p>
            <a:r>
              <a:rPr lang="en-US" dirty="0"/>
              <a:t>Final sample included 375 patients.</a:t>
            </a:r>
          </a:p>
          <a:p>
            <a:endParaRPr lang="en-US" dirty="0"/>
          </a:p>
          <a:p>
            <a:r>
              <a:rPr lang="en-US" dirty="0"/>
              <a:t>Consensus after reviewing the pictures led to the description of five main clinical patterns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10.111/bjd.19163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05636491"/>
              </p:ext>
            </p:extLst>
          </p:nvPr>
        </p:nvGraphicFramePr>
        <p:xfrm>
          <a:off x="4417454" y="396858"/>
          <a:ext cx="7456867" cy="6461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577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148</TotalTime>
  <Words>1342</Words>
  <Application>Microsoft Macintosh PowerPoint</Application>
  <PresentationFormat>Widescreen</PresentationFormat>
  <Paragraphs>131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Century Gothic</vt:lpstr>
      <vt:lpstr>Wingdings 3</vt:lpstr>
      <vt:lpstr>Ion</vt:lpstr>
      <vt:lpstr>Classification of the cutaneous manifestations of COVID-19: a rapid prospective nationwide consensus study in Spain with 375 cases.</vt:lpstr>
      <vt:lpstr>Lead Researcher</vt:lpstr>
      <vt:lpstr>Introduction What’s already known?</vt:lpstr>
      <vt:lpstr>Objective</vt:lpstr>
      <vt:lpstr>Methods</vt:lpstr>
      <vt:lpstr>Suspected and Confirmed cases</vt:lpstr>
      <vt:lpstr>Methods</vt:lpstr>
      <vt:lpstr>Analysis</vt:lpstr>
      <vt:lpstr>Results</vt:lpstr>
      <vt:lpstr>Characteristics associated with each clinical pattern </vt:lpstr>
      <vt:lpstr>Characteristics associated with each clinical pattern </vt:lpstr>
      <vt:lpstr>Characteristics associated with each clinical pattern </vt:lpstr>
      <vt:lpstr>1.-Acral areas of erythema-edema with some vesicles or pustules (pseudo-chilblains).</vt:lpstr>
      <vt:lpstr>2.-Other vesicular eruptions.</vt:lpstr>
      <vt:lpstr>3.- Urticarial lesions</vt:lpstr>
      <vt:lpstr>4.- Maculopapular eruptions</vt:lpstr>
      <vt:lpstr>5.- Livedo or necrosis</vt:lpstr>
      <vt:lpstr>Familiar clusters</vt:lpstr>
      <vt:lpstr>Severity</vt:lpstr>
      <vt:lpstr>Sensitivity analysis</vt:lpstr>
      <vt:lpstr>Conclusions What does this study add?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Nour Kibbi</cp:lastModifiedBy>
  <cp:revision>18</cp:revision>
  <dcterms:created xsi:type="dcterms:W3CDTF">2019-11-06T14:04:22Z</dcterms:created>
  <dcterms:modified xsi:type="dcterms:W3CDTF">2020-09-20T20:12:35Z</dcterms:modified>
</cp:coreProperties>
</file>