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5" r:id="rId4"/>
    <p:sldId id="264" r:id="rId5"/>
    <p:sldId id="266" r:id="rId6"/>
    <p:sldId id="262" r:id="rId7"/>
    <p:sldId id="268" r:id="rId8"/>
    <p:sldId id="269" r:id="rId9"/>
    <p:sldId id="260" r:id="rId10"/>
    <p:sldId id="259" r:id="rId11"/>
    <p:sldId id="25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73" autoAdjust="0"/>
    <p:restoredTop sz="94660"/>
  </p:normalViewPr>
  <p:slideViewPr>
    <p:cSldViewPr snapToGrid="0">
      <p:cViewPr varScale="1">
        <p:scale>
          <a:sx n="116" d="100"/>
          <a:sy n="116" d="100"/>
        </p:scale>
        <p:origin x="30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B564FE5-C5F3-4DDE-B716-7589B5AB450D}" type="doc">
      <dgm:prSet loTypeId="urn:microsoft.com/office/officeart/2005/8/layout/hierarchy1" loCatId="hierarchy" qsTypeId="urn:microsoft.com/office/officeart/2005/8/quickstyle/simple1" qsCatId="simple" csTypeId="urn:microsoft.com/office/officeart/2005/8/colors/colorful5" csCatId="colorful" phldr="1"/>
      <dgm:spPr/>
      <dgm:t>
        <a:bodyPr/>
        <a:lstStyle/>
        <a:p>
          <a:endParaRPr lang="en-US"/>
        </a:p>
      </dgm:t>
    </dgm:pt>
    <dgm:pt modelId="{61E99AAE-B238-4ED5-8A9F-523F3E10C77B}">
      <dgm:prSet/>
      <dgm:spPr/>
      <dgm:t>
        <a:bodyPr/>
        <a:lstStyle/>
        <a:p>
          <a:r>
            <a:rPr lang="en-GB" b="0" i="0"/>
            <a:t>Why not join the debate on this article through our correspondence section?</a:t>
          </a:r>
          <a:endParaRPr lang="en-US"/>
        </a:p>
      </dgm:t>
    </dgm:pt>
    <dgm:pt modelId="{1A5D4170-2C20-4217-A4B3-7B7DCB584DBA}" type="parTrans" cxnId="{0B81098D-A235-4DC9-B5DC-DB49F316A2C4}">
      <dgm:prSet/>
      <dgm:spPr/>
      <dgm:t>
        <a:bodyPr/>
        <a:lstStyle/>
        <a:p>
          <a:endParaRPr lang="en-US"/>
        </a:p>
      </dgm:t>
    </dgm:pt>
    <dgm:pt modelId="{3AACFCFB-F160-49A7-9561-301ED8744C45}" type="sibTrans" cxnId="{0B81098D-A235-4DC9-B5DC-DB49F316A2C4}">
      <dgm:prSet/>
      <dgm:spPr/>
      <dgm:t>
        <a:bodyPr/>
        <a:lstStyle/>
        <a:p>
          <a:endParaRPr lang="en-US"/>
        </a:p>
      </dgm:t>
    </dgm:pt>
    <dgm:pt modelId="{539475C9-3169-4CB8-A6A8-ADB67562A8B1}">
      <dgm:prSet/>
      <dgm:spPr/>
      <dgm:t>
        <a:bodyPr/>
        <a:lstStyle/>
        <a:p>
          <a:r>
            <a:rPr lang="en-GB" b="0" i="0"/>
            <a:t>Rapid responses should not exceed 350 words, four references and one figure</a:t>
          </a:r>
          <a:endParaRPr lang="en-US"/>
        </a:p>
      </dgm:t>
    </dgm:pt>
    <dgm:pt modelId="{45A4D85C-557D-4C06-8A03-B35851AFB3AF}" type="parTrans" cxnId="{15406EF0-D75E-4E38-9E09-585BE657C079}">
      <dgm:prSet/>
      <dgm:spPr/>
      <dgm:t>
        <a:bodyPr/>
        <a:lstStyle/>
        <a:p>
          <a:endParaRPr lang="en-US"/>
        </a:p>
      </dgm:t>
    </dgm:pt>
    <dgm:pt modelId="{A4CD5933-E70C-4FB9-AE24-6162366D0C48}" type="sibTrans" cxnId="{15406EF0-D75E-4E38-9E09-585BE657C079}">
      <dgm:prSet/>
      <dgm:spPr/>
      <dgm:t>
        <a:bodyPr/>
        <a:lstStyle/>
        <a:p>
          <a:endParaRPr lang="en-US"/>
        </a:p>
      </dgm:t>
    </dgm:pt>
    <dgm:pt modelId="{46B07E58-C236-4FAA-AC3F-AB1CA4C13F2E}">
      <dgm:prSet/>
      <dgm:spPr/>
      <dgm:t>
        <a:bodyPr/>
        <a:lstStyle/>
        <a:p>
          <a:r>
            <a:rPr lang="en-GB" b="0" i="0" dirty="0"/>
            <a:t>Further details can be found on the BJD website</a:t>
          </a:r>
          <a:endParaRPr lang="en-US" dirty="0"/>
        </a:p>
      </dgm:t>
    </dgm:pt>
    <dgm:pt modelId="{F51FB381-54C7-46C2-BC29-44E50CACC9AF}" type="parTrans" cxnId="{78B76F46-9E8D-44DF-8880-242DA37603AF}">
      <dgm:prSet/>
      <dgm:spPr/>
      <dgm:t>
        <a:bodyPr/>
        <a:lstStyle/>
        <a:p>
          <a:endParaRPr lang="en-US"/>
        </a:p>
      </dgm:t>
    </dgm:pt>
    <dgm:pt modelId="{406DC4D2-F9AA-4B37-9885-54EE54374DF7}" type="sibTrans" cxnId="{78B76F46-9E8D-44DF-8880-242DA37603AF}">
      <dgm:prSet/>
      <dgm:spPr/>
      <dgm:t>
        <a:bodyPr/>
        <a:lstStyle/>
        <a:p>
          <a:endParaRPr lang="en-US"/>
        </a:p>
      </dgm:t>
    </dgm:pt>
    <dgm:pt modelId="{39600F07-E099-44DF-8038-130E16555F67}" type="pres">
      <dgm:prSet presAssocID="{DB564FE5-C5F3-4DDE-B716-7589B5AB450D}" presName="hierChild1" presStyleCnt="0">
        <dgm:presLayoutVars>
          <dgm:chPref val="1"/>
          <dgm:dir/>
          <dgm:animOne val="branch"/>
          <dgm:animLvl val="lvl"/>
          <dgm:resizeHandles/>
        </dgm:presLayoutVars>
      </dgm:prSet>
      <dgm:spPr/>
    </dgm:pt>
    <dgm:pt modelId="{3271F11E-5790-4188-ACDC-A1E3A7D7F929}" type="pres">
      <dgm:prSet presAssocID="{61E99AAE-B238-4ED5-8A9F-523F3E10C77B}" presName="hierRoot1" presStyleCnt="0"/>
      <dgm:spPr/>
    </dgm:pt>
    <dgm:pt modelId="{E62DDCA2-82F2-4F7D-9E49-051D1CCDFB97}" type="pres">
      <dgm:prSet presAssocID="{61E99AAE-B238-4ED5-8A9F-523F3E10C77B}" presName="composite" presStyleCnt="0"/>
      <dgm:spPr/>
    </dgm:pt>
    <dgm:pt modelId="{6F589EF0-CC18-4F1D-A021-85D6B51A70C5}" type="pres">
      <dgm:prSet presAssocID="{61E99AAE-B238-4ED5-8A9F-523F3E10C77B}" presName="background" presStyleLbl="node0" presStyleIdx="0" presStyleCnt="3"/>
      <dgm:spPr/>
    </dgm:pt>
    <dgm:pt modelId="{4BB1EFC5-3D0B-4721-8059-C74943CCEA04}" type="pres">
      <dgm:prSet presAssocID="{61E99AAE-B238-4ED5-8A9F-523F3E10C77B}" presName="text" presStyleLbl="fgAcc0" presStyleIdx="0" presStyleCnt="3">
        <dgm:presLayoutVars>
          <dgm:chPref val="3"/>
        </dgm:presLayoutVars>
      </dgm:prSet>
      <dgm:spPr/>
    </dgm:pt>
    <dgm:pt modelId="{A1665351-EEEB-4428-B898-EC484E972D23}" type="pres">
      <dgm:prSet presAssocID="{61E99AAE-B238-4ED5-8A9F-523F3E10C77B}" presName="hierChild2" presStyleCnt="0"/>
      <dgm:spPr/>
    </dgm:pt>
    <dgm:pt modelId="{4A4080DE-DF1C-4CBE-9AE8-FE52D0F5FA6A}" type="pres">
      <dgm:prSet presAssocID="{539475C9-3169-4CB8-A6A8-ADB67562A8B1}" presName="hierRoot1" presStyleCnt="0"/>
      <dgm:spPr/>
    </dgm:pt>
    <dgm:pt modelId="{AF0E0334-1640-402A-B88D-F41155B90513}" type="pres">
      <dgm:prSet presAssocID="{539475C9-3169-4CB8-A6A8-ADB67562A8B1}" presName="composite" presStyleCnt="0"/>
      <dgm:spPr/>
    </dgm:pt>
    <dgm:pt modelId="{AB583545-4501-4E3B-844F-FF50758E8240}" type="pres">
      <dgm:prSet presAssocID="{539475C9-3169-4CB8-A6A8-ADB67562A8B1}" presName="background" presStyleLbl="node0" presStyleIdx="1" presStyleCnt="3"/>
      <dgm:spPr/>
    </dgm:pt>
    <dgm:pt modelId="{4DFF7487-D8AE-46CD-898D-64C26E302513}" type="pres">
      <dgm:prSet presAssocID="{539475C9-3169-4CB8-A6A8-ADB67562A8B1}" presName="text" presStyleLbl="fgAcc0" presStyleIdx="1" presStyleCnt="3">
        <dgm:presLayoutVars>
          <dgm:chPref val="3"/>
        </dgm:presLayoutVars>
      </dgm:prSet>
      <dgm:spPr/>
    </dgm:pt>
    <dgm:pt modelId="{8B6A0F1B-FB1D-4AD5-9859-B20331C5881D}" type="pres">
      <dgm:prSet presAssocID="{539475C9-3169-4CB8-A6A8-ADB67562A8B1}" presName="hierChild2" presStyleCnt="0"/>
      <dgm:spPr/>
    </dgm:pt>
    <dgm:pt modelId="{CF881F19-6FCD-4636-8CBA-705E368CF5DF}" type="pres">
      <dgm:prSet presAssocID="{46B07E58-C236-4FAA-AC3F-AB1CA4C13F2E}" presName="hierRoot1" presStyleCnt="0"/>
      <dgm:spPr/>
    </dgm:pt>
    <dgm:pt modelId="{F8169D2B-CC0F-4925-BA20-95490413367B}" type="pres">
      <dgm:prSet presAssocID="{46B07E58-C236-4FAA-AC3F-AB1CA4C13F2E}" presName="composite" presStyleCnt="0"/>
      <dgm:spPr/>
    </dgm:pt>
    <dgm:pt modelId="{2B7A7F20-121A-4E84-948C-0E406B9D1E2B}" type="pres">
      <dgm:prSet presAssocID="{46B07E58-C236-4FAA-AC3F-AB1CA4C13F2E}" presName="background" presStyleLbl="node0" presStyleIdx="2" presStyleCnt="3"/>
      <dgm:spPr/>
    </dgm:pt>
    <dgm:pt modelId="{202A4A0E-E77C-4070-8FDB-D680624066A8}" type="pres">
      <dgm:prSet presAssocID="{46B07E58-C236-4FAA-AC3F-AB1CA4C13F2E}" presName="text" presStyleLbl="fgAcc0" presStyleIdx="2" presStyleCnt="3">
        <dgm:presLayoutVars>
          <dgm:chPref val="3"/>
        </dgm:presLayoutVars>
      </dgm:prSet>
      <dgm:spPr/>
    </dgm:pt>
    <dgm:pt modelId="{ED20567B-BB1A-44D2-AA5E-9F2BAD9A7C94}" type="pres">
      <dgm:prSet presAssocID="{46B07E58-C236-4FAA-AC3F-AB1CA4C13F2E}" presName="hierChild2" presStyleCnt="0"/>
      <dgm:spPr/>
    </dgm:pt>
  </dgm:ptLst>
  <dgm:cxnLst>
    <dgm:cxn modelId="{56D36538-3616-4027-98BF-D3AFDDED460E}" type="presOf" srcId="{46B07E58-C236-4FAA-AC3F-AB1CA4C13F2E}" destId="{202A4A0E-E77C-4070-8FDB-D680624066A8}" srcOrd="0" destOrd="0" presId="urn:microsoft.com/office/officeart/2005/8/layout/hierarchy1"/>
    <dgm:cxn modelId="{78B76F46-9E8D-44DF-8880-242DA37603AF}" srcId="{DB564FE5-C5F3-4DDE-B716-7589B5AB450D}" destId="{46B07E58-C236-4FAA-AC3F-AB1CA4C13F2E}" srcOrd="2" destOrd="0" parTransId="{F51FB381-54C7-46C2-BC29-44E50CACC9AF}" sibTransId="{406DC4D2-F9AA-4B37-9885-54EE54374DF7}"/>
    <dgm:cxn modelId="{2BE81D58-CAD8-4FF9-B8EF-6E6862A4E8A9}" type="presOf" srcId="{539475C9-3169-4CB8-A6A8-ADB67562A8B1}" destId="{4DFF7487-D8AE-46CD-898D-64C26E302513}" srcOrd="0" destOrd="0" presId="urn:microsoft.com/office/officeart/2005/8/layout/hierarchy1"/>
    <dgm:cxn modelId="{0B81098D-A235-4DC9-B5DC-DB49F316A2C4}" srcId="{DB564FE5-C5F3-4DDE-B716-7589B5AB450D}" destId="{61E99AAE-B238-4ED5-8A9F-523F3E10C77B}" srcOrd="0" destOrd="0" parTransId="{1A5D4170-2C20-4217-A4B3-7B7DCB584DBA}" sibTransId="{3AACFCFB-F160-49A7-9561-301ED8744C45}"/>
    <dgm:cxn modelId="{DB0A669C-A87E-4648-A535-E5893C24890F}" type="presOf" srcId="{DB564FE5-C5F3-4DDE-B716-7589B5AB450D}" destId="{39600F07-E099-44DF-8038-130E16555F67}" srcOrd="0" destOrd="0" presId="urn:microsoft.com/office/officeart/2005/8/layout/hierarchy1"/>
    <dgm:cxn modelId="{CCF34ECA-76CC-4001-81E6-7DAA73F8504E}" type="presOf" srcId="{61E99AAE-B238-4ED5-8A9F-523F3E10C77B}" destId="{4BB1EFC5-3D0B-4721-8059-C74943CCEA04}" srcOrd="0" destOrd="0" presId="urn:microsoft.com/office/officeart/2005/8/layout/hierarchy1"/>
    <dgm:cxn modelId="{15406EF0-D75E-4E38-9E09-585BE657C079}" srcId="{DB564FE5-C5F3-4DDE-B716-7589B5AB450D}" destId="{539475C9-3169-4CB8-A6A8-ADB67562A8B1}" srcOrd="1" destOrd="0" parTransId="{45A4D85C-557D-4C06-8A03-B35851AFB3AF}" sibTransId="{A4CD5933-E70C-4FB9-AE24-6162366D0C48}"/>
    <dgm:cxn modelId="{BDC6D846-5293-41DB-B19C-942E77880814}" type="presParOf" srcId="{39600F07-E099-44DF-8038-130E16555F67}" destId="{3271F11E-5790-4188-ACDC-A1E3A7D7F929}" srcOrd="0" destOrd="0" presId="urn:microsoft.com/office/officeart/2005/8/layout/hierarchy1"/>
    <dgm:cxn modelId="{E29FC63F-C87E-4F92-8832-BC0353C4D1E6}" type="presParOf" srcId="{3271F11E-5790-4188-ACDC-A1E3A7D7F929}" destId="{E62DDCA2-82F2-4F7D-9E49-051D1CCDFB97}" srcOrd="0" destOrd="0" presId="urn:microsoft.com/office/officeart/2005/8/layout/hierarchy1"/>
    <dgm:cxn modelId="{8CD72200-A718-4C75-B3DD-9FBE549FAC64}" type="presParOf" srcId="{E62DDCA2-82F2-4F7D-9E49-051D1CCDFB97}" destId="{6F589EF0-CC18-4F1D-A021-85D6B51A70C5}" srcOrd="0" destOrd="0" presId="urn:microsoft.com/office/officeart/2005/8/layout/hierarchy1"/>
    <dgm:cxn modelId="{1C52437B-966C-4D2A-B39B-43F84AB143EF}" type="presParOf" srcId="{E62DDCA2-82F2-4F7D-9E49-051D1CCDFB97}" destId="{4BB1EFC5-3D0B-4721-8059-C74943CCEA04}" srcOrd="1" destOrd="0" presId="urn:microsoft.com/office/officeart/2005/8/layout/hierarchy1"/>
    <dgm:cxn modelId="{E8271D22-70A0-4B35-836F-CC84E0ABD167}" type="presParOf" srcId="{3271F11E-5790-4188-ACDC-A1E3A7D7F929}" destId="{A1665351-EEEB-4428-B898-EC484E972D23}" srcOrd="1" destOrd="0" presId="urn:microsoft.com/office/officeart/2005/8/layout/hierarchy1"/>
    <dgm:cxn modelId="{0BC397AF-099A-4A09-98F9-98C8465FAF13}" type="presParOf" srcId="{39600F07-E099-44DF-8038-130E16555F67}" destId="{4A4080DE-DF1C-4CBE-9AE8-FE52D0F5FA6A}" srcOrd="1" destOrd="0" presId="urn:microsoft.com/office/officeart/2005/8/layout/hierarchy1"/>
    <dgm:cxn modelId="{D6446B66-B3E5-4AA4-AA7C-6105C34BD147}" type="presParOf" srcId="{4A4080DE-DF1C-4CBE-9AE8-FE52D0F5FA6A}" destId="{AF0E0334-1640-402A-B88D-F41155B90513}" srcOrd="0" destOrd="0" presId="urn:microsoft.com/office/officeart/2005/8/layout/hierarchy1"/>
    <dgm:cxn modelId="{8D191180-6EB3-400D-9E6F-2B11FF57D452}" type="presParOf" srcId="{AF0E0334-1640-402A-B88D-F41155B90513}" destId="{AB583545-4501-4E3B-844F-FF50758E8240}" srcOrd="0" destOrd="0" presId="urn:microsoft.com/office/officeart/2005/8/layout/hierarchy1"/>
    <dgm:cxn modelId="{27270FAE-E9B0-4FC7-9403-EB831F8BD6A7}" type="presParOf" srcId="{AF0E0334-1640-402A-B88D-F41155B90513}" destId="{4DFF7487-D8AE-46CD-898D-64C26E302513}" srcOrd="1" destOrd="0" presId="urn:microsoft.com/office/officeart/2005/8/layout/hierarchy1"/>
    <dgm:cxn modelId="{0D9238F4-4FC1-45F6-BF50-6998A1747093}" type="presParOf" srcId="{4A4080DE-DF1C-4CBE-9AE8-FE52D0F5FA6A}" destId="{8B6A0F1B-FB1D-4AD5-9859-B20331C5881D}" srcOrd="1" destOrd="0" presId="urn:microsoft.com/office/officeart/2005/8/layout/hierarchy1"/>
    <dgm:cxn modelId="{A2AE8E52-3545-4304-9D00-2A91E235C882}" type="presParOf" srcId="{39600F07-E099-44DF-8038-130E16555F67}" destId="{CF881F19-6FCD-4636-8CBA-705E368CF5DF}" srcOrd="2" destOrd="0" presId="urn:microsoft.com/office/officeart/2005/8/layout/hierarchy1"/>
    <dgm:cxn modelId="{AC8C9347-901C-49DD-AB92-D6F19D284712}" type="presParOf" srcId="{CF881F19-6FCD-4636-8CBA-705E368CF5DF}" destId="{F8169D2B-CC0F-4925-BA20-95490413367B}" srcOrd="0" destOrd="0" presId="urn:microsoft.com/office/officeart/2005/8/layout/hierarchy1"/>
    <dgm:cxn modelId="{C6AB3353-90C1-4F80-917D-D677262370BE}" type="presParOf" srcId="{F8169D2B-CC0F-4925-BA20-95490413367B}" destId="{2B7A7F20-121A-4E84-948C-0E406B9D1E2B}" srcOrd="0" destOrd="0" presId="urn:microsoft.com/office/officeart/2005/8/layout/hierarchy1"/>
    <dgm:cxn modelId="{99907AFF-DA08-4FFB-A189-CF0197F72374}" type="presParOf" srcId="{F8169D2B-CC0F-4925-BA20-95490413367B}" destId="{202A4A0E-E77C-4070-8FDB-D680624066A8}" srcOrd="1" destOrd="0" presId="urn:microsoft.com/office/officeart/2005/8/layout/hierarchy1"/>
    <dgm:cxn modelId="{8A3092E9-7BCF-437F-9193-E81999F27042}" type="presParOf" srcId="{CF881F19-6FCD-4636-8CBA-705E368CF5DF}" destId="{ED20567B-BB1A-44D2-AA5E-9F2BAD9A7C94}"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589EF0-CC18-4F1D-A021-85D6B51A70C5}">
      <dsp:nvSpPr>
        <dsp:cNvPr id="0" name=""/>
        <dsp:cNvSpPr/>
      </dsp:nvSpPr>
      <dsp:spPr>
        <a:xfrm>
          <a:off x="0" y="1364175"/>
          <a:ext cx="3092223" cy="1963561"/>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BB1EFC5-3D0B-4721-8059-C74943CCEA04}">
      <dsp:nvSpPr>
        <dsp:cNvPr id="0" name=""/>
        <dsp:cNvSpPr/>
      </dsp:nvSpPr>
      <dsp:spPr>
        <a:xfrm>
          <a:off x="343580" y="1690576"/>
          <a:ext cx="3092223" cy="1963561"/>
        </a:xfrm>
        <a:prstGeom prst="roundRect">
          <a:avLst>
            <a:gd name="adj" fmla="val 10000"/>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b="0" i="0" kern="1200"/>
            <a:t>Why not join the debate on this article through our correspondence section?</a:t>
          </a:r>
          <a:endParaRPr lang="en-US" sz="2300" kern="1200"/>
        </a:p>
      </dsp:txBody>
      <dsp:txXfrm>
        <a:off x="401091" y="1748087"/>
        <a:ext cx="2977201" cy="1848539"/>
      </dsp:txXfrm>
    </dsp:sp>
    <dsp:sp modelId="{AB583545-4501-4E3B-844F-FF50758E8240}">
      <dsp:nvSpPr>
        <dsp:cNvPr id="0" name=""/>
        <dsp:cNvSpPr/>
      </dsp:nvSpPr>
      <dsp:spPr>
        <a:xfrm>
          <a:off x="3779384" y="1364175"/>
          <a:ext cx="3092223" cy="1963561"/>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DFF7487-D8AE-46CD-898D-64C26E302513}">
      <dsp:nvSpPr>
        <dsp:cNvPr id="0" name=""/>
        <dsp:cNvSpPr/>
      </dsp:nvSpPr>
      <dsp:spPr>
        <a:xfrm>
          <a:off x="4122964" y="1690576"/>
          <a:ext cx="3092223" cy="1963561"/>
        </a:xfrm>
        <a:prstGeom prst="roundRect">
          <a:avLst>
            <a:gd name="adj" fmla="val 10000"/>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b="0" i="0" kern="1200"/>
            <a:t>Rapid responses should not exceed 350 words, four references and one figure</a:t>
          </a:r>
          <a:endParaRPr lang="en-US" sz="2300" kern="1200"/>
        </a:p>
      </dsp:txBody>
      <dsp:txXfrm>
        <a:off x="4180475" y="1748087"/>
        <a:ext cx="2977201" cy="1848539"/>
      </dsp:txXfrm>
    </dsp:sp>
    <dsp:sp modelId="{2B7A7F20-121A-4E84-948C-0E406B9D1E2B}">
      <dsp:nvSpPr>
        <dsp:cNvPr id="0" name=""/>
        <dsp:cNvSpPr/>
      </dsp:nvSpPr>
      <dsp:spPr>
        <a:xfrm>
          <a:off x="7558768" y="1364175"/>
          <a:ext cx="3092223" cy="1963561"/>
        </a:xfrm>
        <a:prstGeom prst="roundRect">
          <a:avLst>
            <a:gd name="adj" fmla="val 1000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2A4A0E-E77C-4070-8FDB-D680624066A8}">
      <dsp:nvSpPr>
        <dsp:cNvPr id="0" name=""/>
        <dsp:cNvSpPr/>
      </dsp:nvSpPr>
      <dsp:spPr>
        <a:xfrm>
          <a:off x="7902348" y="1690576"/>
          <a:ext cx="3092223" cy="1963561"/>
        </a:xfrm>
        <a:prstGeom prst="roundRect">
          <a:avLst>
            <a:gd name="adj" fmla="val 10000"/>
          </a:avLst>
        </a:prstGeom>
        <a:solidFill>
          <a:schemeClr val="lt1">
            <a:alpha val="90000"/>
            <a:hueOff val="0"/>
            <a:satOff val="0"/>
            <a:lumOff val="0"/>
            <a:alphaOff val="0"/>
          </a:schemeClr>
        </a:solidFill>
        <a:ln w="19050" cap="rnd"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GB" sz="2300" b="0" i="0" kern="1200" dirty="0"/>
            <a:t>Further details can be found on the BJD website</a:t>
          </a:r>
          <a:endParaRPr lang="en-US" sz="2300" kern="1200" dirty="0"/>
        </a:p>
      </dsp:txBody>
      <dsp:txXfrm>
        <a:off x="7959859" y="1748087"/>
        <a:ext cx="2977201" cy="184853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512502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512878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heme" Target="../theme/theme1.xml"/><Relationship Id="rId7"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7">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8">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6A7BFB68-081E-43B2-8EEA-D43B02322B55}" type="datetimeFigureOut">
              <a:rPr lang="en-GB" smtClean="0"/>
              <a:t>26/11/2020</a:t>
            </a:fld>
            <a:endParaRPr lang="en-GB"/>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GB"/>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07806A7-FFC4-47D2-B02D-1B2EC9FB11E8}" type="slidenum">
              <a:rPr lang="en-GB" smtClean="0"/>
              <a:t>‹#›</a:t>
            </a:fld>
            <a:endParaRPr lang="en-GB"/>
          </a:p>
        </p:txBody>
      </p:sp>
    </p:spTree>
    <p:extLst>
      <p:ext uri="{BB962C8B-B14F-4D97-AF65-F5344CB8AC3E}">
        <p14:creationId xmlns:p14="http://schemas.microsoft.com/office/powerpoint/2010/main" val="200007905"/>
      </p:ext>
    </p:extLst>
  </p:cSld>
  <p:clrMap bg1="dk1" tx1="lt1" bg2="dk2" tx2="lt2" accent1="accent1" accent2="accent2" accent3="accent3" accent4="accent4" accent5="accent5" accent6="accent6" hlink="hlink" folHlink="folHlink"/>
  <p:sldLayoutIdLst>
    <p:sldLayoutId id="2147483661" r:id="rId1"/>
    <p:sldLayoutId id="2147483662" r:id="rId2"/>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3.jpg"/><Relationship Id="rId4" Type="http://schemas.openxmlformats.org/officeDocument/2006/relationships/image" Target="../media/image12.jp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50B03-F7FF-498F-8F4B-7DEFAC4EE520}"/>
              </a:ext>
            </a:extLst>
          </p:cNvPr>
          <p:cNvSpPr>
            <a:spLocks noGrp="1"/>
          </p:cNvSpPr>
          <p:nvPr>
            <p:ph type="ctrTitle"/>
          </p:nvPr>
        </p:nvSpPr>
        <p:spPr>
          <a:xfrm>
            <a:off x="293914" y="1031193"/>
            <a:ext cx="9452141" cy="1250172"/>
          </a:xfrm>
        </p:spPr>
        <p:txBody>
          <a:bodyPr/>
          <a:lstStyle/>
          <a:p>
            <a:pPr algn="just"/>
            <a:r>
              <a:rPr lang="en-GB" altLang="it-IT" sz="4000" dirty="0"/>
              <a:t>Cutaneous manifestations </a:t>
            </a:r>
            <a:r>
              <a:rPr lang="en-US" altLang="it-IT" sz="4000" dirty="0"/>
              <a:t>in patients with COVID-19: A preliminary review of an emerging issue</a:t>
            </a:r>
            <a:endParaRPr lang="en-GB" sz="4000" dirty="0"/>
          </a:p>
        </p:txBody>
      </p:sp>
      <p:sp>
        <p:nvSpPr>
          <p:cNvPr id="3" name="Subtitle 2">
            <a:extLst>
              <a:ext uri="{FF2B5EF4-FFF2-40B4-BE49-F238E27FC236}">
                <a16:creationId xmlns:a16="http://schemas.microsoft.com/office/drawing/2014/main" id="{1D817D5E-913B-4AF1-A6EA-180367550A7D}"/>
              </a:ext>
            </a:extLst>
          </p:cNvPr>
          <p:cNvSpPr>
            <a:spLocks noGrp="1"/>
          </p:cNvSpPr>
          <p:nvPr>
            <p:ph type="subTitle" idx="1"/>
          </p:nvPr>
        </p:nvSpPr>
        <p:spPr>
          <a:xfrm>
            <a:off x="293914" y="2864498"/>
            <a:ext cx="11480029" cy="3181800"/>
          </a:xfrm>
        </p:spPr>
        <p:txBody>
          <a:bodyPr>
            <a:normAutofit fontScale="55000" lnSpcReduction="20000"/>
          </a:bodyPr>
          <a:lstStyle/>
          <a:p>
            <a:pPr algn="just"/>
            <a:r>
              <a:rPr lang="it-IT" sz="5600" dirty="0"/>
              <a:t>A.V. Marzano</a:t>
            </a:r>
            <a:r>
              <a:rPr lang="it-IT" sz="5600" baseline="30000" dirty="0"/>
              <a:t>1,2</a:t>
            </a:r>
            <a:r>
              <a:rPr lang="it-IT" sz="5600" dirty="0"/>
              <a:t>, N. CASSANO</a:t>
            </a:r>
            <a:r>
              <a:rPr lang="it-IT" sz="5600" baseline="30000" dirty="0"/>
              <a:t>3</a:t>
            </a:r>
            <a:r>
              <a:rPr lang="it-IT" sz="5600" dirty="0"/>
              <a:t>, G. Genovese</a:t>
            </a:r>
            <a:r>
              <a:rPr lang="it-IT" sz="5600" baseline="30000" dirty="0"/>
              <a:t>1,2</a:t>
            </a:r>
            <a:r>
              <a:rPr lang="it-IT" sz="5600" dirty="0"/>
              <a:t>, C. MOLTRASIO</a:t>
            </a:r>
            <a:r>
              <a:rPr lang="it-IT" sz="5600" baseline="30000" dirty="0"/>
              <a:t>1</a:t>
            </a:r>
            <a:r>
              <a:rPr lang="it-IT" sz="5600" dirty="0"/>
              <a:t>, G.A. VENA</a:t>
            </a:r>
            <a:r>
              <a:rPr lang="it-IT" sz="5600" baseline="30000" dirty="0"/>
              <a:t>3</a:t>
            </a:r>
          </a:p>
          <a:p>
            <a:pPr algn="just"/>
            <a:endParaRPr lang="en-GB" sz="4800" dirty="0"/>
          </a:p>
          <a:p>
            <a:pPr lvl="0" algn="just" defTabSz="914400" eaLnBrk="0" fontAlgn="base" hangingPunct="0">
              <a:spcBef>
                <a:spcPct val="0"/>
              </a:spcBef>
              <a:spcAft>
                <a:spcPct val="0"/>
              </a:spcAft>
              <a:buClrTx/>
              <a:buSzTx/>
            </a:pPr>
            <a:r>
              <a:rPr lang="it-IT" altLang="it-IT" sz="4400" dirty="0"/>
              <a:t>1) Dermatology Unit, Fondazione IRCCS Ca’ Granda Ospedale Maggiore Policlinico, Milan, Italy</a:t>
            </a:r>
          </a:p>
          <a:p>
            <a:pPr algn="just" defTabSz="914400" eaLnBrk="0" fontAlgn="base" hangingPunct="0">
              <a:spcBef>
                <a:spcPct val="0"/>
              </a:spcBef>
              <a:spcAft>
                <a:spcPct val="0"/>
              </a:spcAft>
              <a:buClrTx/>
              <a:buSzTx/>
            </a:pPr>
            <a:r>
              <a:rPr lang="en-GB" altLang="it-IT" sz="4400" dirty="0"/>
              <a:t>2) </a:t>
            </a:r>
            <a:r>
              <a:rPr lang="en-GB" altLang="it-IT" sz="4500" dirty="0"/>
              <a:t>Department of </a:t>
            </a:r>
            <a:r>
              <a:rPr lang="en-GB" altLang="it-IT" sz="4500" dirty="0" err="1"/>
              <a:t>pathoPHYSIOlogy</a:t>
            </a:r>
            <a:r>
              <a:rPr lang="en-GB" altLang="it-IT" sz="4500" dirty="0"/>
              <a:t> and Transplantation, Università degli Studi di Milano, Milan, Italy</a:t>
            </a:r>
            <a:endParaRPr lang="it-IT" altLang="it-IT" sz="4500" dirty="0"/>
          </a:p>
          <a:p>
            <a:pPr algn="just" defTabSz="914400" eaLnBrk="0" fontAlgn="base" hangingPunct="0">
              <a:spcBef>
                <a:spcPct val="0"/>
              </a:spcBef>
              <a:spcAft>
                <a:spcPct val="0"/>
              </a:spcAft>
              <a:buClrTx/>
              <a:buSzTx/>
            </a:pPr>
            <a:r>
              <a:rPr lang="it-IT" altLang="it-IT" sz="4500" dirty="0"/>
              <a:t>3) </a:t>
            </a:r>
            <a:r>
              <a:rPr lang="en-US" altLang="it-IT" sz="4500" dirty="0"/>
              <a:t>Dermatology and Venereology Private Practice, Bari and Barletta, Italy</a:t>
            </a:r>
            <a:endParaRPr lang="it-IT" altLang="it-IT" sz="4500" dirty="0"/>
          </a:p>
        </p:txBody>
      </p:sp>
      <p:sp>
        <p:nvSpPr>
          <p:cNvPr id="4" name="Rectangle 3">
            <a:extLst>
              <a:ext uri="{FF2B5EF4-FFF2-40B4-BE49-F238E27FC236}">
                <a16:creationId xmlns:a16="http://schemas.microsoft.com/office/drawing/2014/main" id="{4E34A6F9-9476-4E64-A0BC-8389EC3378CF}"/>
              </a:ext>
            </a:extLst>
          </p:cNvPr>
          <p:cNvSpPr/>
          <p:nvPr/>
        </p:nvSpPr>
        <p:spPr>
          <a:xfrm>
            <a:off x="293914" y="6204858"/>
            <a:ext cx="8212463" cy="430887"/>
          </a:xfrm>
          <a:prstGeom prst="rect">
            <a:avLst/>
          </a:prstGeom>
        </p:spPr>
        <p:txBody>
          <a:bodyPr wrap="square">
            <a:spAutoFit/>
          </a:bodyPr>
          <a:lstStyle/>
          <a:p>
            <a:r>
              <a:rPr lang="fi-FI" sz="2200" dirty="0">
                <a:solidFill>
                  <a:schemeClr val="bg2">
                    <a:lumMod val="40000"/>
                    <a:lumOff val="60000"/>
                  </a:schemeClr>
                </a:solidFill>
              </a:rPr>
              <a:t>British Journal of Dermatology. DOI: 10.111/bjd.19264</a:t>
            </a:r>
            <a:endParaRPr lang="en-GB" sz="2200" u="sng" dirty="0">
              <a:solidFill>
                <a:schemeClr val="bg2">
                  <a:lumMod val="40000"/>
                  <a:lumOff val="60000"/>
                </a:schemeClr>
              </a:solidFill>
            </a:endParaRPr>
          </a:p>
        </p:txBody>
      </p:sp>
    </p:spTree>
    <p:extLst>
      <p:ext uri="{BB962C8B-B14F-4D97-AF65-F5344CB8AC3E}">
        <p14:creationId xmlns:p14="http://schemas.microsoft.com/office/powerpoint/2010/main" val="34384837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EFD7A-1790-4046-A52F-F891E5CB61F3}"/>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The Team</a:t>
            </a:r>
          </a:p>
        </p:txBody>
      </p:sp>
      <p:sp>
        <p:nvSpPr>
          <p:cNvPr id="4" name="Rectangle 3">
            <a:extLst>
              <a:ext uri="{FF2B5EF4-FFF2-40B4-BE49-F238E27FC236}">
                <a16:creationId xmlns:a16="http://schemas.microsoft.com/office/drawing/2014/main" id="{758E3214-0376-4F07-8BE5-F190361B3DF1}"/>
              </a:ext>
            </a:extLst>
          </p:cNvPr>
          <p:cNvSpPr/>
          <p:nvPr/>
        </p:nvSpPr>
        <p:spPr>
          <a:xfrm>
            <a:off x="221860" y="6248399"/>
            <a:ext cx="7428637" cy="430887"/>
          </a:xfrm>
          <a:prstGeom prst="rect">
            <a:avLst/>
          </a:prstGeom>
        </p:spPr>
        <p:txBody>
          <a:bodyPr wrap="none">
            <a:spAutoFit/>
          </a:bodyPr>
          <a:lstStyle/>
          <a:p>
            <a:r>
              <a:rPr lang="fi-FI" sz="2200" dirty="0">
                <a:solidFill>
                  <a:schemeClr val="accent5">
                    <a:lumMod val="75000"/>
                  </a:schemeClr>
                </a:solidFill>
              </a:rPr>
              <a:t>British Journal of Dermatology. DOI: 10.111/bjd.19264</a:t>
            </a:r>
            <a:endParaRPr lang="en-GB" sz="2200" u="sng" dirty="0">
              <a:solidFill>
                <a:schemeClr val="accent5">
                  <a:lumMod val="75000"/>
                </a:schemeClr>
              </a:solidFill>
            </a:endParaRPr>
          </a:p>
        </p:txBody>
      </p:sp>
      <p:pic>
        <p:nvPicPr>
          <p:cNvPr id="6" name="Picture 2" descr="Angelo Valerio Marzano">
            <a:extLst>
              <a:ext uri="{FF2B5EF4-FFF2-40B4-BE49-F238E27FC236}">
                <a16:creationId xmlns:a16="http://schemas.microsoft.com/office/drawing/2014/main" id="{F438AED3-0537-486B-9672-7437A8BD644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185" r="6381" b="25485"/>
          <a:stretch/>
        </p:blipFill>
        <p:spPr bwMode="auto">
          <a:xfrm>
            <a:off x="339828" y="2797069"/>
            <a:ext cx="2412703" cy="2382303"/>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descr="Immagine che contiene finestra, interni, portatile, computer&#10;&#10;Descrizione generata automaticamente">
            <a:extLst>
              <a:ext uri="{FF2B5EF4-FFF2-40B4-BE49-F238E27FC236}">
                <a16:creationId xmlns:a16="http://schemas.microsoft.com/office/drawing/2014/main" id="{98BDAC2F-AB3E-4CE7-AFC5-6F509125E781}"/>
              </a:ext>
            </a:extLst>
          </p:cNvPr>
          <p:cNvPicPr>
            <a:picLocks noChangeAspect="1"/>
          </p:cNvPicPr>
          <p:nvPr/>
        </p:nvPicPr>
        <p:blipFill rotWithShape="1">
          <a:blip r:embed="rId3">
            <a:extLst>
              <a:ext uri="{28A0092B-C50C-407E-A947-70E740481C1C}">
                <a14:useLocalDpi xmlns:a14="http://schemas.microsoft.com/office/drawing/2010/main" val="0"/>
              </a:ext>
            </a:extLst>
          </a:blip>
          <a:srcRect l="24414" t="6288" r="37624" b="37408"/>
          <a:stretch/>
        </p:blipFill>
        <p:spPr>
          <a:xfrm>
            <a:off x="7547945" y="2797069"/>
            <a:ext cx="2140534" cy="2381051"/>
          </a:xfrm>
          <a:prstGeom prst="rect">
            <a:avLst/>
          </a:prstGeom>
        </p:spPr>
      </p:pic>
      <p:pic>
        <p:nvPicPr>
          <p:cNvPr id="9" name="Immagine 8" descr="Immagine che contiene persona, sorridente, donna, interni&#10;&#10;Descrizione generata automaticamente">
            <a:extLst>
              <a:ext uri="{FF2B5EF4-FFF2-40B4-BE49-F238E27FC236}">
                <a16:creationId xmlns:a16="http://schemas.microsoft.com/office/drawing/2014/main" id="{396F6AAE-AC1F-4BFC-BC73-39ED0A20C425}"/>
              </a:ext>
            </a:extLst>
          </p:cNvPr>
          <p:cNvPicPr>
            <a:picLocks noChangeAspect="1"/>
          </p:cNvPicPr>
          <p:nvPr/>
        </p:nvPicPr>
        <p:blipFill rotWithShape="1">
          <a:blip r:embed="rId4">
            <a:extLst>
              <a:ext uri="{28A0092B-C50C-407E-A947-70E740481C1C}">
                <a14:useLocalDpi xmlns:a14="http://schemas.microsoft.com/office/drawing/2010/main" val="0"/>
              </a:ext>
            </a:extLst>
          </a:blip>
          <a:srcRect b="1324"/>
          <a:stretch/>
        </p:blipFill>
        <p:spPr>
          <a:xfrm>
            <a:off x="9754616" y="2797068"/>
            <a:ext cx="1897012" cy="2381052"/>
          </a:xfrm>
          <a:prstGeom prst="rect">
            <a:avLst/>
          </a:prstGeom>
        </p:spPr>
      </p:pic>
      <p:sp>
        <p:nvSpPr>
          <p:cNvPr id="11" name="Segnaposto contenuto 10">
            <a:extLst>
              <a:ext uri="{FF2B5EF4-FFF2-40B4-BE49-F238E27FC236}">
                <a16:creationId xmlns:a16="http://schemas.microsoft.com/office/drawing/2014/main" id="{7B05DA35-3901-4F0F-89D7-C0460AC1D959}"/>
              </a:ext>
            </a:extLst>
          </p:cNvPr>
          <p:cNvSpPr>
            <a:spLocks noGrp="1"/>
          </p:cNvSpPr>
          <p:nvPr>
            <p:ph idx="1"/>
          </p:nvPr>
        </p:nvSpPr>
        <p:spPr>
          <a:xfrm>
            <a:off x="221861" y="5288889"/>
            <a:ext cx="11702662" cy="430887"/>
          </a:xfrm>
        </p:spPr>
        <p:txBody>
          <a:bodyPr>
            <a:normAutofit fontScale="77500" lnSpcReduction="20000"/>
          </a:bodyPr>
          <a:lstStyle/>
          <a:p>
            <a:pPr marL="0" indent="0">
              <a:buNone/>
            </a:pPr>
            <a:r>
              <a:rPr lang="it-IT" sz="1700" dirty="0"/>
              <a:t>Angelo Valerio Marzano                 Nicoletta Cassano               Gino Antonio Vena                         Giovanni Genovese                Chiara Moltrasio</a:t>
            </a:r>
          </a:p>
          <a:p>
            <a:pPr marL="0" indent="0">
              <a:buNone/>
            </a:pPr>
            <a:endParaRPr lang="it-IT" dirty="0"/>
          </a:p>
          <a:p>
            <a:pPr marL="0" indent="0">
              <a:buNone/>
            </a:pPr>
            <a:endParaRPr lang="it-IT" dirty="0"/>
          </a:p>
          <a:p>
            <a:pPr marL="0" indent="0">
              <a:buNone/>
            </a:pPr>
            <a:endParaRPr lang="it-IT" dirty="0"/>
          </a:p>
        </p:txBody>
      </p:sp>
      <p:sp>
        <p:nvSpPr>
          <p:cNvPr id="17" name="Segnaposto contenuto 10">
            <a:extLst>
              <a:ext uri="{FF2B5EF4-FFF2-40B4-BE49-F238E27FC236}">
                <a16:creationId xmlns:a16="http://schemas.microsoft.com/office/drawing/2014/main" id="{BBD4B84E-2C27-41A5-80A2-E2311AD9E86A}"/>
              </a:ext>
            </a:extLst>
          </p:cNvPr>
          <p:cNvSpPr txBox="1">
            <a:spLocks/>
          </p:cNvSpPr>
          <p:nvPr/>
        </p:nvSpPr>
        <p:spPr>
          <a:xfrm>
            <a:off x="4406609" y="5418524"/>
            <a:ext cx="2340928" cy="43088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buFont typeface="Wingdings 3" charset="2"/>
              <a:buNone/>
            </a:pPr>
            <a:endParaRPr lang="it-IT" dirty="0"/>
          </a:p>
        </p:txBody>
      </p:sp>
      <p:sp>
        <p:nvSpPr>
          <p:cNvPr id="18" name="Segnaposto contenuto 10">
            <a:extLst>
              <a:ext uri="{FF2B5EF4-FFF2-40B4-BE49-F238E27FC236}">
                <a16:creationId xmlns:a16="http://schemas.microsoft.com/office/drawing/2014/main" id="{32815BAE-E550-47AB-AAD2-EF54E417C3A2}"/>
              </a:ext>
            </a:extLst>
          </p:cNvPr>
          <p:cNvSpPr txBox="1">
            <a:spLocks/>
          </p:cNvSpPr>
          <p:nvPr/>
        </p:nvSpPr>
        <p:spPr>
          <a:xfrm>
            <a:off x="6922979" y="5398406"/>
            <a:ext cx="2340928" cy="43088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buFont typeface="Wingdings 3" charset="2"/>
              <a:buNone/>
            </a:pPr>
            <a:endParaRPr lang="it-IT" dirty="0"/>
          </a:p>
        </p:txBody>
      </p:sp>
      <p:sp>
        <p:nvSpPr>
          <p:cNvPr id="19" name="Segnaposto contenuto 10">
            <a:extLst>
              <a:ext uri="{FF2B5EF4-FFF2-40B4-BE49-F238E27FC236}">
                <a16:creationId xmlns:a16="http://schemas.microsoft.com/office/drawing/2014/main" id="{C7A84155-5AEF-4F63-92CA-79F99C52777F}"/>
              </a:ext>
            </a:extLst>
          </p:cNvPr>
          <p:cNvSpPr txBox="1">
            <a:spLocks/>
          </p:cNvSpPr>
          <p:nvPr/>
        </p:nvSpPr>
        <p:spPr>
          <a:xfrm>
            <a:off x="9310700" y="5431431"/>
            <a:ext cx="2340928" cy="43088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a:lstStyle>
          <a:p>
            <a:pPr marL="0" indent="0">
              <a:buFont typeface="Wingdings 3" charset="2"/>
              <a:buNone/>
            </a:pPr>
            <a:endParaRPr lang="it-IT" dirty="0"/>
          </a:p>
        </p:txBody>
      </p:sp>
      <p:pic>
        <p:nvPicPr>
          <p:cNvPr id="5" name="Immagine 4" descr="Immagine che contiene persona, interni, donna, abbigliamento&#10;&#10;Descrizione generata automaticamente">
            <a:extLst>
              <a:ext uri="{FF2B5EF4-FFF2-40B4-BE49-F238E27FC236}">
                <a16:creationId xmlns:a16="http://schemas.microsoft.com/office/drawing/2014/main" id="{4F238FF7-3976-450E-837D-2A8DC01A315E}"/>
              </a:ext>
            </a:extLst>
          </p:cNvPr>
          <p:cNvPicPr>
            <a:picLocks noChangeAspect="1"/>
          </p:cNvPicPr>
          <p:nvPr/>
        </p:nvPicPr>
        <p:blipFill rotWithShape="1">
          <a:blip r:embed="rId5">
            <a:extLst>
              <a:ext uri="{28A0092B-C50C-407E-A947-70E740481C1C}">
                <a14:useLocalDpi xmlns:a14="http://schemas.microsoft.com/office/drawing/2010/main" val="0"/>
              </a:ext>
            </a:extLst>
          </a:blip>
          <a:srcRect b="5860"/>
          <a:stretch/>
        </p:blipFill>
        <p:spPr>
          <a:xfrm>
            <a:off x="2828107" y="2797068"/>
            <a:ext cx="1828857" cy="2382304"/>
          </a:xfrm>
          <a:prstGeom prst="rect">
            <a:avLst/>
          </a:prstGeom>
        </p:spPr>
      </p:pic>
      <p:pic>
        <p:nvPicPr>
          <p:cNvPr id="10" name="Immagine 9" descr="Immagine che contiene uomo, persona, sedendo, fotografia&#10;&#10;Descrizione generata automaticamente">
            <a:extLst>
              <a:ext uri="{FF2B5EF4-FFF2-40B4-BE49-F238E27FC236}">
                <a16:creationId xmlns:a16="http://schemas.microsoft.com/office/drawing/2014/main" id="{3368B2B4-86BB-4F57-9681-2F036ECCC01F}"/>
              </a:ext>
            </a:extLst>
          </p:cNvPr>
          <p:cNvPicPr>
            <a:picLocks noChangeAspect="1"/>
          </p:cNvPicPr>
          <p:nvPr/>
        </p:nvPicPr>
        <p:blipFill rotWithShape="1">
          <a:blip r:embed="rId6">
            <a:extLst>
              <a:ext uri="{28A0092B-C50C-407E-A947-70E740481C1C}">
                <a14:useLocalDpi xmlns:a14="http://schemas.microsoft.com/office/drawing/2010/main" val="0"/>
              </a:ext>
            </a:extLst>
          </a:blip>
          <a:srcRect l="7937" r="6381"/>
          <a:stretch/>
        </p:blipFill>
        <p:spPr>
          <a:xfrm>
            <a:off x="4727508" y="2797068"/>
            <a:ext cx="2717241" cy="2381052"/>
          </a:xfrm>
          <a:prstGeom prst="rect">
            <a:avLst/>
          </a:prstGeom>
        </p:spPr>
      </p:pic>
    </p:spTree>
    <p:extLst>
      <p:ext uri="{BB962C8B-B14F-4D97-AF65-F5344CB8AC3E}">
        <p14:creationId xmlns:p14="http://schemas.microsoft.com/office/powerpoint/2010/main" val="2365040803"/>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70F10-869E-4CF6-A94B-992BB109644F}"/>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Call for correspondence</a:t>
            </a:r>
          </a:p>
        </p:txBody>
      </p:sp>
      <p:graphicFrame>
        <p:nvGraphicFramePr>
          <p:cNvPr id="9" name="Content Placeholder 2">
            <a:extLst>
              <a:ext uri="{FF2B5EF4-FFF2-40B4-BE49-F238E27FC236}">
                <a16:creationId xmlns:a16="http://schemas.microsoft.com/office/drawing/2014/main" id="{9BC9058D-0FA1-4B64-8AD1-853149BD8D13}"/>
              </a:ext>
            </a:extLst>
          </p:cNvPr>
          <p:cNvGraphicFramePr>
            <a:graphicFrameLocks noGrp="1"/>
          </p:cNvGraphicFramePr>
          <p:nvPr>
            <p:ph idx="1"/>
            <p:extLst>
              <p:ext uri="{D42A27DB-BD31-4B8C-83A1-F6EECF244321}">
                <p14:modId xmlns:p14="http://schemas.microsoft.com/office/powerpoint/2010/main" val="2512305776"/>
              </p:ext>
            </p:extLst>
          </p:nvPr>
        </p:nvGraphicFramePr>
        <p:xfrm>
          <a:off x="489857" y="1959429"/>
          <a:ext cx="10994572" cy="501831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95526433"/>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C3AA56-F447-4B91-8E17-310EE67DB95F}"/>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Lead Researcher</a:t>
            </a:r>
          </a:p>
        </p:txBody>
      </p:sp>
      <p:sp>
        <p:nvSpPr>
          <p:cNvPr id="4" name="Rectangle 3">
            <a:extLst>
              <a:ext uri="{FF2B5EF4-FFF2-40B4-BE49-F238E27FC236}">
                <a16:creationId xmlns:a16="http://schemas.microsoft.com/office/drawing/2014/main" id="{CF5031E7-5F11-478C-A92D-024F4F2E4B2F}"/>
              </a:ext>
            </a:extLst>
          </p:cNvPr>
          <p:cNvSpPr/>
          <p:nvPr/>
        </p:nvSpPr>
        <p:spPr>
          <a:xfrm>
            <a:off x="221860" y="6248399"/>
            <a:ext cx="7428637" cy="430887"/>
          </a:xfrm>
          <a:prstGeom prst="rect">
            <a:avLst/>
          </a:prstGeom>
        </p:spPr>
        <p:txBody>
          <a:bodyPr wrap="none">
            <a:spAutoFit/>
          </a:bodyPr>
          <a:lstStyle/>
          <a:p>
            <a:r>
              <a:rPr lang="fi-FI" sz="2200" dirty="0">
                <a:solidFill>
                  <a:schemeClr val="accent5">
                    <a:lumMod val="75000"/>
                  </a:schemeClr>
                </a:solidFill>
              </a:rPr>
              <a:t>British Journal of Dermatology. DOI: 10.111/bjd.19264</a:t>
            </a:r>
            <a:endParaRPr lang="en-GB" sz="2200" u="sng" dirty="0">
              <a:solidFill>
                <a:schemeClr val="accent5">
                  <a:lumMod val="75000"/>
                </a:schemeClr>
              </a:solidFill>
            </a:endParaRPr>
          </a:p>
        </p:txBody>
      </p:sp>
      <p:pic>
        <p:nvPicPr>
          <p:cNvPr id="5" name="Picture 2" descr="Angelo Valerio Marzano">
            <a:extLst>
              <a:ext uri="{FF2B5EF4-FFF2-40B4-BE49-F238E27FC236}">
                <a16:creationId xmlns:a16="http://schemas.microsoft.com/office/drawing/2014/main" id="{F7F15EAB-04E3-4AE3-90E4-153BAB46B0C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5185" r="6381" b="25485"/>
          <a:stretch/>
        </p:blipFill>
        <p:spPr bwMode="auto">
          <a:xfrm>
            <a:off x="4462514" y="2928539"/>
            <a:ext cx="3266972" cy="322580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AF9389A-3CE5-4243-AE63-E4370D9EDEAA}"/>
              </a:ext>
            </a:extLst>
          </p:cNvPr>
          <p:cNvSpPr txBox="1"/>
          <p:nvPr/>
        </p:nvSpPr>
        <p:spPr>
          <a:xfrm>
            <a:off x="4501228" y="2439393"/>
            <a:ext cx="3189545" cy="400110"/>
          </a:xfrm>
          <a:prstGeom prst="rect">
            <a:avLst/>
          </a:prstGeom>
          <a:noFill/>
        </p:spPr>
        <p:txBody>
          <a:bodyPr wrap="square" rtlCol="0">
            <a:spAutoFit/>
          </a:bodyPr>
          <a:lstStyle/>
          <a:p>
            <a:r>
              <a:rPr lang="it-IT" sz="2000" dirty="0"/>
              <a:t>Angelo Valerio Marzano</a:t>
            </a:r>
            <a:endParaRPr lang="en-US" sz="2000" dirty="0"/>
          </a:p>
        </p:txBody>
      </p:sp>
    </p:spTree>
    <p:extLst>
      <p:ext uri="{BB962C8B-B14F-4D97-AF65-F5344CB8AC3E}">
        <p14:creationId xmlns:p14="http://schemas.microsoft.com/office/powerpoint/2010/main" val="959085502"/>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C44A27-5ECE-4A9B-BEED-58901870BCD9}"/>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Introduction</a:t>
            </a:r>
            <a:br>
              <a:rPr lang="en-GB" dirty="0">
                <a:solidFill>
                  <a:srgbClr val="FFFFFF"/>
                </a:solidFill>
              </a:rPr>
            </a:br>
            <a:r>
              <a:rPr lang="en-GB" dirty="0">
                <a:solidFill>
                  <a:srgbClr val="FFFFFF"/>
                </a:solidFill>
              </a:rPr>
              <a:t>What’s already known?</a:t>
            </a:r>
          </a:p>
        </p:txBody>
      </p:sp>
      <p:sp>
        <p:nvSpPr>
          <p:cNvPr id="4" name="Rectangle 3">
            <a:extLst>
              <a:ext uri="{FF2B5EF4-FFF2-40B4-BE49-F238E27FC236}">
                <a16:creationId xmlns:a16="http://schemas.microsoft.com/office/drawing/2014/main" id="{79FDE5E4-E855-4366-8329-AD83E00D540D}"/>
              </a:ext>
            </a:extLst>
          </p:cNvPr>
          <p:cNvSpPr/>
          <p:nvPr/>
        </p:nvSpPr>
        <p:spPr>
          <a:xfrm>
            <a:off x="221860" y="6248399"/>
            <a:ext cx="7428637" cy="430887"/>
          </a:xfrm>
          <a:prstGeom prst="rect">
            <a:avLst/>
          </a:prstGeom>
        </p:spPr>
        <p:txBody>
          <a:bodyPr wrap="none">
            <a:spAutoFit/>
          </a:bodyPr>
          <a:lstStyle/>
          <a:p>
            <a:r>
              <a:rPr lang="fi-FI" sz="2200" dirty="0">
                <a:solidFill>
                  <a:schemeClr val="accent5">
                    <a:lumMod val="75000"/>
                  </a:schemeClr>
                </a:solidFill>
              </a:rPr>
              <a:t>British Journal of Dermatology. DOI: 10.111/bjd.19264</a:t>
            </a:r>
            <a:endParaRPr lang="en-GB" sz="2200" u="sng" dirty="0">
              <a:solidFill>
                <a:schemeClr val="accent5">
                  <a:lumMod val="75000"/>
                </a:schemeClr>
              </a:solidFill>
            </a:endParaRPr>
          </a:p>
        </p:txBody>
      </p:sp>
      <p:sp>
        <p:nvSpPr>
          <p:cNvPr id="10" name="Segnaposto contenuto 10">
            <a:extLst>
              <a:ext uri="{FF2B5EF4-FFF2-40B4-BE49-F238E27FC236}">
                <a16:creationId xmlns:a16="http://schemas.microsoft.com/office/drawing/2014/main" id="{08E5A033-9341-4921-9A24-ED5C9CB85B6D}"/>
              </a:ext>
            </a:extLst>
          </p:cNvPr>
          <p:cNvSpPr>
            <a:spLocks noGrp="1"/>
          </p:cNvSpPr>
          <p:nvPr>
            <p:ph idx="1"/>
          </p:nvPr>
        </p:nvSpPr>
        <p:spPr>
          <a:xfrm>
            <a:off x="643096" y="2840446"/>
            <a:ext cx="10905808" cy="1882197"/>
          </a:xfrm>
        </p:spPr>
        <p:txBody>
          <a:bodyPr>
            <a:noAutofit/>
          </a:bodyPr>
          <a:lstStyle/>
          <a:p>
            <a:pPr>
              <a:buClr>
                <a:schemeClr val="tx2">
                  <a:lumMod val="40000"/>
                  <a:lumOff val="60000"/>
                </a:schemeClr>
              </a:buClr>
            </a:pPr>
            <a:r>
              <a:rPr lang="en-US" sz="2200" dirty="0"/>
              <a:t>The infection caused by the Severe Acute Respiratory Syndrome Coronavirus 2 (SARS-CoV-2), called </a:t>
            </a:r>
            <a:r>
              <a:rPr lang="en-US" sz="2200" dirty="0" err="1"/>
              <a:t>CoronaVirus</a:t>
            </a:r>
            <a:r>
              <a:rPr lang="en-US" sz="2200" dirty="0"/>
              <a:t> Disease-19 (COVID-19), has rapidly spread throughout the world, becoming a pandemic.</a:t>
            </a:r>
            <a:endParaRPr lang="it-IT" sz="2200" dirty="0"/>
          </a:p>
          <a:p>
            <a:pPr>
              <a:buClr>
                <a:schemeClr val="tx2">
                  <a:lumMod val="40000"/>
                  <a:lumOff val="60000"/>
                </a:schemeClr>
              </a:buClr>
            </a:pPr>
            <a:r>
              <a:rPr lang="en-US" sz="2200" dirty="0"/>
              <a:t>The heterogeneous spectrum of COVID-19-associated cutaneous manifestations is based on preliminary reports of different types of skin lesions, leading to a need for clarity. </a:t>
            </a:r>
            <a:endParaRPr lang="it-IT" sz="2200" dirty="0"/>
          </a:p>
          <a:p>
            <a:pPr algn="just">
              <a:buClr>
                <a:schemeClr val="tx2">
                  <a:lumMod val="40000"/>
                  <a:lumOff val="60000"/>
                </a:schemeClr>
              </a:buClr>
            </a:pPr>
            <a:endParaRPr lang="it-IT" sz="2200" dirty="0"/>
          </a:p>
        </p:txBody>
      </p:sp>
    </p:spTree>
    <p:extLst>
      <p:ext uri="{BB962C8B-B14F-4D97-AF65-F5344CB8AC3E}">
        <p14:creationId xmlns:p14="http://schemas.microsoft.com/office/powerpoint/2010/main" val="310738673"/>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FC853-37AB-4BE0-9412-D3BB8F537379}"/>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Objective</a:t>
            </a:r>
          </a:p>
        </p:txBody>
      </p:sp>
      <p:sp>
        <p:nvSpPr>
          <p:cNvPr id="4" name="Rectangle 3">
            <a:extLst>
              <a:ext uri="{FF2B5EF4-FFF2-40B4-BE49-F238E27FC236}">
                <a16:creationId xmlns:a16="http://schemas.microsoft.com/office/drawing/2014/main" id="{7F964563-1594-4FFC-9620-D6DF988AF02A}"/>
              </a:ext>
            </a:extLst>
          </p:cNvPr>
          <p:cNvSpPr/>
          <p:nvPr/>
        </p:nvSpPr>
        <p:spPr>
          <a:xfrm>
            <a:off x="221860" y="6248399"/>
            <a:ext cx="7428637" cy="430887"/>
          </a:xfrm>
          <a:prstGeom prst="rect">
            <a:avLst/>
          </a:prstGeom>
        </p:spPr>
        <p:txBody>
          <a:bodyPr wrap="none">
            <a:spAutoFit/>
          </a:bodyPr>
          <a:lstStyle/>
          <a:p>
            <a:r>
              <a:rPr lang="fi-FI" sz="2200" dirty="0">
                <a:solidFill>
                  <a:schemeClr val="accent5">
                    <a:lumMod val="75000"/>
                  </a:schemeClr>
                </a:solidFill>
              </a:rPr>
              <a:t>British Journal of Dermatology. DOI: 10.111/bjd.19264</a:t>
            </a:r>
            <a:endParaRPr lang="en-GB" sz="2200" u="sng" dirty="0">
              <a:solidFill>
                <a:schemeClr val="accent5">
                  <a:lumMod val="75000"/>
                </a:schemeClr>
              </a:solidFill>
            </a:endParaRPr>
          </a:p>
        </p:txBody>
      </p:sp>
      <p:sp>
        <p:nvSpPr>
          <p:cNvPr id="6" name="Segnaposto contenuto 10">
            <a:extLst>
              <a:ext uri="{FF2B5EF4-FFF2-40B4-BE49-F238E27FC236}">
                <a16:creationId xmlns:a16="http://schemas.microsoft.com/office/drawing/2014/main" id="{28566CFD-0F91-4252-A5E6-D03626AE9DEE}"/>
              </a:ext>
            </a:extLst>
          </p:cNvPr>
          <p:cNvSpPr>
            <a:spLocks noGrp="1"/>
          </p:cNvSpPr>
          <p:nvPr>
            <p:ph idx="1"/>
          </p:nvPr>
        </p:nvSpPr>
        <p:spPr>
          <a:xfrm>
            <a:off x="643096" y="3581400"/>
            <a:ext cx="10905808" cy="1882197"/>
          </a:xfrm>
        </p:spPr>
        <p:txBody>
          <a:bodyPr>
            <a:normAutofit/>
          </a:bodyPr>
          <a:lstStyle/>
          <a:p>
            <a:pPr algn="just">
              <a:buClr>
                <a:schemeClr val="tx2">
                  <a:lumMod val="40000"/>
                  <a:lumOff val="60000"/>
                </a:schemeClr>
              </a:buClr>
            </a:pPr>
            <a:r>
              <a:rPr lang="en-US" sz="2400" dirty="0"/>
              <a:t>To provide an overview of COVID-19-associated cutaneous lesions</a:t>
            </a:r>
            <a:endParaRPr lang="it-IT" sz="2400" dirty="0"/>
          </a:p>
        </p:txBody>
      </p:sp>
    </p:spTree>
    <p:extLst>
      <p:ext uri="{BB962C8B-B14F-4D97-AF65-F5344CB8AC3E}">
        <p14:creationId xmlns:p14="http://schemas.microsoft.com/office/powerpoint/2010/main" val="2324495389"/>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EC0D33-5FAF-4562-9F26-CC75E85D1711}"/>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Methods</a:t>
            </a:r>
          </a:p>
        </p:txBody>
      </p:sp>
      <p:sp>
        <p:nvSpPr>
          <p:cNvPr id="4" name="Rectangle 3">
            <a:extLst>
              <a:ext uri="{FF2B5EF4-FFF2-40B4-BE49-F238E27FC236}">
                <a16:creationId xmlns:a16="http://schemas.microsoft.com/office/drawing/2014/main" id="{EB6FB180-FB35-4305-BCE3-F9431E08E69B}"/>
              </a:ext>
            </a:extLst>
          </p:cNvPr>
          <p:cNvSpPr/>
          <p:nvPr/>
        </p:nvSpPr>
        <p:spPr>
          <a:xfrm>
            <a:off x="221860" y="6248399"/>
            <a:ext cx="7428637" cy="430887"/>
          </a:xfrm>
          <a:prstGeom prst="rect">
            <a:avLst/>
          </a:prstGeom>
        </p:spPr>
        <p:txBody>
          <a:bodyPr wrap="none">
            <a:spAutoFit/>
          </a:bodyPr>
          <a:lstStyle/>
          <a:p>
            <a:r>
              <a:rPr lang="fi-FI" sz="2200" dirty="0">
                <a:solidFill>
                  <a:schemeClr val="accent5">
                    <a:lumMod val="75000"/>
                  </a:schemeClr>
                </a:solidFill>
              </a:rPr>
              <a:t>British Journal of Dermatology. DOI: 10.111/bjd.19264</a:t>
            </a:r>
            <a:endParaRPr lang="en-GB" sz="2200" u="sng" dirty="0">
              <a:solidFill>
                <a:schemeClr val="accent5">
                  <a:lumMod val="75000"/>
                </a:schemeClr>
              </a:solidFill>
            </a:endParaRPr>
          </a:p>
        </p:txBody>
      </p:sp>
      <p:sp>
        <p:nvSpPr>
          <p:cNvPr id="10" name="Segnaposto contenuto 10">
            <a:extLst>
              <a:ext uri="{FF2B5EF4-FFF2-40B4-BE49-F238E27FC236}">
                <a16:creationId xmlns:a16="http://schemas.microsoft.com/office/drawing/2014/main" id="{62BD3D62-5761-48F6-9F3F-1B84CE2521D6}"/>
              </a:ext>
            </a:extLst>
          </p:cNvPr>
          <p:cNvSpPr>
            <a:spLocks noGrp="1"/>
          </p:cNvSpPr>
          <p:nvPr>
            <p:ph idx="1"/>
          </p:nvPr>
        </p:nvSpPr>
        <p:spPr>
          <a:xfrm>
            <a:off x="561816" y="2666907"/>
            <a:ext cx="10905808" cy="3472636"/>
          </a:xfrm>
        </p:spPr>
        <p:txBody>
          <a:bodyPr>
            <a:noAutofit/>
          </a:bodyPr>
          <a:lstStyle/>
          <a:p>
            <a:r>
              <a:rPr lang="en-US" altLang="it-IT" dirty="0">
                <a:solidFill>
                  <a:schemeClr val="bg1"/>
                </a:solidFill>
              </a:rPr>
              <a:t>A literature search in electronic databases PubMed, Scopus and Web of Science was conducted up to the 30th of April 2020, using the term “COVID-19” in combination with “skin”, “cutaneous manifestations”, “eruption”, “rash”, “exanthem”, “urticarial”, “chilblain”, “livedo”, and “purpura” in order to collect reports of skin manifestations described in patients with COVID-19.</a:t>
            </a:r>
          </a:p>
          <a:p>
            <a:r>
              <a:rPr lang="en-US" altLang="it-IT" dirty="0">
                <a:solidFill>
                  <a:schemeClr val="bg1"/>
                </a:solidFill>
              </a:rPr>
              <a:t>Articles were selected based on title and abstract. Full texts were then carefully read to evaluate the article content. Articles from the references cited in the retrieved papers were also manually searched as appropriate.</a:t>
            </a:r>
          </a:p>
          <a:p>
            <a:pPr marL="285750" indent="-285750" algn="just">
              <a:spcBef>
                <a:spcPts val="0"/>
              </a:spcBef>
              <a:buClrTx/>
              <a:buFontTx/>
              <a:buChar char="-"/>
            </a:pPr>
            <a:endParaRPr lang="en-GB" sz="1900" dirty="0">
              <a:solidFill>
                <a:schemeClr val="bg1"/>
              </a:solidFill>
            </a:endParaRPr>
          </a:p>
        </p:txBody>
      </p:sp>
    </p:spTree>
    <p:extLst>
      <p:ext uri="{BB962C8B-B14F-4D97-AF65-F5344CB8AC3E}">
        <p14:creationId xmlns:p14="http://schemas.microsoft.com/office/powerpoint/2010/main" val="15028256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E6420-673A-4C4D-ACCF-EA69069ED3DB}"/>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Results</a:t>
            </a:r>
          </a:p>
        </p:txBody>
      </p:sp>
      <p:sp>
        <p:nvSpPr>
          <p:cNvPr id="4" name="Rectangle 3">
            <a:extLst>
              <a:ext uri="{FF2B5EF4-FFF2-40B4-BE49-F238E27FC236}">
                <a16:creationId xmlns:a16="http://schemas.microsoft.com/office/drawing/2014/main" id="{E2C3B67E-1DC7-45DE-B4A4-94B3A5A9D3E9}"/>
              </a:ext>
            </a:extLst>
          </p:cNvPr>
          <p:cNvSpPr/>
          <p:nvPr/>
        </p:nvSpPr>
        <p:spPr>
          <a:xfrm>
            <a:off x="221860" y="6248399"/>
            <a:ext cx="7428637" cy="430887"/>
          </a:xfrm>
          <a:prstGeom prst="rect">
            <a:avLst/>
          </a:prstGeom>
        </p:spPr>
        <p:txBody>
          <a:bodyPr wrap="none">
            <a:spAutoFit/>
          </a:bodyPr>
          <a:lstStyle/>
          <a:p>
            <a:r>
              <a:rPr lang="fi-FI" sz="2200" dirty="0">
                <a:solidFill>
                  <a:schemeClr val="accent5">
                    <a:lumMod val="75000"/>
                  </a:schemeClr>
                </a:solidFill>
              </a:rPr>
              <a:t>British Journal of Dermatology. DOI: 10.111/bjd.19264</a:t>
            </a:r>
            <a:endParaRPr lang="en-GB" sz="2200" u="sng" dirty="0">
              <a:solidFill>
                <a:schemeClr val="accent5">
                  <a:lumMod val="75000"/>
                </a:schemeClr>
              </a:solidFill>
            </a:endParaRPr>
          </a:p>
        </p:txBody>
      </p:sp>
      <p:sp>
        <p:nvSpPr>
          <p:cNvPr id="12" name="Content Placeholder 2">
            <a:extLst>
              <a:ext uri="{FF2B5EF4-FFF2-40B4-BE49-F238E27FC236}">
                <a16:creationId xmlns:a16="http://schemas.microsoft.com/office/drawing/2014/main" id="{AB6F0ABE-D692-49D2-8D9D-B026496C0ADF}"/>
              </a:ext>
            </a:extLst>
          </p:cNvPr>
          <p:cNvSpPr>
            <a:spLocks noGrp="1"/>
          </p:cNvSpPr>
          <p:nvPr>
            <p:ph idx="1"/>
          </p:nvPr>
        </p:nvSpPr>
        <p:spPr>
          <a:xfrm>
            <a:off x="590409" y="2743915"/>
            <a:ext cx="10844848" cy="3484879"/>
          </a:xfrm>
        </p:spPr>
        <p:txBody>
          <a:bodyPr>
            <a:normAutofit/>
          </a:bodyPr>
          <a:lstStyle/>
          <a:p>
            <a:pPr>
              <a:lnSpc>
                <a:spcPct val="120000"/>
              </a:lnSpc>
              <a:buClr>
                <a:schemeClr val="tx2">
                  <a:lumMod val="40000"/>
                  <a:lumOff val="60000"/>
                </a:schemeClr>
              </a:buClr>
            </a:pPr>
            <a:r>
              <a:rPr lang="en-US" sz="2400" dirty="0"/>
              <a:t>Literature reports showed a great heterogeneity in COVID-19-associated cutaneous manifestations, as well as in their latency periods and associated extracutaneous symptoms.</a:t>
            </a:r>
          </a:p>
          <a:p>
            <a:pPr>
              <a:lnSpc>
                <a:spcPct val="120000"/>
              </a:lnSpc>
              <a:buClr>
                <a:schemeClr val="tx2">
                  <a:lumMod val="40000"/>
                  <a:lumOff val="60000"/>
                </a:schemeClr>
              </a:buClr>
            </a:pPr>
            <a:r>
              <a:rPr lang="en-US" sz="2400" dirty="0"/>
              <a:t>Pathogenic mechanisms are unknown, although the roles of </a:t>
            </a:r>
            <a:r>
              <a:rPr lang="en-US" sz="2400" b="1" dirty="0"/>
              <a:t>hyperactive immune response</a:t>
            </a:r>
            <a:r>
              <a:rPr lang="en-US" sz="2400" dirty="0"/>
              <a:t>, </a:t>
            </a:r>
            <a:r>
              <a:rPr lang="en-US" sz="2400" b="1" dirty="0"/>
              <a:t>complement activation </a:t>
            </a:r>
            <a:r>
              <a:rPr lang="en-US" sz="2400" dirty="0"/>
              <a:t>and </a:t>
            </a:r>
            <a:r>
              <a:rPr lang="en-US" sz="2400" b="1" dirty="0"/>
              <a:t>microvascular injury </a:t>
            </a:r>
            <a:r>
              <a:rPr lang="en-US" sz="2400" dirty="0"/>
              <a:t>have been hypothesized. </a:t>
            </a:r>
            <a:endParaRPr lang="en-US"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3075772116"/>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E6420-673A-4C4D-ACCF-EA69069ED3DB}"/>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Results</a:t>
            </a:r>
          </a:p>
        </p:txBody>
      </p:sp>
      <p:sp>
        <p:nvSpPr>
          <p:cNvPr id="4" name="Rectangle 3">
            <a:extLst>
              <a:ext uri="{FF2B5EF4-FFF2-40B4-BE49-F238E27FC236}">
                <a16:creationId xmlns:a16="http://schemas.microsoft.com/office/drawing/2014/main" id="{E2C3B67E-1DC7-45DE-B4A4-94B3A5A9D3E9}"/>
              </a:ext>
            </a:extLst>
          </p:cNvPr>
          <p:cNvSpPr/>
          <p:nvPr/>
        </p:nvSpPr>
        <p:spPr>
          <a:xfrm>
            <a:off x="221860" y="6248399"/>
            <a:ext cx="7428637" cy="430887"/>
          </a:xfrm>
          <a:prstGeom prst="rect">
            <a:avLst/>
          </a:prstGeom>
        </p:spPr>
        <p:txBody>
          <a:bodyPr wrap="none">
            <a:spAutoFit/>
          </a:bodyPr>
          <a:lstStyle/>
          <a:p>
            <a:r>
              <a:rPr lang="fi-FI" sz="2200" dirty="0">
                <a:solidFill>
                  <a:schemeClr val="accent5">
                    <a:lumMod val="75000"/>
                  </a:schemeClr>
                </a:solidFill>
              </a:rPr>
              <a:t>British Journal of Dermatology. DOI: 10.111/bjd.19264</a:t>
            </a:r>
            <a:endParaRPr lang="en-GB" sz="2200" u="sng" dirty="0">
              <a:solidFill>
                <a:schemeClr val="accent5">
                  <a:lumMod val="75000"/>
                </a:schemeClr>
              </a:solidFill>
            </a:endParaRPr>
          </a:p>
        </p:txBody>
      </p:sp>
      <p:sp>
        <p:nvSpPr>
          <p:cNvPr id="8" name="Content Placeholder 2">
            <a:extLst>
              <a:ext uri="{FF2B5EF4-FFF2-40B4-BE49-F238E27FC236}">
                <a16:creationId xmlns:a16="http://schemas.microsoft.com/office/drawing/2014/main" id="{A7C13826-870B-4152-9F89-4175F5AEC398}"/>
              </a:ext>
            </a:extLst>
          </p:cNvPr>
          <p:cNvSpPr>
            <a:spLocks noGrp="1"/>
          </p:cNvSpPr>
          <p:nvPr>
            <p:ph idx="1"/>
          </p:nvPr>
        </p:nvSpPr>
        <p:spPr>
          <a:xfrm>
            <a:off x="374573" y="2401677"/>
            <a:ext cx="11391441" cy="3767768"/>
          </a:xfrm>
        </p:spPr>
        <p:txBody>
          <a:bodyPr numCol="2">
            <a:normAutofit fontScale="92500" lnSpcReduction="10000"/>
          </a:bodyPr>
          <a:lstStyle/>
          <a:p>
            <a:pPr>
              <a:lnSpc>
                <a:spcPct val="120000"/>
              </a:lnSpc>
            </a:pPr>
            <a:r>
              <a:rPr lang="en-US" sz="2400" dirty="0">
                <a:solidFill>
                  <a:schemeClr val="bg1"/>
                </a:solidFill>
              </a:rPr>
              <a:t>Based on our experience and the literature data, we subdivided the reported cutaneous lesions into six main clinical patterns: </a:t>
            </a:r>
          </a:p>
          <a:p>
            <a:pPr lvl="1">
              <a:lnSpc>
                <a:spcPct val="120000"/>
              </a:lnSpc>
            </a:pPr>
            <a:r>
              <a:rPr lang="en-US" sz="2200" dirty="0" err="1">
                <a:solidFill>
                  <a:schemeClr val="bg1"/>
                </a:solidFill>
              </a:rPr>
              <a:t>i</a:t>
            </a:r>
            <a:r>
              <a:rPr lang="en-US" sz="2200" dirty="0">
                <a:solidFill>
                  <a:schemeClr val="bg1"/>
                </a:solidFill>
              </a:rPr>
              <a:t>) urticarial rash</a:t>
            </a:r>
          </a:p>
          <a:p>
            <a:pPr lvl="1">
              <a:lnSpc>
                <a:spcPct val="120000"/>
              </a:lnSpc>
            </a:pPr>
            <a:r>
              <a:rPr lang="en-US" sz="2200" dirty="0">
                <a:solidFill>
                  <a:schemeClr val="bg1"/>
                </a:solidFill>
              </a:rPr>
              <a:t>ii) confluent erythematous/maculo-papular/morbilliform rash</a:t>
            </a:r>
          </a:p>
          <a:p>
            <a:pPr lvl="1">
              <a:lnSpc>
                <a:spcPct val="120000"/>
              </a:lnSpc>
            </a:pPr>
            <a:r>
              <a:rPr lang="en-US" sz="2200" dirty="0">
                <a:solidFill>
                  <a:schemeClr val="bg1"/>
                </a:solidFill>
              </a:rPr>
              <a:t>iii) papulovesicular exanthem</a:t>
            </a:r>
          </a:p>
          <a:p>
            <a:pPr lvl="1">
              <a:lnSpc>
                <a:spcPct val="120000"/>
              </a:lnSpc>
            </a:pPr>
            <a:r>
              <a:rPr lang="en-US" sz="2200" dirty="0">
                <a:solidFill>
                  <a:schemeClr val="bg1"/>
                </a:solidFill>
              </a:rPr>
              <a:t>iv) chilblain-like acral pattern</a:t>
            </a:r>
          </a:p>
          <a:p>
            <a:pPr lvl="1">
              <a:lnSpc>
                <a:spcPct val="120000"/>
              </a:lnSpc>
            </a:pPr>
            <a:r>
              <a:rPr lang="en-US" sz="2200" dirty="0">
                <a:solidFill>
                  <a:schemeClr val="bg1"/>
                </a:solidFill>
              </a:rPr>
              <a:t>v) livedo reticularis/</a:t>
            </a:r>
            <a:r>
              <a:rPr lang="en-US" sz="2200" dirty="0" err="1">
                <a:solidFill>
                  <a:schemeClr val="bg1"/>
                </a:solidFill>
              </a:rPr>
              <a:t>racemosa</a:t>
            </a:r>
            <a:r>
              <a:rPr lang="en-US" sz="2200" dirty="0">
                <a:solidFill>
                  <a:schemeClr val="bg1"/>
                </a:solidFill>
              </a:rPr>
              <a:t>-like pattern</a:t>
            </a:r>
          </a:p>
          <a:p>
            <a:pPr lvl="1">
              <a:lnSpc>
                <a:spcPct val="120000"/>
              </a:lnSpc>
            </a:pPr>
            <a:r>
              <a:rPr lang="en-US" sz="2200" dirty="0">
                <a:solidFill>
                  <a:schemeClr val="bg1"/>
                </a:solidFill>
              </a:rPr>
              <a:t>vi) purpuric “vasculitic” pattern </a:t>
            </a:r>
          </a:p>
          <a:p>
            <a:pPr lvl="1">
              <a:lnSpc>
                <a:spcPct val="120000"/>
              </a:lnSpc>
            </a:pPr>
            <a:endParaRPr lang="en-US" sz="2200" dirty="0">
              <a:solidFill>
                <a:schemeClr val="bg1"/>
              </a:solidFill>
            </a:endParaRPr>
          </a:p>
          <a:p>
            <a:pPr>
              <a:lnSpc>
                <a:spcPct val="120000"/>
              </a:lnSpc>
            </a:pPr>
            <a:r>
              <a:rPr lang="en-US" sz="2400" dirty="0">
                <a:solidFill>
                  <a:schemeClr val="bg1"/>
                </a:solidFill>
              </a:rPr>
              <a:t>These six patterns can be grouped into two. Patterns </a:t>
            </a:r>
            <a:r>
              <a:rPr lang="en-US" sz="2400" dirty="0" err="1">
                <a:solidFill>
                  <a:schemeClr val="bg1"/>
                </a:solidFill>
              </a:rPr>
              <a:t>i</a:t>
            </a:r>
            <a:r>
              <a:rPr lang="en-US" sz="2400" dirty="0">
                <a:solidFill>
                  <a:schemeClr val="bg1"/>
                </a:solidFill>
              </a:rPr>
              <a:t>-iii are inflammatory/</a:t>
            </a:r>
            <a:r>
              <a:rPr lang="en-US" sz="2400" dirty="0" err="1">
                <a:solidFill>
                  <a:schemeClr val="bg1"/>
                </a:solidFill>
              </a:rPr>
              <a:t>exanthematous</a:t>
            </a:r>
            <a:r>
              <a:rPr lang="en-US" sz="2400" dirty="0">
                <a:solidFill>
                  <a:schemeClr val="bg1"/>
                </a:solidFill>
              </a:rPr>
              <a:t>, and patterns iii-vi are </a:t>
            </a:r>
            <a:r>
              <a:rPr lang="en-US" sz="2400" dirty="0" err="1">
                <a:solidFill>
                  <a:schemeClr val="bg1"/>
                </a:solidFill>
              </a:rPr>
              <a:t>vasculopathic</a:t>
            </a:r>
            <a:r>
              <a:rPr lang="en-US" sz="2400" dirty="0">
                <a:solidFill>
                  <a:schemeClr val="bg1"/>
                </a:solidFill>
              </a:rPr>
              <a:t>/</a:t>
            </a:r>
            <a:r>
              <a:rPr lang="en-US" sz="2400" dirty="0" err="1">
                <a:solidFill>
                  <a:schemeClr val="bg1"/>
                </a:solidFill>
              </a:rPr>
              <a:t>vasculitic</a:t>
            </a:r>
            <a:endParaRPr lang="it-IT" sz="2400" dirty="0">
              <a:solidFill>
                <a:schemeClr val="bg1"/>
              </a:solidFill>
            </a:endParaRPr>
          </a:p>
          <a:p>
            <a:pPr marL="0" indent="0">
              <a:buNone/>
            </a:pPr>
            <a:endParaRPr lang="en-US" sz="2400" dirty="0">
              <a:solidFill>
                <a:schemeClr val="bg1"/>
              </a:solidFill>
            </a:endParaRPr>
          </a:p>
        </p:txBody>
      </p:sp>
    </p:spTree>
    <p:extLst>
      <p:ext uri="{BB962C8B-B14F-4D97-AF65-F5344CB8AC3E}">
        <p14:creationId xmlns:p14="http://schemas.microsoft.com/office/powerpoint/2010/main" val="35571922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4E6420-673A-4C4D-ACCF-EA69069ED3DB}"/>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Results</a:t>
            </a:r>
          </a:p>
        </p:txBody>
      </p:sp>
      <p:sp>
        <p:nvSpPr>
          <p:cNvPr id="4" name="Rectangle 3">
            <a:extLst>
              <a:ext uri="{FF2B5EF4-FFF2-40B4-BE49-F238E27FC236}">
                <a16:creationId xmlns:a16="http://schemas.microsoft.com/office/drawing/2014/main" id="{E2C3B67E-1DC7-45DE-B4A4-94B3A5A9D3E9}"/>
              </a:ext>
            </a:extLst>
          </p:cNvPr>
          <p:cNvSpPr/>
          <p:nvPr/>
        </p:nvSpPr>
        <p:spPr>
          <a:xfrm>
            <a:off x="122709" y="123020"/>
            <a:ext cx="7428637" cy="430887"/>
          </a:xfrm>
          <a:prstGeom prst="rect">
            <a:avLst/>
          </a:prstGeom>
        </p:spPr>
        <p:txBody>
          <a:bodyPr wrap="none">
            <a:spAutoFit/>
          </a:bodyPr>
          <a:lstStyle/>
          <a:p>
            <a:r>
              <a:rPr lang="fi-FI" sz="2200" dirty="0"/>
              <a:t>British Journal of Dermatology. DOI: 10.111/bjd.19264</a:t>
            </a:r>
            <a:endParaRPr lang="en-GB" sz="2200" u="sng" dirty="0"/>
          </a:p>
        </p:txBody>
      </p:sp>
      <p:pic>
        <p:nvPicPr>
          <p:cNvPr id="10" name="Content Placeholder 9" descr="Figure 1 COVID-19-associated cutaneous manifestations. (a) Urticarial rash. (b) Combination of confluent erythematous rash on the chest with petechial lesions on the abdomen and upper extremities. (c) Acral chilblain-like lesions on the foot. (d) Vesicular exanthem. (e) Palpable purpura on the knees. (f) Livedo racemosa-like lesions on the thighs. All of the photographs belong to the authors’ own collection.">
            <a:extLst>
              <a:ext uri="{FF2B5EF4-FFF2-40B4-BE49-F238E27FC236}">
                <a16:creationId xmlns:a16="http://schemas.microsoft.com/office/drawing/2014/main" id="{0AD4EA94-8845-0545-8043-EA52FE862DC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71171" y="1492341"/>
            <a:ext cx="8265159" cy="4601823"/>
          </a:xfrm>
        </p:spPr>
      </p:pic>
      <p:pic>
        <p:nvPicPr>
          <p:cNvPr id="12" name="Picture 11">
            <a:extLst>
              <a:ext uri="{FF2B5EF4-FFF2-40B4-BE49-F238E27FC236}">
                <a16:creationId xmlns:a16="http://schemas.microsoft.com/office/drawing/2014/main" id="{4F01D2B8-B69E-D142-9EAB-8F03F828CC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5104" y="6029846"/>
            <a:ext cx="9661793" cy="828154"/>
          </a:xfrm>
          <a:prstGeom prst="rect">
            <a:avLst/>
          </a:prstGeom>
        </p:spPr>
      </p:pic>
    </p:spTree>
    <p:extLst>
      <p:ext uri="{BB962C8B-B14F-4D97-AF65-F5344CB8AC3E}">
        <p14:creationId xmlns:p14="http://schemas.microsoft.com/office/powerpoint/2010/main" val="37327462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A8F06-668F-4141-A0A4-63716E732FE4}"/>
              </a:ext>
            </a:extLst>
          </p:cNvPr>
          <p:cNvSpPr>
            <a:spLocks noGrp="1"/>
          </p:cNvSpPr>
          <p:nvPr>
            <p:ph type="title"/>
          </p:nvPr>
        </p:nvSpPr>
        <p:spPr>
          <a:xfrm>
            <a:off x="1103312" y="452718"/>
            <a:ext cx="8947522" cy="1400530"/>
          </a:xfrm>
        </p:spPr>
        <p:txBody>
          <a:bodyPr anchor="ctr">
            <a:normAutofit/>
          </a:bodyPr>
          <a:lstStyle/>
          <a:p>
            <a:r>
              <a:rPr lang="en-GB" dirty="0">
                <a:solidFill>
                  <a:srgbClr val="FFFFFF"/>
                </a:solidFill>
              </a:rPr>
              <a:t>Conclusions</a:t>
            </a:r>
            <a:br>
              <a:rPr lang="en-GB" dirty="0">
                <a:solidFill>
                  <a:srgbClr val="FFFFFF"/>
                </a:solidFill>
              </a:rPr>
            </a:br>
            <a:r>
              <a:rPr lang="en-GB" dirty="0">
                <a:solidFill>
                  <a:srgbClr val="FFFFFF"/>
                </a:solidFill>
              </a:rPr>
              <a:t>What does this study add?</a:t>
            </a:r>
          </a:p>
        </p:txBody>
      </p:sp>
      <p:sp>
        <p:nvSpPr>
          <p:cNvPr id="4" name="Rectangle 3">
            <a:extLst>
              <a:ext uri="{FF2B5EF4-FFF2-40B4-BE49-F238E27FC236}">
                <a16:creationId xmlns:a16="http://schemas.microsoft.com/office/drawing/2014/main" id="{257B4AEF-D079-4CAC-B2B6-98153732DE9C}"/>
              </a:ext>
            </a:extLst>
          </p:cNvPr>
          <p:cNvSpPr/>
          <p:nvPr/>
        </p:nvSpPr>
        <p:spPr>
          <a:xfrm>
            <a:off x="221860" y="6248399"/>
            <a:ext cx="7428637" cy="430887"/>
          </a:xfrm>
          <a:prstGeom prst="rect">
            <a:avLst/>
          </a:prstGeom>
        </p:spPr>
        <p:txBody>
          <a:bodyPr wrap="none">
            <a:spAutoFit/>
          </a:bodyPr>
          <a:lstStyle/>
          <a:p>
            <a:r>
              <a:rPr lang="fi-FI" sz="2200" dirty="0">
                <a:solidFill>
                  <a:schemeClr val="accent5">
                    <a:lumMod val="75000"/>
                  </a:schemeClr>
                </a:solidFill>
              </a:rPr>
              <a:t>British Journal of Dermatology. DOI: 10.111/bjd.19264</a:t>
            </a:r>
            <a:endParaRPr lang="en-GB" sz="2200" u="sng" dirty="0">
              <a:solidFill>
                <a:schemeClr val="accent5">
                  <a:lumMod val="75000"/>
                </a:schemeClr>
              </a:solidFill>
            </a:endParaRPr>
          </a:p>
        </p:txBody>
      </p:sp>
      <p:sp>
        <p:nvSpPr>
          <p:cNvPr id="6" name="Content Placeholder 2">
            <a:extLst>
              <a:ext uri="{FF2B5EF4-FFF2-40B4-BE49-F238E27FC236}">
                <a16:creationId xmlns:a16="http://schemas.microsoft.com/office/drawing/2014/main" id="{32AEB454-0EDE-4AB3-B591-4D1DCAAF6C7D}"/>
              </a:ext>
            </a:extLst>
          </p:cNvPr>
          <p:cNvSpPr>
            <a:spLocks noGrp="1"/>
          </p:cNvSpPr>
          <p:nvPr>
            <p:ph idx="1"/>
          </p:nvPr>
        </p:nvSpPr>
        <p:spPr>
          <a:xfrm>
            <a:off x="375090" y="2920403"/>
            <a:ext cx="11441820" cy="3484879"/>
          </a:xfrm>
        </p:spPr>
        <p:txBody>
          <a:bodyPr>
            <a:normAutofit/>
          </a:bodyPr>
          <a:lstStyle/>
          <a:p>
            <a:pPr>
              <a:buClr>
                <a:schemeClr val="tx2">
                  <a:lumMod val="40000"/>
                  <a:lumOff val="60000"/>
                </a:schemeClr>
              </a:buClr>
            </a:pPr>
            <a:r>
              <a:rPr lang="en-US" sz="2400" dirty="0"/>
              <a:t>A summary of the clinical and histological features of COVID-19-associated skin manifestations has been provided </a:t>
            </a:r>
            <a:endParaRPr lang="it-IT" sz="2400" dirty="0"/>
          </a:p>
          <a:p>
            <a:pPr>
              <a:buClr>
                <a:schemeClr val="tx2">
                  <a:lumMod val="40000"/>
                  <a:lumOff val="60000"/>
                </a:schemeClr>
              </a:buClr>
            </a:pPr>
            <a:r>
              <a:rPr lang="en-US" sz="2400" dirty="0"/>
              <a:t>Six main clinical patterns can be identified: </a:t>
            </a:r>
            <a:r>
              <a:rPr lang="en-US" sz="2400" dirty="0" err="1"/>
              <a:t>i</a:t>
            </a:r>
            <a:r>
              <a:rPr lang="en-US" sz="2400" dirty="0"/>
              <a:t>) urticarial rash, ii) confluent erythematous/maculopapular/morbilliform rash, iii) papulovesicular exanthem, iv) chilblain-like acral pattern, v) livedo reticularis/racemosa-like pattern, vi) purpuric “vasculitic” pattern</a:t>
            </a:r>
            <a:endParaRPr lang="it-IT" sz="2400" dirty="0"/>
          </a:p>
        </p:txBody>
      </p:sp>
    </p:spTree>
    <p:extLst>
      <p:ext uri="{BB962C8B-B14F-4D97-AF65-F5344CB8AC3E}">
        <p14:creationId xmlns:p14="http://schemas.microsoft.com/office/powerpoint/2010/main" val="2061735752"/>
      </p:ext>
    </p:extLst>
  </p:cSld>
  <p:clrMapOvr>
    <a:overrideClrMapping bg1="lt1" tx1="dk1" bg2="lt2" tx2="dk2" accent1="accent1" accent2="accent2" accent3="accent3" accent4="accent4" accent5="accent5" accent6="accent6" hlink="hlink" folHlink="folHlink"/>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TM04033929[[fn=Slate]]</Template>
  <TotalTime>510</TotalTime>
  <Words>646</Words>
  <Application>Microsoft Macintosh PowerPoint</Application>
  <PresentationFormat>Widescreen</PresentationFormat>
  <Paragraphs>50</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Century Gothic</vt:lpstr>
      <vt:lpstr>Wingdings 3</vt:lpstr>
      <vt:lpstr>Ion</vt:lpstr>
      <vt:lpstr>Cutaneous manifestations in patients with COVID-19: A preliminary review of an emerging issue</vt:lpstr>
      <vt:lpstr>Lead Researcher</vt:lpstr>
      <vt:lpstr>Introduction What’s already known?</vt:lpstr>
      <vt:lpstr>Objective</vt:lpstr>
      <vt:lpstr>Methods</vt:lpstr>
      <vt:lpstr>Results</vt:lpstr>
      <vt:lpstr>Results</vt:lpstr>
      <vt:lpstr>Results</vt:lpstr>
      <vt:lpstr>Conclusions What does this study add?</vt:lpstr>
      <vt:lpstr>The Team</vt:lpstr>
      <vt:lpstr>Call for correspondence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Caulfield</dc:creator>
  <cp:lastModifiedBy>Anna Ascott</cp:lastModifiedBy>
  <cp:revision>40</cp:revision>
  <dcterms:created xsi:type="dcterms:W3CDTF">2019-11-06T14:04:22Z</dcterms:created>
  <dcterms:modified xsi:type="dcterms:W3CDTF">2020-11-26T20:12:31Z</dcterms:modified>
</cp:coreProperties>
</file>