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xml" ContentType="application/vnd.openxmlformats-officedocument.presentationml.tags+xml"/>
  <Override PartName="/ppt/notesSlides/notesSlide17.xml" ContentType="application/vnd.openxmlformats-officedocument.presentationml.notesSlide+xml"/>
  <Override PartName="/ppt/tags/tag2.xml" ContentType="application/vnd.openxmlformats-officedocument.presentationml.tags+xml"/>
  <Override PartName="/ppt/notesSlides/notesSlide18.xml" ContentType="application/vnd.openxmlformats-officedocument.presentationml.notesSlide+xml"/>
  <Override PartName="/ppt/tags/tag3.xml" ContentType="application/vnd.openxmlformats-officedocument.presentationml.tags+xml"/>
  <Override PartName="/ppt/notesSlides/notesSlide19.xml" ContentType="application/vnd.openxmlformats-officedocument.presentationml.notesSlide+xml"/>
  <Override PartName="/ppt/tags/tag4.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38"/>
  </p:notesMasterIdLst>
  <p:sldIdLst>
    <p:sldId id="256" r:id="rId2"/>
    <p:sldId id="257" r:id="rId3"/>
    <p:sldId id="298" r:id="rId4"/>
    <p:sldId id="303" r:id="rId5"/>
    <p:sldId id="261" r:id="rId6"/>
    <p:sldId id="262" r:id="rId7"/>
    <p:sldId id="263" r:id="rId8"/>
    <p:sldId id="264" r:id="rId9"/>
    <p:sldId id="265" r:id="rId10"/>
    <p:sldId id="266" r:id="rId11"/>
    <p:sldId id="268" r:id="rId12"/>
    <p:sldId id="267" r:id="rId13"/>
    <p:sldId id="299" r:id="rId14"/>
    <p:sldId id="269" r:id="rId15"/>
    <p:sldId id="270" r:id="rId16"/>
    <p:sldId id="271" r:id="rId17"/>
    <p:sldId id="297" r:id="rId18"/>
    <p:sldId id="272" r:id="rId19"/>
    <p:sldId id="273" r:id="rId20"/>
    <p:sldId id="289" r:id="rId21"/>
    <p:sldId id="274" r:id="rId22"/>
    <p:sldId id="290" r:id="rId23"/>
    <p:sldId id="300" r:id="rId24"/>
    <p:sldId id="276" r:id="rId25"/>
    <p:sldId id="278" r:id="rId26"/>
    <p:sldId id="279" r:id="rId27"/>
    <p:sldId id="280" r:id="rId28"/>
    <p:sldId id="296" r:id="rId29"/>
    <p:sldId id="281" r:id="rId30"/>
    <p:sldId id="282" r:id="rId31"/>
    <p:sldId id="284" r:id="rId32"/>
    <p:sldId id="286" r:id="rId33"/>
    <p:sldId id="287" r:id="rId34"/>
    <p:sldId id="295" r:id="rId35"/>
    <p:sldId id="302" r:id="rId36"/>
    <p:sldId id="293"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42" autoAdjust="0"/>
    <p:restoredTop sz="86122" autoAdjust="0"/>
  </p:normalViewPr>
  <p:slideViewPr>
    <p:cSldViewPr snapToGrid="0">
      <p:cViewPr varScale="1">
        <p:scale>
          <a:sx n="100" d="100"/>
          <a:sy n="100" d="100"/>
        </p:scale>
        <p:origin x="192" y="3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_rels/data3.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31.png"/></Relationships>
</file>

<file path=ppt/diagrams/_rels/drawing3.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24.svg"/><Relationship Id="rId1" Type="http://schemas.openxmlformats.org/officeDocument/2006/relationships/image" Target="../media/image23.png"/><Relationship Id="rId6" Type="http://schemas.openxmlformats.org/officeDocument/2006/relationships/image" Target="../media/image28.svg"/><Relationship Id="rId5" Type="http://schemas.openxmlformats.org/officeDocument/2006/relationships/image" Target="../media/image27.png"/><Relationship Id="rId10" Type="http://schemas.openxmlformats.org/officeDocument/2006/relationships/image" Target="../media/image32.svg"/><Relationship Id="rId4" Type="http://schemas.openxmlformats.org/officeDocument/2006/relationships/image" Target="../media/image26.svg"/><Relationship Id="rId9" Type="http://schemas.openxmlformats.org/officeDocument/2006/relationships/image" Target="../media/image31.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7DF022-EAE2-4B21-B674-081F21F4668E}" type="doc">
      <dgm:prSet loTypeId="urn:microsoft.com/office/officeart/2016/7/layout/LinearBlockProcessNumbered" loCatId="process" qsTypeId="urn:microsoft.com/office/officeart/2005/8/quickstyle/simple1" qsCatId="simple" csTypeId="urn:microsoft.com/office/officeart/2005/8/colors/colorful2" csCatId="colorful"/>
      <dgm:spPr/>
      <dgm:t>
        <a:bodyPr/>
        <a:lstStyle/>
        <a:p>
          <a:endParaRPr lang="en-US"/>
        </a:p>
      </dgm:t>
    </dgm:pt>
    <dgm:pt modelId="{C0DB1586-2D2B-4553-BCD3-F6C0E9C8C3E8}">
      <dgm:prSet/>
      <dgm:spPr/>
      <dgm:t>
        <a:bodyPr/>
        <a:lstStyle/>
        <a:p>
          <a:r>
            <a:rPr lang="en-US"/>
            <a:t>Energy is transferred to matter as sound moves through</a:t>
          </a:r>
        </a:p>
      </dgm:t>
    </dgm:pt>
    <dgm:pt modelId="{3FC9282D-C6C4-4411-AD8A-0A0127808FDB}" type="parTrans" cxnId="{8A93CD43-C3D9-4EB3-9483-DEDD37D57495}">
      <dgm:prSet/>
      <dgm:spPr/>
      <dgm:t>
        <a:bodyPr/>
        <a:lstStyle/>
        <a:p>
          <a:endParaRPr lang="en-US"/>
        </a:p>
      </dgm:t>
    </dgm:pt>
    <dgm:pt modelId="{54F92FE5-FCF4-4D83-B5AC-0B8E58D0BB62}" type="sibTrans" cxnId="{8A93CD43-C3D9-4EB3-9483-DEDD37D57495}">
      <dgm:prSet phldrT="01" phldr="0"/>
      <dgm:spPr/>
      <dgm:t>
        <a:bodyPr/>
        <a:lstStyle/>
        <a:p>
          <a:r>
            <a:rPr lang="en-US"/>
            <a:t>01</a:t>
          </a:r>
        </a:p>
      </dgm:t>
    </dgm:pt>
    <dgm:pt modelId="{A98CCE41-1372-419F-81A1-461467F8126E}">
      <dgm:prSet/>
      <dgm:spPr/>
      <dgm:t>
        <a:bodyPr/>
        <a:lstStyle/>
        <a:p>
          <a:r>
            <a:rPr lang="en-US"/>
            <a:t>Sound traveling through dense matter loses more energy</a:t>
          </a:r>
        </a:p>
      </dgm:t>
    </dgm:pt>
    <dgm:pt modelId="{DB4DF84F-CB81-4057-BD62-5FFFB281F1D1}" type="parTrans" cxnId="{4DFAFA2E-65DC-4AA3-8060-BC02823CBD27}">
      <dgm:prSet/>
      <dgm:spPr/>
      <dgm:t>
        <a:bodyPr/>
        <a:lstStyle/>
        <a:p>
          <a:endParaRPr lang="en-US"/>
        </a:p>
      </dgm:t>
    </dgm:pt>
    <dgm:pt modelId="{B2D10BF3-35F5-406A-ADA7-0EF602994B7D}" type="sibTrans" cxnId="{4DFAFA2E-65DC-4AA3-8060-BC02823CBD27}">
      <dgm:prSet phldrT="02" phldr="0"/>
      <dgm:spPr/>
      <dgm:t>
        <a:bodyPr/>
        <a:lstStyle/>
        <a:p>
          <a:r>
            <a:rPr lang="en-US"/>
            <a:t>02</a:t>
          </a:r>
        </a:p>
      </dgm:t>
    </dgm:pt>
    <dgm:pt modelId="{D35F3084-F7FA-4099-84C4-ED4F1C2B9C2D}">
      <dgm:prSet/>
      <dgm:spPr/>
      <dgm:t>
        <a:bodyPr/>
        <a:lstStyle/>
        <a:p>
          <a:r>
            <a:rPr lang="en-US"/>
            <a:t>Low frequency sound waves lose less energy and travel further </a:t>
          </a:r>
        </a:p>
      </dgm:t>
    </dgm:pt>
    <dgm:pt modelId="{F03410EC-57CE-406D-8400-544A944D58A9}" type="parTrans" cxnId="{C39101AC-2805-4C84-9881-14725C36E996}">
      <dgm:prSet/>
      <dgm:spPr/>
      <dgm:t>
        <a:bodyPr/>
        <a:lstStyle/>
        <a:p>
          <a:endParaRPr lang="en-US"/>
        </a:p>
      </dgm:t>
    </dgm:pt>
    <dgm:pt modelId="{4425616A-7070-4999-BB2B-073F22928655}" type="sibTrans" cxnId="{C39101AC-2805-4C84-9881-14725C36E996}">
      <dgm:prSet phldrT="03" phldr="0"/>
      <dgm:spPr/>
      <dgm:t>
        <a:bodyPr/>
        <a:lstStyle/>
        <a:p>
          <a:r>
            <a:rPr lang="en-US"/>
            <a:t>03</a:t>
          </a:r>
        </a:p>
      </dgm:t>
    </dgm:pt>
    <dgm:pt modelId="{6C2177F5-0877-48AB-A31C-FFCD0A7138BD}">
      <dgm:prSet/>
      <dgm:spPr/>
      <dgm:t>
        <a:bodyPr/>
        <a:lstStyle/>
        <a:p>
          <a:r>
            <a:rPr lang="en-US"/>
            <a:t>High frequency sound waves lose more energy and travel less distance</a:t>
          </a:r>
        </a:p>
      </dgm:t>
    </dgm:pt>
    <dgm:pt modelId="{1714E12E-B563-478B-8C2C-F4B3CCD4E0D3}" type="parTrans" cxnId="{FB5B57C8-CAE5-49EA-8036-B204E465DE08}">
      <dgm:prSet/>
      <dgm:spPr/>
      <dgm:t>
        <a:bodyPr/>
        <a:lstStyle/>
        <a:p>
          <a:endParaRPr lang="en-US"/>
        </a:p>
      </dgm:t>
    </dgm:pt>
    <dgm:pt modelId="{B26F6368-5408-4486-95DC-35ED260BD23F}" type="sibTrans" cxnId="{FB5B57C8-CAE5-49EA-8036-B204E465DE08}">
      <dgm:prSet phldrT="04" phldr="0"/>
      <dgm:spPr/>
      <dgm:t>
        <a:bodyPr/>
        <a:lstStyle/>
        <a:p>
          <a:r>
            <a:rPr lang="en-US"/>
            <a:t>04</a:t>
          </a:r>
        </a:p>
      </dgm:t>
    </dgm:pt>
    <dgm:pt modelId="{3EF2B691-70AE-5044-A5C8-A9546E30A9BB}" type="pres">
      <dgm:prSet presAssocID="{E77DF022-EAE2-4B21-B674-081F21F4668E}" presName="Name0" presStyleCnt="0">
        <dgm:presLayoutVars>
          <dgm:animLvl val="lvl"/>
          <dgm:resizeHandles val="exact"/>
        </dgm:presLayoutVars>
      </dgm:prSet>
      <dgm:spPr/>
    </dgm:pt>
    <dgm:pt modelId="{D576546D-FB22-DA46-9F7B-3320BB2E0341}" type="pres">
      <dgm:prSet presAssocID="{C0DB1586-2D2B-4553-BCD3-F6C0E9C8C3E8}" presName="compositeNode" presStyleCnt="0">
        <dgm:presLayoutVars>
          <dgm:bulletEnabled val="1"/>
        </dgm:presLayoutVars>
      </dgm:prSet>
      <dgm:spPr/>
    </dgm:pt>
    <dgm:pt modelId="{EE2B01D7-070F-3541-8466-2C03D1CB0263}" type="pres">
      <dgm:prSet presAssocID="{C0DB1586-2D2B-4553-BCD3-F6C0E9C8C3E8}" presName="bgRect" presStyleLbl="alignNode1" presStyleIdx="0" presStyleCnt="4"/>
      <dgm:spPr/>
    </dgm:pt>
    <dgm:pt modelId="{1669A2FC-242C-BD48-ABD0-540FA14B9EFD}" type="pres">
      <dgm:prSet presAssocID="{54F92FE5-FCF4-4D83-B5AC-0B8E58D0BB62}" presName="sibTransNodeRect" presStyleLbl="alignNode1" presStyleIdx="0" presStyleCnt="4">
        <dgm:presLayoutVars>
          <dgm:chMax val="0"/>
          <dgm:bulletEnabled val="1"/>
        </dgm:presLayoutVars>
      </dgm:prSet>
      <dgm:spPr/>
    </dgm:pt>
    <dgm:pt modelId="{E8D5E9C3-AF80-3D4B-AE58-4217BD4CAAF6}" type="pres">
      <dgm:prSet presAssocID="{C0DB1586-2D2B-4553-BCD3-F6C0E9C8C3E8}" presName="nodeRect" presStyleLbl="alignNode1" presStyleIdx="0" presStyleCnt="4">
        <dgm:presLayoutVars>
          <dgm:bulletEnabled val="1"/>
        </dgm:presLayoutVars>
      </dgm:prSet>
      <dgm:spPr/>
    </dgm:pt>
    <dgm:pt modelId="{B8ADC500-A9DF-0B4F-BDF1-BD803252A226}" type="pres">
      <dgm:prSet presAssocID="{54F92FE5-FCF4-4D83-B5AC-0B8E58D0BB62}" presName="sibTrans" presStyleCnt="0"/>
      <dgm:spPr/>
    </dgm:pt>
    <dgm:pt modelId="{25DEF661-5338-8242-BF3A-CB1C60D497A8}" type="pres">
      <dgm:prSet presAssocID="{A98CCE41-1372-419F-81A1-461467F8126E}" presName="compositeNode" presStyleCnt="0">
        <dgm:presLayoutVars>
          <dgm:bulletEnabled val="1"/>
        </dgm:presLayoutVars>
      </dgm:prSet>
      <dgm:spPr/>
    </dgm:pt>
    <dgm:pt modelId="{7D2FC9F3-EACD-F444-B110-005346343277}" type="pres">
      <dgm:prSet presAssocID="{A98CCE41-1372-419F-81A1-461467F8126E}" presName="bgRect" presStyleLbl="alignNode1" presStyleIdx="1" presStyleCnt="4"/>
      <dgm:spPr/>
    </dgm:pt>
    <dgm:pt modelId="{23E1E0B2-A1B3-794A-8768-16ED4578CA4C}" type="pres">
      <dgm:prSet presAssocID="{B2D10BF3-35F5-406A-ADA7-0EF602994B7D}" presName="sibTransNodeRect" presStyleLbl="alignNode1" presStyleIdx="1" presStyleCnt="4">
        <dgm:presLayoutVars>
          <dgm:chMax val="0"/>
          <dgm:bulletEnabled val="1"/>
        </dgm:presLayoutVars>
      </dgm:prSet>
      <dgm:spPr/>
    </dgm:pt>
    <dgm:pt modelId="{B2B1EC4E-1F52-C24C-AE72-18599C56A7D3}" type="pres">
      <dgm:prSet presAssocID="{A98CCE41-1372-419F-81A1-461467F8126E}" presName="nodeRect" presStyleLbl="alignNode1" presStyleIdx="1" presStyleCnt="4">
        <dgm:presLayoutVars>
          <dgm:bulletEnabled val="1"/>
        </dgm:presLayoutVars>
      </dgm:prSet>
      <dgm:spPr/>
    </dgm:pt>
    <dgm:pt modelId="{A54BB028-5A0E-7545-81F0-8CD02A8E71BD}" type="pres">
      <dgm:prSet presAssocID="{B2D10BF3-35F5-406A-ADA7-0EF602994B7D}" presName="sibTrans" presStyleCnt="0"/>
      <dgm:spPr/>
    </dgm:pt>
    <dgm:pt modelId="{C211FF82-3591-A341-9ABB-B08341B1DBF5}" type="pres">
      <dgm:prSet presAssocID="{D35F3084-F7FA-4099-84C4-ED4F1C2B9C2D}" presName="compositeNode" presStyleCnt="0">
        <dgm:presLayoutVars>
          <dgm:bulletEnabled val="1"/>
        </dgm:presLayoutVars>
      </dgm:prSet>
      <dgm:spPr/>
    </dgm:pt>
    <dgm:pt modelId="{892A1158-2A3E-2D48-9AB3-66C0EDD1A941}" type="pres">
      <dgm:prSet presAssocID="{D35F3084-F7FA-4099-84C4-ED4F1C2B9C2D}" presName="bgRect" presStyleLbl="alignNode1" presStyleIdx="2" presStyleCnt="4"/>
      <dgm:spPr/>
    </dgm:pt>
    <dgm:pt modelId="{53138CDD-0799-CB4D-92F8-37FFE61DE600}" type="pres">
      <dgm:prSet presAssocID="{4425616A-7070-4999-BB2B-073F22928655}" presName="sibTransNodeRect" presStyleLbl="alignNode1" presStyleIdx="2" presStyleCnt="4">
        <dgm:presLayoutVars>
          <dgm:chMax val="0"/>
          <dgm:bulletEnabled val="1"/>
        </dgm:presLayoutVars>
      </dgm:prSet>
      <dgm:spPr/>
    </dgm:pt>
    <dgm:pt modelId="{47804D3C-9283-E64C-B92E-BE098358BA20}" type="pres">
      <dgm:prSet presAssocID="{D35F3084-F7FA-4099-84C4-ED4F1C2B9C2D}" presName="nodeRect" presStyleLbl="alignNode1" presStyleIdx="2" presStyleCnt="4">
        <dgm:presLayoutVars>
          <dgm:bulletEnabled val="1"/>
        </dgm:presLayoutVars>
      </dgm:prSet>
      <dgm:spPr/>
    </dgm:pt>
    <dgm:pt modelId="{CD15C5FD-15D3-8840-B4DE-A0849C909DEF}" type="pres">
      <dgm:prSet presAssocID="{4425616A-7070-4999-BB2B-073F22928655}" presName="sibTrans" presStyleCnt="0"/>
      <dgm:spPr/>
    </dgm:pt>
    <dgm:pt modelId="{669295ED-4D41-1440-AFA9-620B18DA88A8}" type="pres">
      <dgm:prSet presAssocID="{6C2177F5-0877-48AB-A31C-FFCD0A7138BD}" presName="compositeNode" presStyleCnt="0">
        <dgm:presLayoutVars>
          <dgm:bulletEnabled val="1"/>
        </dgm:presLayoutVars>
      </dgm:prSet>
      <dgm:spPr/>
    </dgm:pt>
    <dgm:pt modelId="{C3DA2391-722D-FB41-8BBE-005D083A8218}" type="pres">
      <dgm:prSet presAssocID="{6C2177F5-0877-48AB-A31C-FFCD0A7138BD}" presName="bgRect" presStyleLbl="alignNode1" presStyleIdx="3" presStyleCnt="4"/>
      <dgm:spPr/>
    </dgm:pt>
    <dgm:pt modelId="{04B65D79-5C91-B54D-9AB7-EB36BC499DD3}" type="pres">
      <dgm:prSet presAssocID="{B26F6368-5408-4486-95DC-35ED260BD23F}" presName="sibTransNodeRect" presStyleLbl="alignNode1" presStyleIdx="3" presStyleCnt="4">
        <dgm:presLayoutVars>
          <dgm:chMax val="0"/>
          <dgm:bulletEnabled val="1"/>
        </dgm:presLayoutVars>
      </dgm:prSet>
      <dgm:spPr/>
    </dgm:pt>
    <dgm:pt modelId="{6B83D31C-AEA9-3848-A344-59B8FAB8709B}" type="pres">
      <dgm:prSet presAssocID="{6C2177F5-0877-48AB-A31C-FFCD0A7138BD}" presName="nodeRect" presStyleLbl="alignNode1" presStyleIdx="3" presStyleCnt="4">
        <dgm:presLayoutVars>
          <dgm:bulletEnabled val="1"/>
        </dgm:presLayoutVars>
      </dgm:prSet>
      <dgm:spPr/>
    </dgm:pt>
  </dgm:ptLst>
  <dgm:cxnLst>
    <dgm:cxn modelId="{C3539C0B-BA0C-7147-B4E3-14113E6FF3C4}" type="presOf" srcId="{B26F6368-5408-4486-95DC-35ED260BD23F}" destId="{04B65D79-5C91-B54D-9AB7-EB36BC499DD3}" srcOrd="0" destOrd="0" presId="urn:microsoft.com/office/officeart/2016/7/layout/LinearBlockProcessNumbered"/>
    <dgm:cxn modelId="{763B5422-11AA-834E-8F82-90854E1B9580}" type="presOf" srcId="{C0DB1586-2D2B-4553-BCD3-F6C0E9C8C3E8}" destId="{E8D5E9C3-AF80-3D4B-AE58-4217BD4CAAF6}" srcOrd="1" destOrd="0" presId="urn:microsoft.com/office/officeart/2016/7/layout/LinearBlockProcessNumbered"/>
    <dgm:cxn modelId="{4DFAFA2E-65DC-4AA3-8060-BC02823CBD27}" srcId="{E77DF022-EAE2-4B21-B674-081F21F4668E}" destId="{A98CCE41-1372-419F-81A1-461467F8126E}" srcOrd="1" destOrd="0" parTransId="{DB4DF84F-CB81-4057-BD62-5FFFB281F1D1}" sibTransId="{B2D10BF3-35F5-406A-ADA7-0EF602994B7D}"/>
    <dgm:cxn modelId="{4C90683C-25B2-1D4A-8C38-707D563F7385}" type="presOf" srcId="{D35F3084-F7FA-4099-84C4-ED4F1C2B9C2D}" destId="{47804D3C-9283-E64C-B92E-BE098358BA20}" srcOrd="1" destOrd="0" presId="urn:microsoft.com/office/officeart/2016/7/layout/LinearBlockProcessNumbered"/>
    <dgm:cxn modelId="{A1D1BF3D-4D11-F44A-94C0-7983C2960C25}" type="presOf" srcId="{C0DB1586-2D2B-4553-BCD3-F6C0E9C8C3E8}" destId="{EE2B01D7-070F-3541-8466-2C03D1CB0263}" srcOrd="0" destOrd="0" presId="urn:microsoft.com/office/officeart/2016/7/layout/LinearBlockProcessNumbered"/>
    <dgm:cxn modelId="{8A93CD43-C3D9-4EB3-9483-DEDD37D57495}" srcId="{E77DF022-EAE2-4B21-B674-081F21F4668E}" destId="{C0DB1586-2D2B-4553-BCD3-F6C0E9C8C3E8}" srcOrd="0" destOrd="0" parTransId="{3FC9282D-C6C4-4411-AD8A-0A0127808FDB}" sibTransId="{54F92FE5-FCF4-4D83-B5AC-0B8E58D0BB62}"/>
    <dgm:cxn modelId="{132F8745-108E-F948-8B49-D81EFA401646}" type="presOf" srcId="{A98CCE41-1372-419F-81A1-461467F8126E}" destId="{7D2FC9F3-EACD-F444-B110-005346343277}" srcOrd="0" destOrd="0" presId="urn:microsoft.com/office/officeart/2016/7/layout/LinearBlockProcessNumbered"/>
    <dgm:cxn modelId="{CAE6C248-9851-F844-AA7E-8E2F692EF756}" type="presOf" srcId="{4425616A-7070-4999-BB2B-073F22928655}" destId="{53138CDD-0799-CB4D-92F8-37FFE61DE600}" srcOrd="0" destOrd="0" presId="urn:microsoft.com/office/officeart/2016/7/layout/LinearBlockProcessNumbered"/>
    <dgm:cxn modelId="{12C1E153-7150-5544-8870-4D23699B6A75}" type="presOf" srcId="{A98CCE41-1372-419F-81A1-461467F8126E}" destId="{B2B1EC4E-1F52-C24C-AE72-18599C56A7D3}" srcOrd="1" destOrd="0" presId="urn:microsoft.com/office/officeart/2016/7/layout/LinearBlockProcessNumbered"/>
    <dgm:cxn modelId="{98F6547F-2596-7D46-88A7-4F38B2F0D181}" type="presOf" srcId="{D35F3084-F7FA-4099-84C4-ED4F1C2B9C2D}" destId="{892A1158-2A3E-2D48-9AB3-66C0EDD1A941}" srcOrd="0" destOrd="0" presId="urn:microsoft.com/office/officeart/2016/7/layout/LinearBlockProcessNumbered"/>
    <dgm:cxn modelId="{7876DC80-2E19-284B-8D5D-55D7EAFFB506}" type="presOf" srcId="{E77DF022-EAE2-4B21-B674-081F21F4668E}" destId="{3EF2B691-70AE-5044-A5C8-A9546E30A9BB}" srcOrd="0" destOrd="0" presId="urn:microsoft.com/office/officeart/2016/7/layout/LinearBlockProcessNumbered"/>
    <dgm:cxn modelId="{53B17E86-0EB3-A746-A56E-32F3CB769028}" type="presOf" srcId="{6C2177F5-0877-48AB-A31C-FFCD0A7138BD}" destId="{C3DA2391-722D-FB41-8BBE-005D083A8218}" srcOrd="0" destOrd="0" presId="urn:microsoft.com/office/officeart/2016/7/layout/LinearBlockProcessNumbered"/>
    <dgm:cxn modelId="{4F4E7E90-5039-DC4C-B867-A24FB392F8D6}" type="presOf" srcId="{6C2177F5-0877-48AB-A31C-FFCD0A7138BD}" destId="{6B83D31C-AEA9-3848-A344-59B8FAB8709B}" srcOrd="1" destOrd="0" presId="urn:microsoft.com/office/officeart/2016/7/layout/LinearBlockProcessNumbered"/>
    <dgm:cxn modelId="{C39101AC-2805-4C84-9881-14725C36E996}" srcId="{E77DF022-EAE2-4B21-B674-081F21F4668E}" destId="{D35F3084-F7FA-4099-84C4-ED4F1C2B9C2D}" srcOrd="2" destOrd="0" parTransId="{F03410EC-57CE-406D-8400-544A944D58A9}" sibTransId="{4425616A-7070-4999-BB2B-073F22928655}"/>
    <dgm:cxn modelId="{386D84AD-FEBC-F845-8026-B0D94B57B36A}" type="presOf" srcId="{54F92FE5-FCF4-4D83-B5AC-0B8E58D0BB62}" destId="{1669A2FC-242C-BD48-ABD0-540FA14B9EFD}" srcOrd="0" destOrd="0" presId="urn:microsoft.com/office/officeart/2016/7/layout/LinearBlockProcessNumbered"/>
    <dgm:cxn modelId="{FB5B57C8-CAE5-49EA-8036-B204E465DE08}" srcId="{E77DF022-EAE2-4B21-B674-081F21F4668E}" destId="{6C2177F5-0877-48AB-A31C-FFCD0A7138BD}" srcOrd="3" destOrd="0" parTransId="{1714E12E-B563-478B-8C2C-F4B3CCD4E0D3}" sibTransId="{B26F6368-5408-4486-95DC-35ED260BD23F}"/>
    <dgm:cxn modelId="{DE8189EC-1423-0649-8E36-CA7E3A88750B}" type="presOf" srcId="{B2D10BF3-35F5-406A-ADA7-0EF602994B7D}" destId="{23E1E0B2-A1B3-794A-8768-16ED4578CA4C}" srcOrd="0" destOrd="0" presId="urn:microsoft.com/office/officeart/2016/7/layout/LinearBlockProcessNumbered"/>
    <dgm:cxn modelId="{6CE80885-6F9D-4241-8A10-F994861190D6}" type="presParOf" srcId="{3EF2B691-70AE-5044-A5C8-A9546E30A9BB}" destId="{D576546D-FB22-DA46-9F7B-3320BB2E0341}" srcOrd="0" destOrd="0" presId="urn:microsoft.com/office/officeart/2016/7/layout/LinearBlockProcessNumbered"/>
    <dgm:cxn modelId="{05D4ACE4-BE46-554A-BAE8-C2F6222937D3}" type="presParOf" srcId="{D576546D-FB22-DA46-9F7B-3320BB2E0341}" destId="{EE2B01D7-070F-3541-8466-2C03D1CB0263}" srcOrd="0" destOrd="0" presId="urn:microsoft.com/office/officeart/2016/7/layout/LinearBlockProcessNumbered"/>
    <dgm:cxn modelId="{A804026F-39B0-1049-A301-999232966E8D}" type="presParOf" srcId="{D576546D-FB22-DA46-9F7B-3320BB2E0341}" destId="{1669A2FC-242C-BD48-ABD0-540FA14B9EFD}" srcOrd="1" destOrd="0" presId="urn:microsoft.com/office/officeart/2016/7/layout/LinearBlockProcessNumbered"/>
    <dgm:cxn modelId="{04C3EA7C-DCC8-F64F-9800-898C609377CD}" type="presParOf" srcId="{D576546D-FB22-DA46-9F7B-3320BB2E0341}" destId="{E8D5E9C3-AF80-3D4B-AE58-4217BD4CAAF6}" srcOrd="2" destOrd="0" presId="urn:microsoft.com/office/officeart/2016/7/layout/LinearBlockProcessNumbered"/>
    <dgm:cxn modelId="{5A323682-5A40-0547-B0ED-31EE845E4E9E}" type="presParOf" srcId="{3EF2B691-70AE-5044-A5C8-A9546E30A9BB}" destId="{B8ADC500-A9DF-0B4F-BDF1-BD803252A226}" srcOrd="1" destOrd="0" presId="urn:microsoft.com/office/officeart/2016/7/layout/LinearBlockProcessNumbered"/>
    <dgm:cxn modelId="{C7FA6023-E4D6-3A45-A764-1280FF878F9B}" type="presParOf" srcId="{3EF2B691-70AE-5044-A5C8-A9546E30A9BB}" destId="{25DEF661-5338-8242-BF3A-CB1C60D497A8}" srcOrd="2" destOrd="0" presId="urn:microsoft.com/office/officeart/2016/7/layout/LinearBlockProcessNumbered"/>
    <dgm:cxn modelId="{E9CF742F-2002-B04E-BDB0-F1E1A39A642E}" type="presParOf" srcId="{25DEF661-5338-8242-BF3A-CB1C60D497A8}" destId="{7D2FC9F3-EACD-F444-B110-005346343277}" srcOrd="0" destOrd="0" presId="urn:microsoft.com/office/officeart/2016/7/layout/LinearBlockProcessNumbered"/>
    <dgm:cxn modelId="{71BD8108-92FF-D143-9BA8-6C8D48493EF9}" type="presParOf" srcId="{25DEF661-5338-8242-BF3A-CB1C60D497A8}" destId="{23E1E0B2-A1B3-794A-8768-16ED4578CA4C}" srcOrd="1" destOrd="0" presId="urn:microsoft.com/office/officeart/2016/7/layout/LinearBlockProcessNumbered"/>
    <dgm:cxn modelId="{BAF60514-456C-7A4D-96A6-7E7CA8949A2D}" type="presParOf" srcId="{25DEF661-5338-8242-BF3A-CB1C60D497A8}" destId="{B2B1EC4E-1F52-C24C-AE72-18599C56A7D3}" srcOrd="2" destOrd="0" presId="urn:microsoft.com/office/officeart/2016/7/layout/LinearBlockProcessNumbered"/>
    <dgm:cxn modelId="{BCE97A64-A7A2-BF4D-8193-1A6513B8A0BD}" type="presParOf" srcId="{3EF2B691-70AE-5044-A5C8-A9546E30A9BB}" destId="{A54BB028-5A0E-7545-81F0-8CD02A8E71BD}" srcOrd="3" destOrd="0" presId="urn:microsoft.com/office/officeart/2016/7/layout/LinearBlockProcessNumbered"/>
    <dgm:cxn modelId="{341294F2-E327-954E-AB98-CD43C2978EB6}" type="presParOf" srcId="{3EF2B691-70AE-5044-A5C8-A9546E30A9BB}" destId="{C211FF82-3591-A341-9ABB-B08341B1DBF5}" srcOrd="4" destOrd="0" presId="urn:microsoft.com/office/officeart/2016/7/layout/LinearBlockProcessNumbered"/>
    <dgm:cxn modelId="{81D2C424-A7B8-A345-B3E5-F403D2A11905}" type="presParOf" srcId="{C211FF82-3591-A341-9ABB-B08341B1DBF5}" destId="{892A1158-2A3E-2D48-9AB3-66C0EDD1A941}" srcOrd="0" destOrd="0" presId="urn:microsoft.com/office/officeart/2016/7/layout/LinearBlockProcessNumbered"/>
    <dgm:cxn modelId="{DE2FCEBD-36FE-764F-A7D7-CBC33E1D4A03}" type="presParOf" srcId="{C211FF82-3591-A341-9ABB-B08341B1DBF5}" destId="{53138CDD-0799-CB4D-92F8-37FFE61DE600}" srcOrd="1" destOrd="0" presId="urn:microsoft.com/office/officeart/2016/7/layout/LinearBlockProcessNumbered"/>
    <dgm:cxn modelId="{6268D576-687F-6F42-9D2F-2BF2A8FE81CE}" type="presParOf" srcId="{C211FF82-3591-A341-9ABB-B08341B1DBF5}" destId="{47804D3C-9283-E64C-B92E-BE098358BA20}" srcOrd="2" destOrd="0" presId="urn:microsoft.com/office/officeart/2016/7/layout/LinearBlockProcessNumbered"/>
    <dgm:cxn modelId="{8756550E-24D0-9A46-8C84-405FA787120C}" type="presParOf" srcId="{3EF2B691-70AE-5044-A5C8-A9546E30A9BB}" destId="{CD15C5FD-15D3-8840-B4DE-A0849C909DEF}" srcOrd="5" destOrd="0" presId="urn:microsoft.com/office/officeart/2016/7/layout/LinearBlockProcessNumbered"/>
    <dgm:cxn modelId="{5B3990F9-70DF-114F-80CF-9B6A38BE2EAD}" type="presParOf" srcId="{3EF2B691-70AE-5044-A5C8-A9546E30A9BB}" destId="{669295ED-4D41-1440-AFA9-620B18DA88A8}" srcOrd="6" destOrd="0" presId="urn:microsoft.com/office/officeart/2016/7/layout/LinearBlockProcessNumbered"/>
    <dgm:cxn modelId="{D4AC4525-5662-0646-8545-F38D7E9FEA75}" type="presParOf" srcId="{669295ED-4D41-1440-AFA9-620B18DA88A8}" destId="{C3DA2391-722D-FB41-8BBE-005D083A8218}" srcOrd="0" destOrd="0" presId="urn:microsoft.com/office/officeart/2016/7/layout/LinearBlockProcessNumbered"/>
    <dgm:cxn modelId="{6CACBB28-3C05-314C-AA68-E5B6001E1C1A}" type="presParOf" srcId="{669295ED-4D41-1440-AFA9-620B18DA88A8}" destId="{04B65D79-5C91-B54D-9AB7-EB36BC499DD3}" srcOrd="1" destOrd="0" presId="urn:microsoft.com/office/officeart/2016/7/layout/LinearBlockProcessNumbered"/>
    <dgm:cxn modelId="{79DD2358-7218-1B4A-82CC-A02757D914C1}" type="presParOf" srcId="{669295ED-4D41-1440-AFA9-620B18DA88A8}" destId="{6B83D31C-AEA9-3848-A344-59B8FAB8709B}"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E8B9CD-2633-41C4-8B26-B07BD74E19FD}" type="doc">
      <dgm:prSet loTypeId="urn:microsoft.com/office/officeart/2005/8/layout/list1" loCatId="list" qsTypeId="urn:microsoft.com/office/officeart/2005/8/quickstyle/simple1" qsCatId="simple" csTypeId="urn:microsoft.com/office/officeart/2005/8/colors/colorful2" csCatId="colorful"/>
      <dgm:spPr/>
      <dgm:t>
        <a:bodyPr/>
        <a:lstStyle/>
        <a:p>
          <a:endParaRPr lang="en-US"/>
        </a:p>
      </dgm:t>
    </dgm:pt>
    <dgm:pt modelId="{E8BCB9A7-6005-42D1-B8EB-C09597D363D1}">
      <dgm:prSet/>
      <dgm:spPr/>
      <dgm:t>
        <a:bodyPr/>
        <a:lstStyle/>
        <a:p>
          <a:r>
            <a:rPr lang="en-US"/>
            <a:t>Depends on 3 factors largely:</a:t>
          </a:r>
        </a:p>
      </dgm:t>
    </dgm:pt>
    <dgm:pt modelId="{06038417-A153-46D2-9C63-327983EE99BC}" type="parTrans" cxnId="{C68615D8-540E-42BC-AA73-0A7DBDEECE4B}">
      <dgm:prSet/>
      <dgm:spPr/>
      <dgm:t>
        <a:bodyPr/>
        <a:lstStyle/>
        <a:p>
          <a:endParaRPr lang="en-US"/>
        </a:p>
      </dgm:t>
    </dgm:pt>
    <dgm:pt modelId="{D257F84A-5FFB-4FB8-8F98-8C1BB173D406}" type="sibTrans" cxnId="{C68615D8-540E-42BC-AA73-0A7DBDEECE4B}">
      <dgm:prSet/>
      <dgm:spPr/>
      <dgm:t>
        <a:bodyPr/>
        <a:lstStyle/>
        <a:p>
          <a:endParaRPr lang="en-US"/>
        </a:p>
      </dgm:t>
    </dgm:pt>
    <dgm:pt modelId="{6F22C187-BEE3-4B5D-A7AD-19126C8F8E84}">
      <dgm:prSet/>
      <dgm:spPr/>
      <dgm:t>
        <a:bodyPr/>
        <a:lstStyle/>
        <a:p>
          <a:r>
            <a:rPr lang="en-US"/>
            <a:t>1. Acoustic impendence (Interface between various structures) </a:t>
          </a:r>
        </a:p>
      </dgm:t>
    </dgm:pt>
    <dgm:pt modelId="{DC47C72A-2FA2-411E-B7DE-A600FAB9D64D}" type="parTrans" cxnId="{4C0ECDF4-4C19-4D12-9FC2-02E70EFD8423}">
      <dgm:prSet/>
      <dgm:spPr/>
      <dgm:t>
        <a:bodyPr/>
        <a:lstStyle/>
        <a:p>
          <a:endParaRPr lang="en-US"/>
        </a:p>
      </dgm:t>
    </dgm:pt>
    <dgm:pt modelId="{6FE4E634-9119-47FC-89E6-81AF7F03A512}" type="sibTrans" cxnId="{4C0ECDF4-4C19-4D12-9FC2-02E70EFD8423}">
      <dgm:prSet/>
      <dgm:spPr/>
      <dgm:t>
        <a:bodyPr/>
        <a:lstStyle/>
        <a:p>
          <a:endParaRPr lang="en-US"/>
        </a:p>
      </dgm:t>
    </dgm:pt>
    <dgm:pt modelId="{CF3B57E1-09BC-4931-A7B1-E20665407881}">
      <dgm:prSet/>
      <dgm:spPr/>
      <dgm:t>
        <a:bodyPr/>
        <a:lstStyle/>
        <a:p>
          <a:r>
            <a:rPr lang="en-US"/>
            <a:t>2. Specular reflector </a:t>
          </a:r>
        </a:p>
      </dgm:t>
    </dgm:pt>
    <dgm:pt modelId="{7D9E9F7C-F8A7-4A83-9FFD-E2A0BB5B71A7}" type="parTrans" cxnId="{1385DD5C-66A9-4D11-8583-DDCC83D81A9F}">
      <dgm:prSet/>
      <dgm:spPr/>
      <dgm:t>
        <a:bodyPr/>
        <a:lstStyle/>
        <a:p>
          <a:endParaRPr lang="en-US"/>
        </a:p>
      </dgm:t>
    </dgm:pt>
    <dgm:pt modelId="{4494506E-957B-4ACB-9471-460B79D6F23A}" type="sibTrans" cxnId="{1385DD5C-66A9-4D11-8583-DDCC83D81A9F}">
      <dgm:prSet/>
      <dgm:spPr/>
      <dgm:t>
        <a:bodyPr/>
        <a:lstStyle/>
        <a:p>
          <a:endParaRPr lang="en-US"/>
        </a:p>
      </dgm:t>
    </dgm:pt>
    <dgm:pt modelId="{4159A03C-1B20-4307-8821-F0F4FDAFEA67}">
      <dgm:prSet/>
      <dgm:spPr/>
      <dgm:t>
        <a:bodyPr/>
        <a:lstStyle/>
        <a:p>
          <a:r>
            <a:rPr lang="en-US"/>
            <a:t>3. Angle of insonation </a:t>
          </a:r>
        </a:p>
      </dgm:t>
    </dgm:pt>
    <dgm:pt modelId="{5A4176FA-8B48-46EA-B4B8-3D9E29D893DF}" type="parTrans" cxnId="{07D23F30-F428-41B5-8825-D06334D78FF9}">
      <dgm:prSet/>
      <dgm:spPr/>
      <dgm:t>
        <a:bodyPr/>
        <a:lstStyle/>
        <a:p>
          <a:endParaRPr lang="en-US"/>
        </a:p>
      </dgm:t>
    </dgm:pt>
    <dgm:pt modelId="{FC34A42B-B440-40D8-922F-5770596C46DD}" type="sibTrans" cxnId="{07D23F30-F428-41B5-8825-D06334D78FF9}">
      <dgm:prSet/>
      <dgm:spPr/>
      <dgm:t>
        <a:bodyPr/>
        <a:lstStyle/>
        <a:p>
          <a:endParaRPr lang="en-US"/>
        </a:p>
      </dgm:t>
    </dgm:pt>
    <dgm:pt modelId="{790AA12A-86D5-4845-AC0A-CA216D41B448}" type="pres">
      <dgm:prSet presAssocID="{7BE8B9CD-2633-41C4-8B26-B07BD74E19FD}" presName="linear" presStyleCnt="0">
        <dgm:presLayoutVars>
          <dgm:dir/>
          <dgm:animLvl val="lvl"/>
          <dgm:resizeHandles val="exact"/>
        </dgm:presLayoutVars>
      </dgm:prSet>
      <dgm:spPr/>
    </dgm:pt>
    <dgm:pt modelId="{36943793-2C1D-1C4E-ABA1-1D3F1509240E}" type="pres">
      <dgm:prSet presAssocID="{E8BCB9A7-6005-42D1-B8EB-C09597D363D1}" presName="parentLin" presStyleCnt="0"/>
      <dgm:spPr/>
    </dgm:pt>
    <dgm:pt modelId="{B6ECBB35-4487-7F4B-8DBD-C13CFAD424C2}" type="pres">
      <dgm:prSet presAssocID="{E8BCB9A7-6005-42D1-B8EB-C09597D363D1}" presName="parentLeftMargin" presStyleLbl="node1" presStyleIdx="0" presStyleCnt="1"/>
      <dgm:spPr/>
    </dgm:pt>
    <dgm:pt modelId="{D320EED7-9511-9947-9D00-03687B540D75}" type="pres">
      <dgm:prSet presAssocID="{E8BCB9A7-6005-42D1-B8EB-C09597D363D1}" presName="parentText" presStyleLbl="node1" presStyleIdx="0" presStyleCnt="1">
        <dgm:presLayoutVars>
          <dgm:chMax val="0"/>
          <dgm:bulletEnabled val="1"/>
        </dgm:presLayoutVars>
      </dgm:prSet>
      <dgm:spPr/>
    </dgm:pt>
    <dgm:pt modelId="{80000ACA-CDF2-8244-A26C-A5D7673A4FB4}" type="pres">
      <dgm:prSet presAssocID="{E8BCB9A7-6005-42D1-B8EB-C09597D363D1}" presName="negativeSpace" presStyleCnt="0"/>
      <dgm:spPr/>
    </dgm:pt>
    <dgm:pt modelId="{BAC35A4B-355C-C041-9AE0-8CE006758EE9}" type="pres">
      <dgm:prSet presAssocID="{E8BCB9A7-6005-42D1-B8EB-C09597D363D1}" presName="childText" presStyleLbl="conFgAcc1" presStyleIdx="0" presStyleCnt="1">
        <dgm:presLayoutVars>
          <dgm:bulletEnabled val="1"/>
        </dgm:presLayoutVars>
      </dgm:prSet>
      <dgm:spPr/>
    </dgm:pt>
  </dgm:ptLst>
  <dgm:cxnLst>
    <dgm:cxn modelId="{07D23F30-F428-41B5-8825-D06334D78FF9}" srcId="{E8BCB9A7-6005-42D1-B8EB-C09597D363D1}" destId="{4159A03C-1B20-4307-8821-F0F4FDAFEA67}" srcOrd="2" destOrd="0" parTransId="{5A4176FA-8B48-46EA-B4B8-3D9E29D893DF}" sibTransId="{FC34A42B-B440-40D8-922F-5770596C46DD}"/>
    <dgm:cxn modelId="{1385DD5C-66A9-4D11-8583-DDCC83D81A9F}" srcId="{E8BCB9A7-6005-42D1-B8EB-C09597D363D1}" destId="{CF3B57E1-09BC-4931-A7B1-E20665407881}" srcOrd="1" destOrd="0" parTransId="{7D9E9F7C-F8A7-4A83-9FFD-E2A0BB5B71A7}" sibTransId="{4494506E-957B-4ACB-9471-460B79D6F23A}"/>
    <dgm:cxn modelId="{52988A6E-F8AD-8142-A1E8-41066654620D}" type="presOf" srcId="{6F22C187-BEE3-4B5D-A7AD-19126C8F8E84}" destId="{BAC35A4B-355C-C041-9AE0-8CE006758EE9}" srcOrd="0" destOrd="0" presId="urn:microsoft.com/office/officeart/2005/8/layout/list1"/>
    <dgm:cxn modelId="{DDCD597B-1993-784E-9DE1-BE4B186CDBFF}" type="presOf" srcId="{E8BCB9A7-6005-42D1-B8EB-C09597D363D1}" destId="{B6ECBB35-4487-7F4B-8DBD-C13CFAD424C2}" srcOrd="0" destOrd="0" presId="urn:microsoft.com/office/officeart/2005/8/layout/list1"/>
    <dgm:cxn modelId="{54B0FF84-F603-D44A-AA9C-A9A368882C16}" type="presOf" srcId="{4159A03C-1B20-4307-8821-F0F4FDAFEA67}" destId="{BAC35A4B-355C-C041-9AE0-8CE006758EE9}" srcOrd="0" destOrd="2" presId="urn:microsoft.com/office/officeart/2005/8/layout/list1"/>
    <dgm:cxn modelId="{17F79FBD-BED3-374B-8B62-096FAA7E95B4}" type="presOf" srcId="{E8BCB9A7-6005-42D1-B8EB-C09597D363D1}" destId="{D320EED7-9511-9947-9D00-03687B540D75}" srcOrd="1" destOrd="0" presId="urn:microsoft.com/office/officeart/2005/8/layout/list1"/>
    <dgm:cxn modelId="{C68615D8-540E-42BC-AA73-0A7DBDEECE4B}" srcId="{7BE8B9CD-2633-41C4-8B26-B07BD74E19FD}" destId="{E8BCB9A7-6005-42D1-B8EB-C09597D363D1}" srcOrd="0" destOrd="0" parTransId="{06038417-A153-46D2-9C63-327983EE99BC}" sibTransId="{D257F84A-5FFB-4FB8-8F98-8C1BB173D406}"/>
    <dgm:cxn modelId="{1DFF92DD-4562-8446-A520-0E3C6FC82381}" type="presOf" srcId="{CF3B57E1-09BC-4931-A7B1-E20665407881}" destId="{BAC35A4B-355C-C041-9AE0-8CE006758EE9}" srcOrd="0" destOrd="1" presId="urn:microsoft.com/office/officeart/2005/8/layout/list1"/>
    <dgm:cxn modelId="{4C0ECDF4-4C19-4D12-9FC2-02E70EFD8423}" srcId="{E8BCB9A7-6005-42D1-B8EB-C09597D363D1}" destId="{6F22C187-BEE3-4B5D-A7AD-19126C8F8E84}" srcOrd="0" destOrd="0" parTransId="{DC47C72A-2FA2-411E-B7DE-A600FAB9D64D}" sibTransId="{6FE4E634-9119-47FC-89E6-81AF7F03A512}"/>
    <dgm:cxn modelId="{EDF96FF5-07AA-EE4F-9D1D-B4752D887795}" type="presOf" srcId="{7BE8B9CD-2633-41C4-8B26-B07BD74E19FD}" destId="{790AA12A-86D5-4845-AC0A-CA216D41B448}" srcOrd="0" destOrd="0" presId="urn:microsoft.com/office/officeart/2005/8/layout/list1"/>
    <dgm:cxn modelId="{7D4C3C16-6B38-154A-9C6A-6F3921BD3A58}" type="presParOf" srcId="{790AA12A-86D5-4845-AC0A-CA216D41B448}" destId="{36943793-2C1D-1C4E-ABA1-1D3F1509240E}" srcOrd="0" destOrd="0" presId="urn:microsoft.com/office/officeart/2005/8/layout/list1"/>
    <dgm:cxn modelId="{DCBA9D9B-478A-8547-A689-CA213C8A2179}" type="presParOf" srcId="{36943793-2C1D-1C4E-ABA1-1D3F1509240E}" destId="{B6ECBB35-4487-7F4B-8DBD-C13CFAD424C2}" srcOrd="0" destOrd="0" presId="urn:microsoft.com/office/officeart/2005/8/layout/list1"/>
    <dgm:cxn modelId="{F7BC5ED5-4083-ED4D-A642-C448921AD314}" type="presParOf" srcId="{36943793-2C1D-1C4E-ABA1-1D3F1509240E}" destId="{D320EED7-9511-9947-9D00-03687B540D75}" srcOrd="1" destOrd="0" presId="urn:microsoft.com/office/officeart/2005/8/layout/list1"/>
    <dgm:cxn modelId="{4DAD8BA1-F031-3545-9750-5BF052A94AA4}" type="presParOf" srcId="{790AA12A-86D5-4845-AC0A-CA216D41B448}" destId="{80000ACA-CDF2-8244-A26C-A5D7673A4FB4}" srcOrd="1" destOrd="0" presId="urn:microsoft.com/office/officeart/2005/8/layout/list1"/>
    <dgm:cxn modelId="{6469DA88-CC08-7742-9BE2-B5B9061B416F}" type="presParOf" srcId="{790AA12A-86D5-4845-AC0A-CA216D41B448}" destId="{BAC35A4B-355C-C041-9AE0-8CE006758EE9}"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8B82C5-0651-4CA7-BA42-2F0E9B9E1121}" type="doc">
      <dgm:prSet loTypeId="urn:microsoft.com/office/officeart/2018/2/layout/IconLabelList" loCatId="icon" qsTypeId="urn:microsoft.com/office/officeart/2005/8/quickstyle/simple1" qsCatId="simple" csTypeId="urn:microsoft.com/office/officeart/2018/5/colors/Iconchunking_neutralbg_colorful1" csCatId="colorful" phldr="1"/>
      <dgm:spPr/>
      <dgm:t>
        <a:bodyPr/>
        <a:lstStyle/>
        <a:p>
          <a:endParaRPr lang="en-US"/>
        </a:p>
      </dgm:t>
    </dgm:pt>
    <dgm:pt modelId="{BDBD6A69-B483-4581-83D3-00692C18A1AA}">
      <dgm:prSet custT="1"/>
      <dgm:spPr/>
      <dgm:t>
        <a:bodyPr/>
        <a:lstStyle/>
        <a:p>
          <a:r>
            <a:rPr lang="en-US" sz="1800">
              <a:latin typeface="Arial" panose="020B0604020202020204" pitchFamily="34" charset="0"/>
              <a:cs typeface="Arial" panose="020B0604020202020204" pitchFamily="34" charset="0"/>
            </a:rPr>
            <a:t>Displays Motion</a:t>
          </a:r>
        </a:p>
      </dgm:t>
    </dgm:pt>
    <dgm:pt modelId="{DCF3BF0F-7B03-4550-8457-12C45486BF22}" type="parTrans" cxnId="{FCC6CE8B-E238-4506-9F0C-2929CFF0D3C4}">
      <dgm:prSet/>
      <dgm:spPr/>
      <dgm:t>
        <a:bodyPr/>
        <a:lstStyle/>
        <a:p>
          <a:endParaRPr lang="en-US" sz="2800">
            <a:latin typeface="Arial" panose="020B0604020202020204" pitchFamily="34" charset="0"/>
            <a:cs typeface="Arial" panose="020B0604020202020204" pitchFamily="34" charset="0"/>
          </a:endParaRPr>
        </a:p>
      </dgm:t>
    </dgm:pt>
    <dgm:pt modelId="{3961AEA1-CE75-41CA-9F09-F00A7CE3E64E}" type="sibTrans" cxnId="{FCC6CE8B-E238-4506-9F0C-2929CFF0D3C4}">
      <dgm:prSet/>
      <dgm:spPr/>
      <dgm:t>
        <a:bodyPr/>
        <a:lstStyle/>
        <a:p>
          <a:endParaRPr lang="en-US" sz="2800">
            <a:latin typeface="Arial" panose="020B0604020202020204" pitchFamily="34" charset="0"/>
            <a:cs typeface="Arial" panose="020B0604020202020204" pitchFamily="34" charset="0"/>
          </a:endParaRPr>
        </a:p>
      </dgm:t>
    </dgm:pt>
    <dgm:pt modelId="{59892231-6FB7-4008-B7C2-C9BE7C55E262}">
      <dgm:prSet custT="1"/>
      <dgm:spPr/>
      <dgm:t>
        <a:bodyPr/>
        <a:lstStyle/>
        <a:p>
          <a:r>
            <a:rPr lang="en-US" sz="1800">
              <a:latin typeface="Arial" panose="020B0604020202020204" pitchFamily="34" charset="0"/>
              <a:cs typeface="Arial" panose="020B0604020202020204" pitchFamily="34" charset="0"/>
            </a:rPr>
            <a:t>Take a single line through a 2D image and tracks it over time</a:t>
          </a:r>
        </a:p>
      </dgm:t>
    </dgm:pt>
    <dgm:pt modelId="{97413491-FBBD-461D-A94E-8B2D0F1A53AB}" type="parTrans" cxnId="{3BFBBF00-8F60-4B2A-844B-6927022EA74E}">
      <dgm:prSet/>
      <dgm:spPr/>
      <dgm:t>
        <a:bodyPr/>
        <a:lstStyle/>
        <a:p>
          <a:endParaRPr lang="en-US" sz="2800">
            <a:latin typeface="Arial" panose="020B0604020202020204" pitchFamily="34" charset="0"/>
            <a:cs typeface="Arial" panose="020B0604020202020204" pitchFamily="34" charset="0"/>
          </a:endParaRPr>
        </a:p>
      </dgm:t>
    </dgm:pt>
    <dgm:pt modelId="{101DB123-F2D0-4086-ADD4-6A2C542B048B}" type="sibTrans" cxnId="{3BFBBF00-8F60-4B2A-844B-6927022EA74E}">
      <dgm:prSet/>
      <dgm:spPr/>
      <dgm:t>
        <a:bodyPr/>
        <a:lstStyle/>
        <a:p>
          <a:endParaRPr lang="en-US" sz="2800">
            <a:latin typeface="Arial" panose="020B0604020202020204" pitchFamily="34" charset="0"/>
            <a:cs typeface="Arial" panose="020B0604020202020204" pitchFamily="34" charset="0"/>
          </a:endParaRPr>
        </a:p>
      </dgm:t>
    </dgm:pt>
    <dgm:pt modelId="{47ED8EB7-F6FB-4F6C-8B3F-03986B192B0D}">
      <dgm:prSet custT="1"/>
      <dgm:spPr/>
      <dgm:t>
        <a:bodyPr/>
        <a:lstStyle/>
        <a:p>
          <a:r>
            <a:rPr lang="en-US" sz="1800">
              <a:latin typeface="Arial" panose="020B0604020202020204" pitchFamily="34" charset="0"/>
              <a:cs typeface="Arial" panose="020B0604020202020204" pitchFamily="34" charset="0"/>
            </a:rPr>
            <a:t>High sampling rate allowing for higher resolution</a:t>
          </a:r>
        </a:p>
      </dgm:t>
    </dgm:pt>
    <dgm:pt modelId="{7927F49C-E0AB-4DA4-9B93-BAD22FE8D0D0}" type="parTrans" cxnId="{F4884680-DABF-460D-A739-FEF1D392CB7E}">
      <dgm:prSet/>
      <dgm:spPr/>
      <dgm:t>
        <a:bodyPr/>
        <a:lstStyle/>
        <a:p>
          <a:endParaRPr lang="en-US" sz="2800">
            <a:latin typeface="Arial" panose="020B0604020202020204" pitchFamily="34" charset="0"/>
            <a:cs typeface="Arial" panose="020B0604020202020204" pitchFamily="34" charset="0"/>
          </a:endParaRPr>
        </a:p>
      </dgm:t>
    </dgm:pt>
    <dgm:pt modelId="{7A866FCE-2813-4231-85A2-CF0D00ADBF48}" type="sibTrans" cxnId="{F4884680-DABF-460D-A739-FEF1D392CB7E}">
      <dgm:prSet/>
      <dgm:spPr/>
      <dgm:t>
        <a:bodyPr/>
        <a:lstStyle/>
        <a:p>
          <a:endParaRPr lang="en-US" sz="2800">
            <a:latin typeface="Arial" panose="020B0604020202020204" pitchFamily="34" charset="0"/>
            <a:cs typeface="Arial" panose="020B0604020202020204" pitchFamily="34" charset="0"/>
          </a:endParaRPr>
        </a:p>
      </dgm:t>
    </dgm:pt>
    <dgm:pt modelId="{76A27BAE-7AC1-4485-BDBC-9E943494C5FC}">
      <dgm:prSet custT="1"/>
      <dgm:spPr/>
      <dgm:t>
        <a:bodyPr/>
        <a:lstStyle/>
        <a:p>
          <a:r>
            <a:rPr lang="en-US" sz="1800" dirty="0">
              <a:latin typeface="Arial" panose="020B0604020202020204" pitchFamily="34" charset="0"/>
              <a:cs typeface="Arial" panose="020B0604020202020204" pitchFamily="34" charset="0"/>
            </a:rPr>
            <a:t>Useful for looking at changes in dimensions (</a:t>
          </a:r>
          <a:r>
            <a:rPr lang="en-US" sz="1800" dirty="0" err="1">
              <a:latin typeface="Arial" panose="020B0604020202020204" pitchFamily="34" charset="0"/>
              <a:cs typeface="Arial" panose="020B0604020202020204" pitchFamily="34" charset="0"/>
            </a:rPr>
            <a:t>ie</a:t>
          </a:r>
          <a:r>
            <a:rPr lang="en-US" sz="1800" dirty="0">
              <a:latin typeface="Arial" panose="020B0604020202020204" pitchFamily="34" charset="0"/>
              <a:cs typeface="Arial" panose="020B0604020202020204" pitchFamily="34" charset="0"/>
            </a:rPr>
            <a:t> LV size, valve opening/closing, IVC diameter) over time</a:t>
          </a:r>
        </a:p>
      </dgm:t>
    </dgm:pt>
    <dgm:pt modelId="{5F7AEC4C-6435-4E1F-AE5E-E7EA0963F2F1}" type="parTrans" cxnId="{1E5C09CC-BDAF-4F35-B250-038026F73056}">
      <dgm:prSet/>
      <dgm:spPr/>
      <dgm:t>
        <a:bodyPr/>
        <a:lstStyle/>
        <a:p>
          <a:endParaRPr lang="en-US" sz="2800">
            <a:latin typeface="Arial" panose="020B0604020202020204" pitchFamily="34" charset="0"/>
            <a:cs typeface="Arial" panose="020B0604020202020204" pitchFamily="34" charset="0"/>
          </a:endParaRPr>
        </a:p>
      </dgm:t>
    </dgm:pt>
    <dgm:pt modelId="{CB6FAC1A-70F0-401A-BF8F-F365299A9BC4}" type="sibTrans" cxnId="{1E5C09CC-BDAF-4F35-B250-038026F73056}">
      <dgm:prSet/>
      <dgm:spPr/>
      <dgm:t>
        <a:bodyPr/>
        <a:lstStyle/>
        <a:p>
          <a:endParaRPr lang="en-US" sz="2800">
            <a:latin typeface="Arial" panose="020B0604020202020204" pitchFamily="34" charset="0"/>
            <a:cs typeface="Arial" panose="020B0604020202020204" pitchFamily="34" charset="0"/>
          </a:endParaRPr>
        </a:p>
      </dgm:t>
    </dgm:pt>
    <dgm:pt modelId="{59053720-1F33-4DDF-831F-79D8D17CF7AE}">
      <dgm:prSet custT="1"/>
      <dgm:spPr/>
      <dgm:t>
        <a:bodyPr/>
        <a:lstStyle/>
        <a:p>
          <a:r>
            <a:rPr lang="en-US" sz="1800">
              <a:latin typeface="Arial" panose="020B0604020202020204" pitchFamily="34" charset="0"/>
              <a:cs typeface="Arial" panose="020B0604020202020204" pitchFamily="34" charset="0"/>
            </a:rPr>
            <a:t>Also useful for lung ultrasound. </a:t>
          </a:r>
        </a:p>
      </dgm:t>
    </dgm:pt>
    <dgm:pt modelId="{B976F828-61D8-4081-B8C2-37A6F7922F7D}" type="parTrans" cxnId="{DC3B83B1-297D-42D9-BFE0-7A2FC214D01B}">
      <dgm:prSet/>
      <dgm:spPr/>
      <dgm:t>
        <a:bodyPr/>
        <a:lstStyle/>
        <a:p>
          <a:endParaRPr lang="en-US" sz="2800">
            <a:latin typeface="Arial" panose="020B0604020202020204" pitchFamily="34" charset="0"/>
            <a:cs typeface="Arial" panose="020B0604020202020204" pitchFamily="34" charset="0"/>
          </a:endParaRPr>
        </a:p>
      </dgm:t>
    </dgm:pt>
    <dgm:pt modelId="{33B2BE8E-3B4B-4CCC-8BCC-067AFB4ADFC1}" type="sibTrans" cxnId="{DC3B83B1-297D-42D9-BFE0-7A2FC214D01B}">
      <dgm:prSet/>
      <dgm:spPr/>
      <dgm:t>
        <a:bodyPr/>
        <a:lstStyle/>
        <a:p>
          <a:endParaRPr lang="en-US" sz="2800">
            <a:latin typeface="Arial" panose="020B0604020202020204" pitchFamily="34" charset="0"/>
            <a:cs typeface="Arial" panose="020B0604020202020204" pitchFamily="34" charset="0"/>
          </a:endParaRPr>
        </a:p>
      </dgm:t>
    </dgm:pt>
    <dgm:pt modelId="{319545C0-7C5E-4B36-BBDF-E01DAEF8740C}" type="pres">
      <dgm:prSet presAssocID="{5C8B82C5-0651-4CA7-BA42-2F0E9B9E1121}" presName="root" presStyleCnt="0">
        <dgm:presLayoutVars>
          <dgm:dir/>
          <dgm:resizeHandles val="exact"/>
        </dgm:presLayoutVars>
      </dgm:prSet>
      <dgm:spPr/>
    </dgm:pt>
    <dgm:pt modelId="{099FCF6E-06B3-495E-80AD-018C606E44A8}" type="pres">
      <dgm:prSet presAssocID="{BDBD6A69-B483-4581-83D3-00692C18A1AA}" presName="compNode" presStyleCnt="0"/>
      <dgm:spPr/>
    </dgm:pt>
    <dgm:pt modelId="{2B87D7FB-E0D7-4FF6-914B-6C06B9807DDE}" type="pres">
      <dgm:prSet presAssocID="{BDBD6A69-B483-4581-83D3-00692C18A1AA}"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un"/>
        </a:ext>
      </dgm:extLst>
    </dgm:pt>
    <dgm:pt modelId="{18988A97-FFE0-4F39-8B2B-631C971BEB82}" type="pres">
      <dgm:prSet presAssocID="{BDBD6A69-B483-4581-83D3-00692C18A1AA}" presName="spaceRect" presStyleCnt="0"/>
      <dgm:spPr/>
    </dgm:pt>
    <dgm:pt modelId="{F84B9F3D-E5A4-46A3-A7B0-996CB9F61DD9}" type="pres">
      <dgm:prSet presAssocID="{BDBD6A69-B483-4581-83D3-00692C18A1AA}" presName="textRect" presStyleLbl="revTx" presStyleIdx="0" presStyleCnt="5">
        <dgm:presLayoutVars>
          <dgm:chMax val="1"/>
          <dgm:chPref val="1"/>
        </dgm:presLayoutVars>
      </dgm:prSet>
      <dgm:spPr/>
    </dgm:pt>
    <dgm:pt modelId="{9A2DD79B-D4A1-42E3-91CE-43C1A75FEF72}" type="pres">
      <dgm:prSet presAssocID="{3961AEA1-CE75-41CA-9F09-F00A7CE3E64E}" presName="sibTrans" presStyleCnt="0"/>
      <dgm:spPr/>
    </dgm:pt>
    <dgm:pt modelId="{D905A557-9ED5-4D83-8E97-63E9489716EB}" type="pres">
      <dgm:prSet presAssocID="{59892231-6FB7-4008-B7C2-C9BE7C55E262}" presName="compNode" presStyleCnt="0"/>
      <dgm:spPr/>
    </dgm:pt>
    <dgm:pt modelId="{12BD4B32-6DA6-4494-AF67-CA9E1EF17268}" type="pres">
      <dgm:prSet presAssocID="{59892231-6FB7-4008-B7C2-C9BE7C55E262}"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Record"/>
        </a:ext>
      </dgm:extLst>
    </dgm:pt>
    <dgm:pt modelId="{E7592FF6-9ADD-4DD7-9BD2-C80C37E23921}" type="pres">
      <dgm:prSet presAssocID="{59892231-6FB7-4008-B7C2-C9BE7C55E262}" presName="spaceRect" presStyleCnt="0"/>
      <dgm:spPr/>
    </dgm:pt>
    <dgm:pt modelId="{A675E1F2-9B9A-4313-8F22-6614052F5667}" type="pres">
      <dgm:prSet presAssocID="{59892231-6FB7-4008-B7C2-C9BE7C55E262}" presName="textRect" presStyleLbl="revTx" presStyleIdx="1" presStyleCnt="5">
        <dgm:presLayoutVars>
          <dgm:chMax val="1"/>
          <dgm:chPref val="1"/>
        </dgm:presLayoutVars>
      </dgm:prSet>
      <dgm:spPr/>
    </dgm:pt>
    <dgm:pt modelId="{97553036-8658-4E91-AD77-9A70326DF30A}" type="pres">
      <dgm:prSet presAssocID="{101DB123-F2D0-4086-ADD4-6A2C542B048B}" presName="sibTrans" presStyleCnt="0"/>
      <dgm:spPr/>
    </dgm:pt>
    <dgm:pt modelId="{C8462CDC-512F-48C0-AB2A-C4229A4FB638}" type="pres">
      <dgm:prSet presAssocID="{47ED8EB7-F6FB-4F6C-8B3F-03986B192B0D}" presName="compNode" presStyleCnt="0"/>
      <dgm:spPr/>
    </dgm:pt>
    <dgm:pt modelId="{6ACBADF6-C2A6-48AE-9739-12753ADCEEC0}" type="pres">
      <dgm:prSet presAssocID="{47ED8EB7-F6FB-4F6C-8B3F-03986B192B0D}"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heckmark"/>
        </a:ext>
      </dgm:extLst>
    </dgm:pt>
    <dgm:pt modelId="{6ACA9278-43A3-4B6D-AD1F-E586EC110F89}" type="pres">
      <dgm:prSet presAssocID="{47ED8EB7-F6FB-4F6C-8B3F-03986B192B0D}" presName="spaceRect" presStyleCnt="0"/>
      <dgm:spPr/>
    </dgm:pt>
    <dgm:pt modelId="{2641B87B-34B6-4B23-B60A-2211033968D1}" type="pres">
      <dgm:prSet presAssocID="{47ED8EB7-F6FB-4F6C-8B3F-03986B192B0D}" presName="textRect" presStyleLbl="revTx" presStyleIdx="2" presStyleCnt="5">
        <dgm:presLayoutVars>
          <dgm:chMax val="1"/>
          <dgm:chPref val="1"/>
        </dgm:presLayoutVars>
      </dgm:prSet>
      <dgm:spPr/>
    </dgm:pt>
    <dgm:pt modelId="{F49E5870-DBE4-440A-ADE8-0F69C416D4FB}" type="pres">
      <dgm:prSet presAssocID="{7A866FCE-2813-4231-85A2-CF0D00ADBF48}" presName="sibTrans" presStyleCnt="0"/>
      <dgm:spPr/>
    </dgm:pt>
    <dgm:pt modelId="{A1D4AE01-93B6-4AC0-B444-2D98BA46B32D}" type="pres">
      <dgm:prSet presAssocID="{76A27BAE-7AC1-4485-BDBC-9E943494C5FC}" presName="compNode" presStyleCnt="0"/>
      <dgm:spPr/>
    </dgm:pt>
    <dgm:pt modelId="{D3B1F879-787A-4CAD-9A47-20E1D1EE5A8D}" type="pres">
      <dgm:prSet presAssocID="{76A27BAE-7AC1-4485-BDBC-9E943494C5FC}"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ircles with Lines"/>
        </a:ext>
      </dgm:extLst>
    </dgm:pt>
    <dgm:pt modelId="{B30CA50C-BECF-4F40-9FBD-EA994DFDAA7D}" type="pres">
      <dgm:prSet presAssocID="{76A27BAE-7AC1-4485-BDBC-9E943494C5FC}" presName="spaceRect" presStyleCnt="0"/>
      <dgm:spPr/>
    </dgm:pt>
    <dgm:pt modelId="{C35FC384-26F9-4B0C-84B4-C61D1217D514}" type="pres">
      <dgm:prSet presAssocID="{76A27BAE-7AC1-4485-BDBC-9E943494C5FC}" presName="textRect" presStyleLbl="revTx" presStyleIdx="3" presStyleCnt="5">
        <dgm:presLayoutVars>
          <dgm:chMax val="1"/>
          <dgm:chPref val="1"/>
        </dgm:presLayoutVars>
      </dgm:prSet>
      <dgm:spPr/>
    </dgm:pt>
    <dgm:pt modelId="{1676CC77-F7B1-4262-90BC-1D4CE9A19EF5}" type="pres">
      <dgm:prSet presAssocID="{CB6FAC1A-70F0-401A-BF8F-F365299A9BC4}" presName="sibTrans" presStyleCnt="0"/>
      <dgm:spPr/>
    </dgm:pt>
    <dgm:pt modelId="{5C535C37-DDBB-4E36-8BC8-06D1D7201E13}" type="pres">
      <dgm:prSet presAssocID="{59053720-1F33-4DDF-831F-79D8D17CF7AE}" presName="compNode" presStyleCnt="0"/>
      <dgm:spPr/>
    </dgm:pt>
    <dgm:pt modelId="{DD27A661-0F41-48A6-B1AC-D35E0E4ADC33}" type="pres">
      <dgm:prSet presAssocID="{59053720-1F33-4DDF-831F-79D8D17CF7AE}"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Lungs"/>
        </a:ext>
      </dgm:extLst>
    </dgm:pt>
    <dgm:pt modelId="{E29FE745-01D3-4F25-899D-C0BA4A4B1FBA}" type="pres">
      <dgm:prSet presAssocID="{59053720-1F33-4DDF-831F-79D8D17CF7AE}" presName="spaceRect" presStyleCnt="0"/>
      <dgm:spPr/>
    </dgm:pt>
    <dgm:pt modelId="{B1FF3451-F6E0-4082-A70C-6E684DF77C84}" type="pres">
      <dgm:prSet presAssocID="{59053720-1F33-4DDF-831F-79D8D17CF7AE}" presName="textRect" presStyleLbl="revTx" presStyleIdx="4" presStyleCnt="5">
        <dgm:presLayoutVars>
          <dgm:chMax val="1"/>
          <dgm:chPref val="1"/>
        </dgm:presLayoutVars>
      </dgm:prSet>
      <dgm:spPr/>
    </dgm:pt>
  </dgm:ptLst>
  <dgm:cxnLst>
    <dgm:cxn modelId="{3BFBBF00-8F60-4B2A-844B-6927022EA74E}" srcId="{5C8B82C5-0651-4CA7-BA42-2F0E9B9E1121}" destId="{59892231-6FB7-4008-B7C2-C9BE7C55E262}" srcOrd="1" destOrd="0" parTransId="{97413491-FBBD-461D-A94E-8B2D0F1A53AB}" sibTransId="{101DB123-F2D0-4086-ADD4-6A2C542B048B}"/>
    <dgm:cxn modelId="{91E0A61B-F8BD-4BCF-8B1B-6FFAD02A7817}" type="presOf" srcId="{76A27BAE-7AC1-4485-BDBC-9E943494C5FC}" destId="{C35FC384-26F9-4B0C-84B4-C61D1217D514}" srcOrd="0" destOrd="0" presId="urn:microsoft.com/office/officeart/2018/2/layout/IconLabelList"/>
    <dgm:cxn modelId="{FB117832-BA02-459F-8355-927B1A382663}" type="presOf" srcId="{5C8B82C5-0651-4CA7-BA42-2F0E9B9E1121}" destId="{319545C0-7C5E-4B36-BBDF-E01DAEF8740C}" srcOrd="0" destOrd="0" presId="urn:microsoft.com/office/officeart/2018/2/layout/IconLabelList"/>
    <dgm:cxn modelId="{4B1AFE4B-E523-4DF0-A28F-362D90A2FC3D}" type="presOf" srcId="{BDBD6A69-B483-4581-83D3-00692C18A1AA}" destId="{F84B9F3D-E5A4-46A3-A7B0-996CB9F61DD9}" srcOrd="0" destOrd="0" presId="urn:microsoft.com/office/officeart/2018/2/layout/IconLabelList"/>
    <dgm:cxn modelId="{F4884680-DABF-460D-A739-FEF1D392CB7E}" srcId="{5C8B82C5-0651-4CA7-BA42-2F0E9B9E1121}" destId="{47ED8EB7-F6FB-4F6C-8B3F-03986B192B0D}" srcOrd="2" destOrd="0" parTransId="{7927F49C-E0AB-4DA4-9B93-BAD22FE8D0D0}" sibTransId="{7A866FCE-2813-4231-85A2-CF0D00ADBF48}"/>
    <dgm:cxn modelId="{B1E16984-F006-4F5F-9E08-1215B5EA0CDB}" type="presOf" srcId="{59053720-1F33-4DDF-831F-79D8D17CF7AE}" destId="{B1FF3451-F6E0-4082-A70C-6E684DF77C84}" srcOrd="0" destOrd="0" presId="urn:microsoft.com/office/officeart/2018/2/layout/IconLabelList"/>
    <dgm:cxn modelId="{FCC6CE8B-E238-4506-9F0C-2929CFF0D3C4}" srcId="{5C8B82C5-0651-4CA7-BA42-2F0E9B9E1121}" destId="{BDBD6A69-B483-4581-83D3-00692C18A1AA}" srcOrd="0" destOrd="0" parTransId="{DCF3BF0F-7B03-4550-8457-12C45486BF22}" sibTransId="{3961AEA1-CE75-41CA-9F09-F00A7CE3E64E}"/>
    <dgm:cxn modelId="{DC3B83B1-297D-42D9-BFE0-7A2FC214D01B}" srcId="{5C8B82C5-0651-4CA7-BA42-2F0E9B9E1121}" destId="{59053720-1F33-4DDF-831F-79D8D17CF7AE}" srcOrd="4" destOrd="0" parTransId="{B976F828-61D8-4081-B8C2-37A6F7922F7D}" sibTransId="{33B2BE8E-3B4B-4CCC-8BCC-067AFB4ADFC1}"/>
    <dgm:cxn modelId="{08B055B4-1637-46BA-B527-D4E22FEAF4D3}" type="presOf" srcId="{59892231-6FB7-4008-B7C2-C9BE7C55E262}" destId="{A675E1F2-9B9A-4313-8F22-6614052F5667}" srcOrd="0" destOrd="0" presId="urn:microsoft.com/office/officeart/2018/2/layout/IconLabelList"/>
    <dgm:cxn modelId="{1E5C09CC-BDAF-4F35-B250-038026F73056}" srcId="{5C8B82C5-0651-4CA7-BA42-2F0E9B9E1121}" destId="{76A27BAE-7AC1-4485-BDBC-9E943494C5FC}" srcOrd="3" destOrd="0" parTransId="{5F7AEC4C-6435-4E1F-AE5E-E7EA0963F2F1}" sibTransId="{CB6FAC1A-70F0-401A-BF8F-F365299A9BC4}"/>
    <dgm:cxn modelId="{97634EE1-4A6B-4830-A215-91E9CF4FC410}" type="presOf" srcId="{47ED8EB7-F6FB-4F6C-8B3F-03986B192B0D}" destId="{2641B87B-34B6-4B23-B60A-2211033968D1}" srcOrd="0" destOrd="0" presId="urn:microsoft.com/office/officeart/2018/2/layout/IconLabelList"/>
    <dgm:cxn modelId="{7352FE52-2E4B-41BA-9B2F-1C93EE411F25}" type="presParOf" srcId="{319545C0-7C5E-4B36-BBDF-E01DAEF8740C}" destId="{099FCF6E-06B3-495E-80AD-018C606E44A8}" srcOrd="0" destOrd="0" presId="urn:microsoft.com/office/officeart/2018/2/layout/IconLabelList"/>
    <dgm:cxn modelId="{BBCB58C2-9986-490A-AFDA-CFFDD9E7130C}" type="presParOf" srcId="{099FCF6E-06B3-495E-80AD-018C606E44A8}" destId="{2B87D7FB-E0D7-4FF6-914B-6C06B9807DDE}" srcOrd="0" destOrd="0" presId="urn:microsoft.com/office/officeart/2018/2/layout/IconLabelList"/>
    <dgm:cxn modelId="{E54C8133-E3F1-483C-A34C-8063AC8321AF}" type="presParOf" srcId="{099FCF6E-06B3-495E-80AD-018C606E44A8}" destId="{18988A97-FFE0-4F39-8B2B-631C971BEB82}" srcOrd="1" destOrd="0" presId="urn:microsoft.com/office/officeart/2018/2/layout/IconLabelList"/>
    <dgm:cxn modelId="{DF41EF00-AFF3-419C-BBAF-8AFFC599D867}" type="presParOf" srcId="{099FCF6E-06B3-495E-80AD-018C606E44A8}" destId="{F84B9F3D-E5A4-46A3-A7B0-996CB9F61DD9}" srcOrd="2" destOrd="0" presId="urn:microsoft.com/office/officeart/2018/2/layout/IconLabelList"/>
    <dgm:cxn modelId="{76A0B839-F1A1-481C-838E-E534413FFFE7}" type="presParOf" srcId="{319545C0-7C5E-4B36-BBDF-E01DAEF8740C}" destId="{9A2DD79B-D4A1-42E3-91CE-43C1A75FEF72}" srcOrd="1" destOrd="0" presId="urn:microsoft.com/office/officeart/2018/2/layout/IconLabelList"/>
    <dgm:cxn modelId="{719576A8-1C19-4508-9FFD-DAF4A0C4E848}" type="presParOf" srcId="{319545C0-7C5E-4B36-BBDF-E01DAEF8740C}" destId="{D905A557-9ED5-4D83-8E97-63E9489716EB}" srcOrd="2" destOrd="0" presId="urn:microsoft.com/office/officeart/2018/2/layout/IconLabelList"/>
    <dgm:cxn modelId="{9E8BC90C-67E1-499A-BCF7-4D0FBCE17E1C}" type="presParOf" srcId="{D905A557-9ED5-4D83-8E97-63E9489716EB}" destId="{12BD4B32-6DA6-4494-AF67-CA9E1EF17268}" srcOrd="0" destOrd="0" presId="urn:microsoft.com/office/officeart/2018/2/layout/IconLabelList"/>
    <dgm:cxn modelId="{14BC0718-3B92-4CA2-A48B-D817A13D6906}" type="presParOf" srcId="{D905A557-9ED5-4D83-8E97-63E9489716EB}" destId="{E7592FF6-9ADD-4DD7-9BD2-C80C37E23921}" srcOrd="1" destOrd="0" presId="urn:microsoft.com/office/officeart/2018/2/layout/IconLabelList"/>
    <dgm:cxn modelId="{4EFEA667-A1AB-4C6F-9B3B-2BDA2491A8FB}" type="presParOf" srcId="{D905A557-9ED5-4D83-8E97-63E9489716EB}" destId="{A675E1F2-9B9A-4313-8F22-6614052F5667}" srcOrd="2" destOrd="0" presId="urn:microsoft.com/office/officeart/2018/2/layout/IconLabelList"/>
    <dgm:cxn modelId="{7C886A05-39D2-450C-8D49-50B48D5628E5}" type="presParOf" srcId="{319545C0-7C5E-4B36-BBDF-E01DAEF8740C}" destId="{97553036-8658-4E91-AD77-9A70326DF30A}" srcOrd="3" destOrd="0" presId="urn:microsoft.com/office/officeart/2018/2/layout/IconLabelList"/>
    <dgm:cxn modelId="{5938DCE5-899A-4F39-8CFC-DFEE0C89FB54}" type="presParOf" srcId="{319545C0-7C5E-4B36-BBDF-E01DAEF8740C}" destId="{C8462CDC-512F-48C0-AB2A-C4229A4FB638}" srcOrd="4" destOrd="0" presId="urn:microsoft.com/office/officeart/2018/2/layout/IconLabelList"/>
    <dgm:cxn modelId="{43849A05-F230-4D35-98E8-9A28756326BE}" type="presParOf" srcId="{C8462CDC-512F-48C0-AB2A-C4229A4FB638}" destId="{6ACBADF6-C2A6-48AE-9739-12753ADCEEC0}" srcOrd="0" destOrd="0" presId="urn:microsoft.com/office/officeart/2018/2/layout/IconLabelList"/>
    <dgm:cxn modelId="{AFB615C7-49BD-40B1-981B-20D2FE6D1113}" type="presParOf" srcId="{C8462CDC-512F-48C0-AB2A-C4229A4FB638}" destId="{6ACA9278-43A3-4B6D-AD1F-E586EC110F89}" srcOrd="1" destOrd="0" presId="urn:microsoft.com/office/officeart/2018/2/layout/IconLabelList"/>
    <dgm:cxn modelId="{BE88E6A3-7FD0-482C-9649-F2A64FA1165B}" type="presParOf" srcId="{C8462CDC-512F-48C0-AB2A-C4229A4FB638}" destId="{2641B87B-34B6-4B23-B60A-2211033968D1}" srcOrd="2" destOrd="0" presId="urn:microsoft.com/office/officeart/2018/2/layout/IconLabelList"/>
    <dgm:cxn modelId="{FD2CA9C4-2FEA-45BF-B5DE-673BBA3B3838}" type="presParOf" srcId="{319545C0-7C5E-4B36-BBDF-E01DAEF8740C}" destId="{F49E5870-DBE4-440A-ADE8-0F69C416D4FB}" srcOrd="5" destOrd="0" presId="urn:microsoft.com/office/officeart/2018/2/layout/IconLabelList"/>
    <dgm:cxn modelId="{D482D035-08E7-435D-A3A7-E3F4A78C6E2B}" type="presParOf" srcId="{319545C0-7C5E-4B36-BBDF-E01DAEF8740C}" destId="{A1D4AE01-93B6-4AC0-B444-2D98BA46B32D}" srcOrd="6" destOrd="0" presId="urn:microsoft.com/office/officeart/2018/2/layout/IconLabelList"/>
    <dgm:cxn modelId="{EE43FF96-EDE2-4AB8-96D7-7653A4C4D3AE}" type="presParOf" srcId="{A1D4AE01-93B6-4AC0-B444-2D98BA46B32D}" destId="{D3B1F879-787A-4CAD-9A47-20E1D1EE5A8D}" srcOrd="0" destOrd="0" presId="urn:microsoft.com/office/officeart/2018/2/layout/IconLabelList"/>
    <dgm:cxn modelId="{93194988-508B-44F3-8619-396658F3B316}" type="presParOf" srcId="{A1D4AE01-93B6-4AC0-B444-2D98BA46B32D}" destId="{B30CA50C-BECF-4F40-9FBD-EA994DFDAA7D}" srcOrd="1" destOrd="0" presId="urn:microsoft.com/office/officeart/2018/2/layout/IconLabelList"/>
    <dgm:cxn modelId="{B6027EA6-1D5E-47DF-BEA7-9317F684B0EF}" type="presParOf" srcId="{A1D4AE01-93B6-4AC0-B444-2D98BA46B32D}" destId="{C35FC384-26F9-4B0C-84B4-C61D1217D514}" srcOrd="2" destOrd="0" presId="urn:microsoft.com/office/officeart/2018/2/layout/IconLabelList"/>
    <dgm:cxn modelId="{C2F78FE9-3B5D-4CE0-B1E4-5EEF55F8EECD}" type="presParOf" srcId="{319545C0-7C5E-4B36-BBDF-E01DAEF8740C}" destId="{1676CC77-F7B1-4262-90BC-1D4CE9A19EF5}" srcOrd="7" destOrd="0" presId="urn:microsoft.com/office/officeart/2018/2/layout/IconLabelList"/>
    <dgm:cxn modelId="{D4989C8E-4712-4F19-8B1C-09B2F4666096}" type="presParOf" srcId="{319545C0-7C5E-4B36-BBDF-E01DAEF8740C}" destId="{5C535C37-DDBB-4E36-8BC8-06D1D7201E13}" srcOrd="8" destOrd="0" presId="urn:microsoft.com/office/officeart/2018/2/layout/IconLabelList"/>
    <dgm:cxn modelId="{3648500F-615A-44CE-9D8A-DCC500A08712}" type="presParOf" srcId="{5C535C37-DDBB-4E36-8BC8-06D1D7201E13}" destId="{DD27A661-0F41-48A6-B1AC-D35E0E4ADC33}" srcOrd="0" destOrd="0" presId="urn:microsoft.com/office/officeart/2018/2/layout/IconLabelList"/>
    <dgm:cxn modelId="{C3F828F9-8446-40B1-95AA-0E587367973D}" type="presParOf" srcId="{5C535C37-DDBB-4E36-8BC8-06D1D7201E13}" destId="{E29FE745-01D3-4F25-899D-C0BA4A4B1FBA}" srcOrd="1" destOrd="0" presId="urn:microsoft.com/office/officeart/2018/2/layout/IconLabelList"/>
    <dgm:cxn modelId="{648F6FC0-747F-45E5-9110-5B05A0D7B02A}" type="presParOf" srcId="{5C535C37-DDBB-4E36-8BC8-06D1D7201E13}" destId="{B1FF3451-F6E0-4082-A70C-6E684DF77C84}"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2B01D7-070F-3541-8466-2C03D1CB0263}">
      <dsp:nvSpPr>
        <dsp:cNvPr id="0" name=""/>
        <dsp:cNvSpPr/>
      </dsp:nvSpPr>
      <dsp:spPr>
        <a:xfrm>
          <a:off x="213" y="298372"/>
          <a:ext cx="2577217" cy="309266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572" tIns="0" rIns="254572" bIns="330200" numCol="1" spcCol="1270" anchor="t" anchorCtr="0">
          <a:noAutofit/>
        </a:bodyPr>
        <a:lstStyle/>
        <a:p>
          <a:pPr marL="0" lvl="0" indent="0" algn="l" defTabSz="933450">
            <a:lnSpc>
              <a:spcPct val="90000"/>
            </a:lnSpc>
            <a:spcBef>
              <a:spcPct val="0"/>
            </a:spcBef>
            <a:spcAft>
              <a:spcPct val="35000"/>
            </a:spcAft>
            <a:buNone/>
          </a:pPr>
          <a:r>
            <a:rPr lang="en-US" sz="2100" kern="1200"/>
            <a:t>Energy is transferred to matter as sound moves through</a:t>
          </a:r>
        </a:p>
      </dsp:txBody>
      <dsp:txXfrm>
        <a:off x="213" y="1535436"/>
        <a:ext cx="2577217" cy="1855596"/>
      </dsp:txXfrm>
    </dsp:sp>
    <dsp:sp modelId="{1669A2FC-242C-BD48-ABD0-540FA14B9EFD}">
      <dsp:nvSpPr>
        <dsp:cNvPr id="0" name=""/>
        <dsp:cNvSpPr/>
      </dsp:nvSpPr>
      <dsp:spPr>
        <a:xfrm>
          <a:off x="213" y="298372"/>
          <a:ext cx="2577217" cy="123706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54572" tIns="165100" rIns="254572" bIns="165100" numCol="1" spcCol="1270" anchor="ctr" anchorCtr="0">
          <a:noAutofit/>
        </a:bodyPr>
        <a:lstStyle/>
        <a:p>
          <a:pPr marL="0" lvl="0" indent="0" algn="l" defTabSz="2844800">
            <a:lnSpc>
              <a:spcPct val="90000"/>
            </a:lnSpc>
            <a:spcBef>
              <a:spcPct val="0"/>
            </a:spcBef>
            <a:spcAft>
              <a:spcPct val="35000"/>
            </a:spcAft>
            <a:buNone/>
          </a:pPr>
          <a:r>
            <a:rPr lang="en-US" sz="6400" kern="1200"/>
            <a:t>01</a:t>
          </a:r>
        </a:p>
      </dsp:txBody>
      <dsp:txXfrm>
        <a:off x="213" y="298372"/>
        <a:ext cx="2577217" cy="1237064"/>
      </dsp:txXfrm>
    </dsp:sp>
    <dsp:sp modelId="{7D2FC9F3-EACD-F444-B110-005346343277}">
      <dsp:nvSpPr>
        <dsp:cNvPr id="0" name=""/>
        <dsp:cNvSpPr/>
      </dsp:nvSpPr>
      <dsp:spPr>
        <a:xfrm>
          <a:off x="2783608" y="298372"/>
          <a:ext cx="2577217" cy="3092660"/>
        </a:xfrm>
        <a:prstGeom prst="rect">
          <a:avLst/>
        </a:prstGeom>
        <a:solidFill>
          <a:schemeClr val="accent2">
            <a:hueOff val="-485121"/>
            <a:satOff val="-27976"/>
            <a:lumOff val="2876"/>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572" tIns="0" rIns="254572" bIns="330200" numCol="1" spcCol="1270" anchor="t" anchorCtr="0">
          <a:noAutofit/>
        </a:bodyPr>
        <a:lstStyle/>
        <a:p>
          <a:pPr marL="0" lvl="0" indent="0" algn="l" defTabSz="933450">
            <a:lnSpc>
              <a:spcPct val="90000"/>
            </a:lnSpc>
            <a:spcBef>
              <a:spcPct val="0"/>
            </a:spcBef>
            <a:spcAft>
              <a:spcPct val="35000"/>
            </a:spcAft>
            <a:buNone/>
          </a:pPr>
          <a:r>
            <a:rPr lang="en-US" sz="2100" kern="1200"/>
            <a:t>Sound traveling through dense matter loses more energy</a:t>
          </a:r>
        </a:p>
      </dsp:txBody>
      <dsp:txXfrm>
        <a:off x="2783608" y="1535436"/>
        <a:ext cx="2577217" cy="1855596"/>
      </dsp:txXfrm>
    </dsp:sp>
    <dsp:sp modelId="{23E1E0B2-A1B3-794A-8768-16ED4578CA4C}">
      <dsp:nvSpPr>
        <dsp:cNvPr id="0" name=""/>
        <dsp:cNvSpPr/>
      </dsp:nvSpPr>
      <dsp:spPr>
        <a:xfrm>
          <a:off x="2783608" y="298372"/>
          <a:ext cx="2577217" cy="123706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54572" tIns="165100" rIns="254572" bIns="165100" numCol="1" spcCol="1270" anchor="ctr" anchorCtr="0">
          <a:noAutofit/>
        </a:bodyPr>
        <a:lstStyle/>
        <a:p>
          <a:pPr marL="0" lvl="0" indent="0" algn="l" defTabSz="2844800">
            <a:lnSpc>
              <a:spcPct val="90000"/>
            </a:lnSpc>
            <a:spcBef>
              <a:spcPct val="0"/>
            </a:spcBef>
            <a:spcAft>
              <a:spcPct val="35000"/>
            </a:spcAft>
            <a:buNone/>
          </a:pPr>
          <a:r>
            <a:rPr lang="en-US" sz="6400" kern="1200"/>
            <a:t>02</a:t>
          </a:r>
        </a:p>
      </dsp:txBody>
      <dsp:txXfrm>
        <a:off x="2783608" y="298372"/>
        <a:ext cx="2577217" cy="1237064"/>
      </dsp:txXfrm>
    </dsp:sp>
    <dsp:sp modelId="{892A1158-2A3E-2D48-9AB3-66C0EDD1A941}">
      <dsp:nvSpPr>
        <dsp:cNvPr id="0" name=""/>
        <dsp:cNvSpPr/>
      </dsp:nvSpPr>
      <dsp:spPr>
        <a:xfrm>
          <a:off x="5567003" y="298372"/>
          <a:ext cx="2577217" cy="3092660"/>
        </a:xfrm>
        <a:prstGeom prst="rect">
          <a:avLst/>
        </a:prstGeom>
        <a:solidFill>
          <a:schemeClr val="accent2">
            <a:hueOff val="-970242"/>
            <a:satOff val="-55952"/>
            <a:lumOff val="5752"/>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572" tIns="0" rIns="254572" bIns="330200" numCol="1" spcCol="1270" anchor="t" anchorCtr="0">
          <a:noAutofit/>
        </a:bodyPr>
        <a:lstStyle/>
        <a:p>
          <a:pPr marL="0" lvl="0" indent="0" algn="l" defTabSz="933450">
            <a:lnSpc>
              <a:spcPct val="90000"/>
            </a:lnSpc>
            <a:spcBef>
              <a:spcPct val="0"/>
            </a:spcBef>
            <a:spcAft>
              <a:spcPct val="35000"/>
            </a:spcAft>
            <a:buNone/>
          </a:pPr>
          <a:r>
            <a:rPr lang="en-US" sz="2100" kern="1200"/>
            <a:t>Low frequency sound waves lose less energy and travel further </a:t>
          </a:r>
        </a:p>
      </dsp:txBody>
      <dsp:txXfrm>
        <a:off x="5567003" y="1535436"/>
        <a:ext cx="2577217" cy="1855596"/>
      </dsp:txXfrm>
    </dsp:sp>
    <dsp:sp modelId="{53138CDD-0799-CB4D-92F8-37FFE61DE600}">
      <dsp:nvSpPr>
        <dsp:cNvPr id="0" name=""/>
        <dsp:cNvSpPr/>
      </dsp:nvSpPr>
      <dsp:spPr>
        <a:xfrm>
          <a:off x="5567003" y="298372"/>
          <a:ext cx="2577217" cy="123706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54572" tIns="165100" rIns="254572" bIns="165100" numCol="1" spcCol="1270" anchor="ctr" anchorCtr="0">
          <a:noAutofit/>
        </a:bodyPr>
        <a:lstStyle/>
        <a:p>
          <a:pPr marL="0" lvl="0" indent="0" algn="l" defTabSz="2844800">
            <a:lnSpc>
              <a:spcPct val="90000"/>
            </a:lnSpc>
            <a:spcBef>
              <a:spcPct val="0"/>
            </a:spcBef>
            <a:spcAft>
              <a:spcPct val="35000"/>
            </a:spcAft>
            <a:buNone/>
          </a:pPr>
          <a:r>
            <a:rPr lang="en-US" sz="6400" kern="1200"/>
            <a:t>03</a:t>
          </a:r>
        </a:p>
      </dsp:txBody>
      <dsp:txXfrm>
        <a:off x="5567003" y="298372"/>
        <a:ext cx="2577217" cy="1237064"/>
      </dsp:txXfrm>
    </dsp:sp>
    <dsp:sp modelId="{C3DA2391-722D-FB41-8BBE-005D083A8218}">
      <dsp:nvSpPr>
        <dsp:cNvPr id="0" name=""/>
        <dsp:cNvSpPr/>
      </dsp:nvSpPr>
      <dsp:spPr>
        <a:xfrm>
          <a:off x="8350398" y="298372"/>
          <a:ext cx="2577217" cy="3092660"/>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572" tIns="0" rIns="254572" bIns="330200" numCol="1" spcCol="1270" anchor="t" anchorCtr="0">
          <a:noAutofit/>
        </a:bodyPr>
        <a:lstStyle/>
        <a:p>
          <a:pPr marL="0" lvl="0" indent="0" algn="l" defTabSz="933450">
            <a:lnSpc>
              <a:spcPct val="90000"/>
            </a:lnSpc>
            <a:spcBef>
              <a:spcPct val="0"/>
            </a:spcBef>
            <a:spcAft>
              <a:spcPct val="35000"/>
            </a:spcAft>
            <a:buNone/>
          </a:pPr>
          <a:r>
            <a:rPr lang="en-US" sz="2100" kern="1200"/>
            <a:t>High frequency sound waves lose more energy and travel less distance</a:t>
          </a:r>
        </a:p>
      </dsp:txBody>
      <dsp:txXfrm>
        <a:off x="8350398" y="1535436"/>
        <a:ext cx="2577217" cy="1855596"/>
      </dsp:txXfrm>
    </dsp:sp>
    <dsp:sp modelId="{04B65D79-5C91-B54D-9AB7-EB36BC499DD3}">
      <dsp:nvSpPr>
        <dsp:cNvPr id="0" name=""/>
        <dsp:cNvSpPr/>
      </dsp:nvSpPr>
      <dsp:spPr>
        <a:xfrm>
          <a:off x="8350398" y="298372"/>
          <a:ext cx="2577217" cy="123706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254572" tIns="165100" rIns="254572" bIns="165100" numCol="1" spcCol="1270" anchor="ctr" anchorCtr="0">
          <a:noAutofit/>
        </a:bodyPr>
        <a:lstStyle/>
        <a:p>
          <a:pPr marL="0" lvl="0" indent="0" algn="l" defTabSz="2844800">
            <a:lnSpc>
              <a:spcPct val="90000"/>
            </a:lnSpc>
            <a:spcBef>
              <a:spcPct val="0"/>
            </a:spcBef>
            <a:spcAft>
              <a:spcPct val="35000"/>
            </a:spcAft>
            <a:buNone/>
          </a:pPr>
          <a:r>
            <a:rPr lang="en-US" sz="6400" kern="1200"/>
            <a:t>04</a:t>
          </a:r>
        </a:p>
      </dsp:txBody>
      <dsp:txXfrm>
        <a:off x="8350398" y="298372"/>
        <a:ext cx="2577217" cy="12370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C35A4B-355C-C041-9AE0-8CE006758EE9}">
      <dsp:nvSpPr>
        <dsp:cNvPr id="0" name=""/>
        <dsp:cNvSpPr/>
      </dsp:nvSpPr>
      <dsp:spPr>
        <a:xfrm>
          <a:off x="0" y="531939"/>
          <a:ext cx="10927829" cy="3142125"/>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48121" tIns="728980" rIns="848121" bIns="248920" numCol="1" spcCol="1270" anchor="t" anchorCtr="0">
          <a:noAutofit/>
        </a:bodyPr>
        <a:lstStyle/>
        <a:p>
          <a:pPr marL="285750" lvl="1" indent="-285750" algn="l" defTabSz="1555750">
            <a:lnSpc>
              <a:spcPct val="90000"/>
            </a:lnSpc>
            <a:spcBef>
              <a:spcPct val="0"/>
            </a:spcBef>
            <a:spcAft>
              <a:spcPct val="15000"/>
            </a:spcAft>
            <a:buChar char="•"/>
          </a:pPr>
          <a:r>
            <a:rPr lang="en-US" sz="3500" kern="1200"/>
            <a:t>1. Acoustic impendence (Interface between various structures) </a:t>
          </a:r>
        </a:p>
        <a:p>
          <a:pPr marL="285750" lvl="1" indent="-285750" algn="l" defTabSz="1555750">
            <a:lnSpc>
              <a:spcPct val="90000"/>
            </a:lnSpc>
            <a:spcBef>
              <a:spcPct val="0"/>
            </a:spcBef>
            <a:spcAft>
              <a:spcPct val="15000"/>
            </a:spcAft>
            <a:buChar char="•"/>
          </a:pPr>
          <a:r>
            <a:rPr lang="en-US" sz="3500" kern="1200"/>
            <a:t>2. Specular reflector </a:t>
          </a:r>
        </a:p>
        <a:p>
          <a:pPr marL="285750" lvl="1" indent="-285750" algn="l" defTabSz="1555750">
            <a:lnSpc>
              <a:spcPct val="90000"/>
            </a:lnSpc>
            <a:spcBef>
              <a:spcPct val="0"/>
            </a:spcBef>
            <a:spcAft>
              <a:spcPct val="15000"/>
            </a:spcAft>
            <a:buChar char="•"/>
          </a:pPr>
          <a:r>
            <a:rPr lang="en-US" sz="3500" kern="1200"/>
            <a:t>3. Angle of insonation </a:t>
          </a:r>
        </a:p>
      </dsp:txBody>
      <dsp:txXfrm>
        <a:off x="0" y="531939"/>
        <a:ext cx="10927829" cy="3142125"/>
      </dsp:txXfrm>
    </dsp:sp>
    <dsp:sp modelId="{D320EED7-9511-9947-9D00-03687B540D75}">
      <dsp:nvSpPr>
        <dsp:cNvPr id="0" name=""/>
        <dsp:cNvSpPr/>
      </dsp:nvSpPr>
      <dsp:spPr>
        <a:xfrm>
          <a:off x="546391" y="15339"/>
          <a:ext cx="7649480" cy="10332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9132" tIns="0" rIns="289132" bIns="0" numCol="1" spcCol="1270" anchor="ctr" anchorCtr="0">
          <a:noAutofit/>
        </a:bodyPr>
        <a:lstStyle/>
        <a:p>
          <a:pPr marL="0" lvl="0" indent="0" algn="l" defTabSz="1555750">
            <a:lnSpc>
              <a:spcPct val="90000"/>
            </a:lnSpc>
            <a:spcBef>
              <a:spcPct val="0"/>
            </a:spcBef>
            <a:spcAft>
              <a:spcPct val="35000"/>
            </a:spcAft>
            <a:buNone/>
          </a:pPr>
          <a:r>
            <a:rPr lang="en-US" sz="3500" kern="1200"/>
            <a:t>Depends on 3 factors largely:</a:t>
          </a:r>
        </a:p>
      </dsp:txBody>
      <dsp:txXfrm>
        <a:off x="596828" y="65776"/>
        <a:ext cx="7548606" cy="93232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87D7FB-E0D7-4FF6-914B-6C06B9807DDE}">
      <dsp:nvSpPr>
        <dsp:cNvPr id="0" name=""/>
        <dsp:cNvSpPr/>
      </dsp:nvSpPr>
      <dsp:spPr>
        <a:xfrm>
          <a:off x="828914" y="641726"/>
          <a:ext cx="810000" cy="810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84B9F3D-E5A4-46A3-A7B0-996CB9F61DD9}">
      <dsp:nvSpPr>
        <dsp:cNvPr id="0" name=""/>
        <dsp:cNvSpPr/>
      </dsp:nvSpPr>
      <dsp:spPr>
        <a:xfrm>
          <a:off x="333914" y="1888187"/>
          <a:ext cx="1800000" cy="166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pPr>
          <a:r>
            <a:rPr lang="en-US" sz="1800" kern="1200">
              <a:latin typeface="Arial" panose="020B0604020202020204" pitchFamily="34" charset="0"/>
              <a:cs typeface="Arial" panose="020B0604020202020204" pitchFamily="34" charset="0"/>
            </a:rPr>
            <a:t>Displays Motion</a:t>
          </a:r>
        </a:p>
      </dsp:txBody>
      <dsp:txXfrm>
        <a:off x="333914" y="1888187"/>
        <a:ext cx="1800000" cy="1662890"/>
      </dsp:txXfrm>
    </dsp:sp>
    <dsp:sp modelId="{12BD4B32-6DA6-4494-AF67-CA9E1EF17268}">
      <dsp:nvSpPr>
        <dsp:cNvPr id="0" name=""/>
        <dsp:cNvSpPr/>
      </dsp:nvSpPr>
      <dsp:spPr>
        <a:xfrm>
          <a:off x="2943914" y="641726"/>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675E1F2-9B9A-4313-8F22-6614052F5667}">
      <dsp:nvSpPr>
        <dsp:cNvPr id="0" name=""/>
        <dsp:cNvSpPr/>
      </dsp:nvSpPr>
      <dsp:spPr>
        <a:xfrm>
          <a:off x="2448914" y="1888187"/>
          <a:ext cx="1800000" cy="166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pPr>
          <a:r>
            <a:rPr lang="en-US" sz="1800" kern="1200">
              <a:latin typeface="Arial" panose="020B0604020202020204" pitchFamily="34" charset="0"/>
              <a:cs typeface="Arial" panose="020B0604020202020204" pitchFamily="34" charset="0"/>
            </a:rPr>
            <a:t>Take a single line through a 2D image and tracks it over time</a:t>
          </a:r>
        </a:p>
      </dsp:txBody>
      <dsp:txXfrm>
        <a:off x="2448914" y="1888187"/>
        <a:ext cx="1800000" cy="1662890"/>
      </dsp:txXfrm>
    </dsp:sp>
    <dsp:sp modelId="{6ACBADF6-C2A6-48AE-9739-12753ADCEEC0}">
      <dsp:nvSpPr>
        <dsp:cNvPr id="0" name=""/>
        <dsp:cNvSpPr/>
      </dsp:nvSpPr>
      <dsp:spPr>
        <a:xfrm>
          <a:off x="5058914" y="641726"/>
          <a:ext cx="810000" cy="810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641B87B-34B6-4B23-B60A-2211033968D1}">
      <dsp:nvSpPr>
        <dsp:cNvPr id="0" name=""/>
        <dsp:cNvSpPr/>
      </dsp:nvSpPr>
      <dsp:spPr>
        <a:xfrm>
          <a:off x="4563914" y="1888187"/>
          <a:ext cx="1800000" cy="166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pPr>
          <a:r>
            <a:rPr lang="en-US" sz="1800" kern="1200">
              <a:latin typeface="Arial" panose="020B0604020202020204" pitchFamily="34" charset="0"/>
              <a:cs typeface="Arial" panose="020B0604020202020204" pitchFamily="34" charset="0"/>
            </a:rPr>
            <a:t>High sampling rate allowing for higher resolution</a:t>
          </a:r>
        </a:p>
      </dsp:txBody>
      <dsp:txXfrm>
        <a:off x="4563914" y="1888187"/>
        <a:ext cx="1800000" cy="1662890"/>
      </dsp:txXfrm>
    </dsp:sp>
    <dsp:sp modelId="{D3B1F879-787A-4CAD-9A47-20E1D1EE5A8D}">
      <dsp:nvSpPr>
        <dsp:cNvPr id="0" name=""/>
        <dsp:cNvSpPr/>
      </dsp:nvSpPr>
      <dsp:spPr>
        <a:xfrm>
          <a:off x="7173914" y="641726"/>
          <a:ext cx="810000" cy="81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35FC384-26F9-4B0C-84B4-C61D1217D514}">
      <dsp:nvSpPr>
        <dsp:cNvPr id="0" name=""/>
        <dsp:cNvSpPr/>
      </dsp:nvSpPr>
      <dsp:spPr>
        <a:xfrm>
          <a:off x="6678914" y="1888187"/>
          <a:ext cx="1800000" cy="166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pPr>
          <a:r>
            <a:rPr lang="en-US" sz="1800" kern="1200" dirty="0">
              <a:latin typeface="Arial" panose="020B0604020202020204" pitchFamily="34" charset="0"/>
              <a:cs typeface="Arial" panose="020B0604020202020204" pitchFamily="34" charset="0"/>
            </a:rPr>
            <a:t>Useful for looking at changes in dimensions (</a:t>
          </a:r>
          <a:r>
            <a:rPr lang="en-US" sz="1800" kern="1200" dirty="0" err="1">
              <a:latin typeface="Arial" panose="020B0604020202020204" pitchFamily="34" charset="0"/>
              <a:cs typeface="Arial" panose="020B0604020202020204" pitchFamily="34" charset="0"/>
            </a:rPr>
            <a:t>ie</a:t>
          </a:r>
          <a:r>
            <a:rPr lang="en-US" sz="1800" kern="1200" dirty="0">
              <a:latin typeface="Arial" panose="020B0604020202020204" pitchFamily="34" charset="0"/>
              <a:cs typeface="Arial" panose="020B0604020202020204" pitchFamily="34" charset="0"/>
            </a:rPr>
            <a:t> LV size, valve opening/closing, IVC diameter) over time</a:t>
          </a:r>
        </a:p>
      </dsp:txBody>
      <dsp:txXfrm>
        <a:off x="6678914" y="1888187"/>
        <a:ext cx="1800000" cy="1662890"/>
      </dsp:txXfrm>
    </dsp:sp>
    <dsp:sp modelId="{DD27A661-0F41-48A6-B1AC-D35E0E4ADC33}">
      <dsp:nvSpPr>
        <dsp:cNvPr id="0" name=""/>
        <dsp:cNvSpPr/>
      </dsp:nvSpPr>
      <dsp:spPr>
        <a:xfrm>
          <a:off x="9288914" y="641726"/>
          <a:ext cx="810000" cy="810000"/>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1FF3451-F6E0-4082-A70C-6E684DF77C84}">
      <dsp:nvSpPr>
        <dsp:cNvPr id="0" name=""/>
        <dsp:cNvSpPr/>
      </dsp:nvSpPr>
      <dsp:spPr>
        <a:xfrm>
          <a:off x="8793914" y="1888187"/>
          <a:ext cx="1800000" cy="16628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pPr>
          <a:r>
            <a:rPr lang="en-US" sz="1800" kern="1200">
              <a:latin typeface="Arial" panose="020B0604020202020204" pitchFamily="34" charset="0"/>
              <a:cs typeface="Arial" panose="020B0604020202020204" pitchFamily="34" charset="0"/>
            </a:rPr>
            <a:t>Also useful for lung ultrasound. </a:t>
          </a:r>
        </a:p>
      </dsp:txBody>
      <dsp:txXfrm>
        <a:off x="8793914" y="1888187"/>
        <a:ext cx="1800000" cy="1662890"/>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1">
            <a:buAutoNum type="arabicParenBoth"/>
          </dgm1611:buPr>
        </dgm1611:autoBuNodeInfo>
      </dgm1611:autoBuNodeInfoLst>
    </a:ext>
  </dgm:extLst>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5B3977-C35F-4A8D-A75A-4AD15F37DD21}" type="datetimeFigureOut">
              <a:rPr lang="en-US" smtClean="0"/>
              <a:t>5/10/22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6414F8-F2A8-4BC8-96DC-280DAC7F0B1C}" type="slidenum">
              <a:rPr lang="en-US" smtClean="0"/>
              <a:t>‹#›</a:t>
            </a:fld>
            <a:endParaRPr lang="en-US"/>
          </a:p>
        </p:txBody>
      </p:sp>
    </p:spTree>
    <p:extLst>
      <p:ext uri="{BB962C8B-B14F-4D97-AF65-F5344CB8AC3E}">
        <p14:creationId xmlns:p14="http://schemas.microsoft.com/office/powerpoint/2010/main" val="260665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radiopaedia.org/articles/attenuation"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slide" Target="../slides/slide29.xml"/><Relationship Id="rId2" Type="http://schemas.openxmlformats.org/officeDocument/2006/relationships/notesMaster" Target="../notesMasters/notesMaster1.xml"/><Relationship Id="rId1" Type="http://schemas.openxmlformats.org/officeDocument/2006/relationships/tags" Target="../tags/tag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30.xml"/><Relationship Id="rId2" Type="http://schemas.openxmlformats.org/officeDocument/2006/relationships/notesMaster" Target="../notesMasters/notesMaster1.xml"/><Relationship Id="rId1" Type="http://schemas.openxmlformats.org/officeDocument/2006/relationships/tags" Target="../tags/tag2.xml"/><Relationship Id="rId4" Type="http://schemas.openxmlformats.org/officeDocument/2006/relationships/hyperlink" Target="https://radiopaedia.org/articles/time-gain-compensation"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31.xml"/><Relationship Id="rId2" Type="http://schemas.openxmlformats.org/officeDocument/2006/relationships/notesMaster" Target="../notesMasters/notesMaster1.xml"/><Relationship Id="rId1" Type="http://schemas.openxmlformats.org/officeDocument/2006/relationships/tags" Target="../tags/tag3.xml"/></Relationships>
</file>

<file path=ppt/notesSlides/_rels/notesSlide19.xml.rels><?xml version="1.0" encoding="UTF-8" standalone="yes"?>
<Relationships xmlns="http://schemas.openxmlformats.org/package/2006/relationships"><Relationship Id="rId3" Type="http://schemas.openxmlformats.org/officeDocument/2006/relationships/slide" Target="../slides/slide32.xml"/><Relationship Id="rId2" Type="http://schemas.openxmlformats.org/officeDocument/2006/relationships/notesMaster" Target="../notesMasters/notesMaster1.xml"/><Relationship Id="rId1" Type="http://schemas.openxmlformats.org/officeDocument/2006/relationships/tags" Target="../tags/tag4.xml"/><Relationship Id="rId4" Type="http://schemas.openxmlformats.org/officeDocument/2006/relationships/hyperlink" Target="http://radiopaedia.org/articles/missing?article%5btitle%5d=ultrasound"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6414F8-F2A8-4BC8-96DC-280DAC7F0B1C}" type="slidenum">
              <a:rPr lang="en-US" smtClean="0"/>
              <a:t>1</a:t>
            </a:fld>
            <a:endParaRPr lang="en-US"/>
          </a:p>
        </p:txBody>
      </p:sp>
    </p:spTree>
    <p:extLst>
      <p:ext uri="{BB962C8B-B14F-4D97-AF65-F5344CB8AC3E}">
        <p14:creationId xmlns:p14="http://schemas.microsoft.com/office/powerpoint/2010/main" val="6021001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825500" eaLnBrk="1" fontAlgn="auto" latinLnBrk="0" hangingPunct="1">
              <a:lnSpc>
                <a:spcPct val="100000"/>
              </a:lnSpc>
              <a:spcBef>
                <a:spcPts val="0"/>
              </a:spcBef>
              <a:spcAft>
                <a:spcPts val="0"/>
              </a:spcAft>
              <a:buClrTx/>
              <a:buSzTx/>
              <a:buFontTx/>
              <a:buNone/>
              <a:tabLst/>
              <a:defRPr/>
            </a:pPr>
            <a:r>
              <a:rPr lang="en-US" dirty="0"/>
              <a:t>Demonstrates how far and near gain processing is handled</a:t>
            </a:r>
          </a:p>
          <a:p>
            <a:r>
              <a:rPr lang="en-US" sz="1200" b="0" i="0" kern="1200" dirty="0">
                <a:solidFill>
                  <a:schemeClr val="tx1"/>
                </a:solidFill>
                <a:effectLst/>
                <a:latin typeface="+mn-lt"/>
                <a:ea typeface="+mn-ea"/>
                <a:cs typeface="+mn-cs"/>
              </a:rPr>
              <a:t>A way to overcome ultrasound attenuation is </a:t>
            </a:r>
            <a:r>
              <a:rPr lang="en-US" sz="1200" b="1" i="0" kern="1200" dirty="0">
                <a:solidFill>
                  <a:schemeClr val="tx1"/>
                </a:solidFill>
                <a:effectLst/>
                <a:latin typeface="+mn-lt"/>
                <a:ea typeface="+mn-ea"/>
                <a:cs typeface="+mn-cs"/>
              </a:rPr>
              <a:t>time gain compensation (TGC)</a:t>
            </a:r>
            <a:r>
              <a:rPr lang="en-US" sz="1200" b="0" i="0" kern="1200" dirty="0">
                <a:solidFill>
                  <a:schemeClr val="tx1"/>
                </a:solidFill>
                <a:effectLst/>
                <a:latin typeface="+mn-lt"/>
                <a:ea typeface="+mn-ea"/>
                <a:cs typeface="+mn-cs"/>
              </a:rPr>
              <a:t>, in which signal gain is increased as time passes from the emitted wave pulse. This correction makes equally echogenic tissues look the same even if they are located in different depths.</a:t>
            </a:r>
          </a:p>
          <a:p>
            <a:r>
              <a:rPr lang="en-US" sz="1200" b="0" i="0" kern="1200" dirty="0">
                <a:solidFill>
                  <a:schemeClr val="tx1"/>
                </a:solidFill>
                <a:effectLst/>
                <a:latin typeface="+mn-lt"/>
                <a:ea typeface="+mn-ea"/>
                <a:cs typeface="+mn-cs"/>
              </a:rPr>
              <a:t>The basis of this is that of returned ultrasound echoes from tissues. It is known that early echoes represent wave reflections in superficial layers, while late echoes come from deeper layers. This is the base of axial </a:t>
            </a:r>
            <a:r>
              <a:rPr lang="en-US" sz="1200" b="0" i="0" kern="1200" dirty="0" err="1">
                <a:solidFill>
                  <a:schemeClr val="tx1"/>
                </a:solidFill>
                <a:effectLst/>
                <a:latin typeface="+mn-lt"/>
                <a:ea typeface="+mn-ea"/>
                <a:cs typeface="+mn-cs"/>
              </a:rPr>
              <a:t>localisation</a:t>
            </a:r>
            <a:r>
              <a:rPr lang="en-US" sz="1200" b="0" i="0" kern="1200" dirty="0">
                <a:solidFill>
                  <a:schemeClr val="tx1"/>
                </a:solidFill>
                <a:effectLst/>
                <a:latin typeface="+mn-lt"/>
                <a:ea typeface="+mn-ea"/>
                <a:cs typeface="+mn-cs"/>
              </a:rPr>
              <a:t> in ultrasound. </a:t>
            </a:r>
          </a:p>
          <a:p>
            <a:r>
              <a:rPr lang="en-US" sz="1200" b="0" i="0" kern="1200" dirty="0">
                <a:solidFill>
                  <a:schemeClr val="tx1"/>
                </a:solidFill>
                <a:effectLst/>
                <a:latin typeface="+mn-lt"/>
                <a:ea typeface="+mn-ea"/>
                <a:cs typeface="+mn-cs"/>
              </a:rPr>
              <a:t>It is also known that the emitted ultrasound wave amplitude gets smaller as it penetrates tissue, a phenomenon called </a:t>
            </a:r>
            <a:r>
              <a:rPr lang="en-US" sz="1200" b="0" i="0" u="none" strike="noStrike" kern="1200" dirty="0">
                <a:solidFill>
                  <a:schemeClr val="tx1"/>
                </a:solidFill>
                <a:effectLst/>
                <a:latin typeface="+mn-lt"/>
                <a:ea typeface="+mn-ea"/>
                <a:cs typeface="+mn-cs"/>
                <a:hlinkClick r:id="rId3" tooltip="Attenuation"/>
              </a:rPr>
              <a:t>attenuation</a:t>
            </a:r>
            <a:r>
              <a:rPr lang="en-US" sz="1200" b="0" i="0" kern="1200" dirty="0">
                <a:solidFill>
                  <a:schemeClr val="tx1"/>
                </a:solidFill>
                <a:effectLst/>
                <a:latin typeface="+mn-lt"/>
                <a:ea typeface="+mn-ea"/>
                <a:cs typeface="+mn-cs"/>
              </a:rPr>
              <a:t>. So, one might expect late echoes (from deep layers) to have smaller amplitudes than early (superficial) echoes even if those layers have the same echogenicity.</a:t>
            </a:r>
          </a:p>
          <a:p>
            <a:r>
              <a:rPr lang="en-US" sz="1200" b="0" i="0" kern="1200" dirty="0">
                <a:solidFill>
                  <a:schemeClr val="tx1"/>
                </a:solidFill>
                <a:effectLst/>
                <a:latin typeface="+mn-lt"/>
                <a:ea typeface="+mn-ea"/>
                <a:cs typeface="+mn-cs"/>
              </a:rPr>
              <a:t>If the ultrasound image was formed directly by the raw returned echoes, image would appear lighter in superficial layers and darker in deep layers but TGC is used to overcome this artifact.</a:t>
            </a:r>
          </a:p>
        </p:txBody>
      </p:sp>
      <p:sp>
        <p:nvSpPr>
          <p:cNvPr id="4" name="Slide Number Placeholder 3"/>
          <p:cNvSpPr>
            <a:spLocks noGrp="1"/>
          </p:cNvSpPr>
          <p:nvPr>
            <p:ph type="sldNum" sz="quarter" idx="10"/>
          </p:nvPr>
        </p:nvSpPr>
        <p:spPr/>
        <p:txBody>
          <a:bodyPr/>
          <a:lstStyle/>
          <a:p>
            <a:fld id="{646414F8-F2A8-4BC8-96DC-280DAC7F0B1C}" type="slidenum">
              <a:rPr lang="en-US" smtClean="0"/>
              <a:t>19</a:t>
            </a:fld>
            <a:endParaRPr lang="en-US"/>
          </a:p>
        </p:txBody>
      </p:sp>
    </p:spTree>
    <p:extLst>
      <p:ext uri="{BB962C8B-B14F-4D97-AF65-F5344CB8AC3E}">
        <p14:creationId xmlns:p14="http://schemas.microsoft.com/office/powerpoint/2010/main" val="24900689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82550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Focal point is the point of the convergence of us beam. Due to this convergence, the images formed at this point have the highest lateral resolution. </a:t>
            </a:r>
          </a:p>
        </p:txBody>
      </p:sp>
      <p:sp>
        <p:nvSpPr>
          <p:cNvPr id="4" name="Slide Number Placeholder 3"/>
          <p:cNvSpPr>
            <a:spLocks noGrp="1"/>
          </p:cNvSpPr>
          <p:nvPr>
            <p:ph type="sldNum" sz="quarter" idx="10"/>
          </p:nvPr>
        </p:nvSpPr>
        <p:spPr/>
        <p:txBody>
          <a:bodyPr/>
          <a:lstStyle/>
          <a:p>
            <a:fld id="{646414F8-F2A8-4BC8-96DC-280DAC7F0B1C}" type="slidenum">
              <a:rPr lang="en-US" smtClean="0"/>
              <a:t>21</a:t>
            </a:fld>
            <a:endParaRPr lang="en-US"/>
          </a:p>
        </p:txBody>
      </p:sp>
    </p:spTree>
    <p:extLst>
      <p:ext uri="{BB962C8B-B14F-4D97-AF65-F5344CB8AC3E}">
        <p14:creationId xmlns:p14="http://schemas.microsoft.com/office/powerpoint/2010/main" val="1413888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82550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6414F8-F2A8-4BC8-96DC-280DAC7F0B1C}" type="slidenum">
              <a:rPr lang="en-US" smtClean="0"/>
              <a:t>24</a:t>
            </a:fld>
            <a:endParaRPr lang="en-US"/>
          </a:p>
        </p:txBody>
      </p:sp>
    </p:spTree>
    <p:extLst>
      <p:ext uri="{BB962C8B-B14F-4D97-AF65-F5344CB8AC3E}">
        <p14:creationId xmlns:p14="http://schemas.microsoft.com/office/powerpoint/2010/main" val="1910076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82550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6414F8-F2A8-4BC8-96DC-280DAC7F0B1C}" type="slidenum">
              <a:rPr lang="en-US" smtClean="0"/>
              <a:t>25</a:t>
            </a:fld>
            <a:endParaRPr lang="en-US"/>
          </a:p>
        </p:txBody>
      </p:sp>
    </p:spTree>
    <p:extLst>
      <p:ext uri="{BB962C8B-B14F-4D97-AF65-F5344CB8AC3E}">
        <p14:creationId xmlns:p14="http://schemas.microsoft.com/office/powerpoint/2010/main" val="1633467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82550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6414F8-F2A8-4BC8-96DC-280DAC7F0B1C}" type="slidenum">
              <a:rPr lang="en-US" smtClean="0"/>
              <a:t>26</a:t>
            </a:fld>
            <a:endParaRPr lang="en-US"/>
          </a:p>
        </p:txBody>
      </p:sp>
    </p:spTree>
    <p:extLst>
      <p:ext uri="{BB962C8B-B14F-4D97-AF65-F5344CB8AC3E}">
        <p14:creationId xmlns:p14="http://schemas.microsoft.com/office/powerpoint/2010/main" val="2164144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82550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46414F8-F2A8-4BC8-96DC-280DAC7F0B1C}" type="slidenum">
              <a:rPr lang="en-US" smtClean="0"/>
              <a:t>27</a:t>
            </a:fld>
            <a:endParaRPr lang="en-US"/>
          </a:p>
        </p:txBody>
      </p:sp>
    </p:spTree>
    <p:extLst>
      <p:ext uri="{BB962C8B-B14F-4D97-AF65-F5344CB8AC3E}">
        <p14:creationId xmlns:p14="http://schemas.microsoft.com/office/powerpoint/2010/main" val="2804286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dirty="0"/>
              <a:t>US waves hit a structure that causes near total reflectivity- </a:t>
            </a:r>
            <a:r>
              <a:rPr lang="en-US" dirty="0" err="1"/>
              <a:t>ie</a:t>
            </a:r>
            <a:r>
              <a:rPr lang="en-US" dirty="0"/>
              <a:t> bone, calcifications </a:t>
            </a:r>
            <a:r>
              <a:rPr lang="en-US" dirty="0" err="1"/>
              <a:t>etc</a:t>
            </a:r>
            <a:r>
              <a:rPr lang="en-US" dirty="0"/>
              <a:t> (gallstones</a:t>
            </a:r>
            <a:r>
              <a:rPr lang="en-US" baseline="0" dirty="0"/>
              <a:t> renal stones) as a result the structures below appear anechoic giving appearance of fluid filled cavity. </a:t>
            </a:r>
            <a:endParaRPr lang="en-US" dirty="0"/>
          </a:p>
        </p:txBody>
      </p:sp>
      <p:sp>
        <p:nvSpPr>
          <p:cNvPr id="4" name="Slide Number Placeholder 3"/>
          <p:cNvSpPr>
            <a:spLocks noGrp="1"/>
          </p:cNvSpPr>
          <p:nvPr>
            <p:ph type="sldNum" sz="quarter" idx="10"/>
          </p:nvPr>
        </p:nvSpPr>
        <p:spPr/>
        <p:txBody>
          <a:bodyPr/>
          <a:lstStyle/>
          <a:p>
            <a:fld id="{83ED3321-ECEF-4ABA-AA5F-0D3F59949E8F}" type="slidenum">
              <a:rPr lang="en-US" smtClean="0"/>
              <a:t>29</a:t>
            </a:fld>
            <a:endParaRPr lang="en-US"/>
          </a:p>
        </p:txBody>
      </p:sp>
    </p:spTree>
    <p:extLst>
      <p:ext uri="{BB962C8B-B14F-4D97-AF65-F5344CB8AC3E}">
        <p14:creationId xmlns:p14="http://schemas.microsoft.com/office/powerpoint/2010/main" val="25647695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800" dirty="0"/>
              <a:t>US waves move through structures with low resistance with almost no</a:t>
            </a:r>
            <a:r>
              <a:rPr lang="en-US" sz="1800" baseline="0" dirty="0"/>
              <a:t> attenuation, get enhancement behind the fluid filled structure. </a:t>
            </a:r>
            <a:r>
              <a:rPr lang="en-US" sz="1200" b="0" i="0" kern="1200" dirty="0">
                <a:solidFill>
                  <a:schemeClr val="tx1"/>
                </a:solidFill>
                <a:effectLst/>
                <a:latin typeface="+mn-lt"/>
                <a:ea typeface="+mn-ea"/>
                <a:cs typeface="+mn-cs"/>
              </a:rPr>
              <a:t>The time </a:t>
            </a:r>
            <a:r>
              <a:rPr lang="en-US" sz="1200" b="0" i="0" u="none" strike="noStrike" kern="1200" dirty="0">
                <a:solidFill>
                  <a:schemeClr val="tx1"/>
                </a:solidFill>
                <a:effectLst/>
                <a:latin typeface="+mn-lt"/>
                <a:ea typeface="+mn-ea"/>
                <a:cs typeface="+mn-cs"/>
                <a:hlinkClick r:id="rId4"/>
              </a:rPr>
              <a:t>gain compensation</a:t>
            </a:r>
            <a:r>
              <a:rPr lang="en-US" sz="1200" b="0" i="0" kern="1200" dirty="0">
                <a:solidFill>
                  <a:schemeClr val="tx1"/>
                </a:solidFill>
                <a:effectLst/>
                <a:latin typeface="+mn-lt"/>
                <a:ea typeface="+mn-ea"/>
                <a:cs typeface="+mn-cs"/>
              </a:rPr>
              <a:t>(TGC) overcompensates through the fluid-filled structure causing deeper tissues to be brighter. Due to posterior acoustic enhancement, free fluid and other structures behind the bladder may not be appreciated. This artifact can be minimized by decreasing the gain in the far field.  </a:t>
            </a:r>
            <a:endParaRPr lang="en-US" sz="1800" dirty="0"/>
          </a:p>
        </p:txBody>
      </p:sp>
      <p:sp>
        <p:nvSpPr>
          <p:cNvPr id="4" name="Slide Number Placeholder 3"/>
          <p:cNvSpPr>
            <a:spLocks noGrp="1"/>
          </p:cNvSpPr>
          <p:nvPr>
            <p:ph type="sldNum" sz="quarter" idx="10"/>
          </p:nvPr>
        </p:nvSpPr>
        <p:spPr/>
        <p:txBody>
          <a:bodyPr/>
          <a:lstStyle/>
          <a:p>
            <a:fld id="{83ED3321-ECEF-4ABA-AA5F-0D3F59949E8F}" type="slidenum">
              <a:rPr lang="en-US" smtClean="0"/>
              <a:t>30</a:t>
            </a:fld>
            <a:endParaRPr lang="en-US"/>
          </a:p>
        </p:txBody>
      </p:sp>
    </p:spTree>
    <p:extLst>
      <p:ext uri="{BB962C8B-B14F-4D97-AF65-F5344CB8AC3E}">
        <p14:creationId xmlns:p14="http://schemas.microsoft.com/office/powerpoint/2010/main" val="6437609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200" b="0" i="0" kern="1200" dirty="0">
                <a:solidFill>
                  <a:schemeClr val="tx1"/>
                </a:solidFill>
                <a:effectLst/>
                <a:latin typeface="+mn-lt"/>
                <a:ea typeface="+mn-ea"/>
                <a:cs typeface="+mn-cs"/>
              </a:rPr>
              <a:t>in ultrasonography, highly reflective interfaces, such as lung diaphragm, may result in multiple reverberations of sound waves causing some echoes to be delayed in returning to the transducer so that a more superficial structure may appear deeper.</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ultrasound machine makes a false assumption that the returning echo has been reflected once and hence the delayed </a:t>
            </a:r>
            <a:r>
              <a:rPr lang="en-US" sz="1200" b="0" i="0" kern="1200" dirty="0" err="1">
                <a:solidFill>
                  <a:schemeClr val="tx1"/>
                </a:solidFill>
                <a:effectLst/>
                <a:latin typeface="+mn-lt"/>
                <a:ea typeface="+mn-ea"/>
                <a:cs typeface="+mn-cs"/>
              </a:rPr>
              <a:t>echos</a:t>
            </a:r>
            <a:r>
              <a:rPr lang="en-US" sz="1200" b="0" i="0" kern="1200" dirty="0">
                <a:solidFill>
                  <a:schemeClr val="tx1"/>
                </a:solidFill>
                <a:effectLst/>
                <a:latin typeface="+mn-lt"/>
                <a:ea typeface="+mn-ea"/>
                <a:cs typeface="+mn-cs"/>
              </a:rPr>
              <a:t> are judged as if being returned from a deeper structure, thus giving a mirror artifact on the other side of the reflective surface.</a:t>
            </a:r>
            <a:endParaRPr lang="en-US" dirty="0"/>
          </a:p>
        </p:txBody>
      </p:sp>
      <p:sp>
        <p:nvSpPr>
          <p:cNvPr id="4" name="Slide Number Placeholder 3"/>
          <p:cNvSpPr>
            <a:spLocks noGrp="1"/>
          </p:cNvSpPr>
          <p:nvPr>
            <p:ph type="sldNum" sz="quarter" idx="10"/>
          </p:nvPr>
        </p:nvSpPr>
        <p:spPr/>
        <p:txBody>
          <a:bodyPr/>
          <a:lstStyle/>
          <a:p>
            <a:fld id="{83ED3321-ECEF-4ABA-AA5F-0D3F59949E8F}" type="slidenum">
              <a:rPr lang="en-US" smtClean="0"/>
              <a:t>31</a:t>
            </a:fld>
            <a:endParaRPr lang="en-US"/>
          </a:p>
        </p:txBody>
      </p:sp>
    </p:spTree>
    <p:extLst>
      <p:ext uri="{BB962C8B-B14F-4D97-AF65-F5344CB8AC3E}">
        <p14:creationId xmlns:p14="http://schemas.microsoft.com/office/powerpoint/2010/main" val="4669110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r>
              <a:rPr lang="en-US" sz="1200" b="1" i="0" kern="1200" dirty="0">
                <a:solidFill>
                  <a:schemeClr val="tx1"/>
                </a:solidFill>
                <a:effectLst/>
                <a:latin typeface="+mn-lt"/>
                <a:ea typeface="+mn-ea"/>
                <a:cs typeface="+mn-cs"/>
              </a:rPr>
              <a:t>Reverberation artifact</a:t>
            </a:r>
            <a:r>
              <a:rPr lang="en-US" sz="1200" b="0" i="0" kern="1200" dirty="0">
                <a:solidFill>
                  <a:schemeClr val="tx1"/>
                </a:solidFill>
                <a:effectLst/>
                <a:latin typeface="+mn-lt"/>
                <a:ea typeface="+mn-ea"/>
                <a:cs typeface="+mn-cs"/>
              </a:rPr>
              <a:t> occurs when an </a:t>
            </a:r>
            <a:r>
              <a:rPr lang="en-US" sz="1200" b="0" i="0" u="none" strike="noStrike" kern="1200" dirty="0">
                <a:solidFill>
                  <a:schemeClr val="tx1"/>
                </a:solidFill>
                <a:effectLst/>
                <a:latin typeface="+mn-lt"/>
                <a:ea typeface="+mn-ea"/>
                <a:cs typeface="+mn-cs"/>
                <a:hlinkClick r:id="rId4" invalidUrl="http://radiopaedia.org/articles/missing?article[title]=ultrasound"/>
              </a:rPr>
              <a:t>ultrasound</a:t>
            </a:r>
            <a:r>
              <a:rPr lang="en-US" sz="1200" b="0" i="0" kern="1200" dirty="0">
                <a:solidFill>
                  <a:schemeClr val="tx1"/>
                </a:solidFill>
                <a:effectLst/>
                <a:latin typeface="+mn-lt"/>
                <a:ea typeface="+mn-ea"/>
                <a:cs typeface="+mn-cs"/>
              </a:rPr>
              <a:t> beam encounters two strong parallel reflectors.</a:t>
            </a:r>
          </a:p>
          <a:p>
            <a:r>
              <a:rPr lang="en-US" sz="1200" b="0" i="0" kern="1200" dirty="0">
                <a:solidFill>
                  <a:schemeClr val="tx1"/>
                </a:solidFill>
                <a:effectLst/>
                <a:latin typeface="+mn-lt"/>
                <a:ea typeface="+mn-ea"/>
                <a:cs typeface="+mn-cs"/>
              </a:rPr>
              <a:t>When the ultrasound beam reflects back and forth between the reflectors ("</a:t>
            </a:r>
            <a:r>
              <a:rPr lang="en-US" sz="1200" b="0" i="0" kern="1200" dirty="0" err="1">
                <a:solidFill>
                  <a:schemeClr val="tx1"/>
                </a:solidFill>
                <a:effectLst/>
                <a:latin typeface="+mn-lt"/>
                <a:ea typeface="+mn-ea"/>
                <a:cs typeface="+mn-cs"/>
              </a:rPr>
              <a:t>revereberates</a:t>
            </a:r>
            <a:r>
              <a:rPr lang="en-US" sz="1200" b="0" i="0" kern="1200" dirty="0">
                <a:solidFill>
                  <a:schemeClr val="tx1"/>
                </a:solidFill>
                <a:effectLst/>
                <a:latin typeface="+mn-lt"/>
                <a:ea typeface="+mn-ea"/>
                <a:cs typeface="+mn-cs"/>
              </a:rPr>
              <a:t>"), the ultrasound transducer interprets the sound waves returning from the </a:t>
            </a:r>
            <a:r>
              <a:rPr lang="en-US" sz="1200" b="0" i="0" kern="1200" dirty="0" err="1">
                <a:solidFill>
                  <a:schemeClr val="tx1"/>
                </a:solidFill>
                <a:effectLst/>
                <a:latin typeface="+mn-lt"/>
                <a:ea typeface="+mn-ea"/>
                <a:cs typeface="+mn-cs"/>
              </a:rPr>
              <a:t>reverbration</a:t>
            </a:r>
            <a:r>
              <a:rPr lang="en-US" sz="1200" b="0" i="0" kern="1200" dirty="0">
                <a:solidFill>
                  <a:schemeClr val="tx1"/>
                </a:solidFill>
                <a:effectLst/>
                <a:latin typeface="+mn-lt"/>
                <a:ea typeface="+mn-ea"/>
                <a:cs typeface="+mn-cs"/>
              </a:rPr>
              <a:t> as deeper structures since it took longer for the wave to return to the transducer. Reverberation artifacts can be improved by changing the angle of </a:t>
            </a:r>
            <a:r>
              <a:rPr lang="en-US" sz="1200" b="0" i="0" kern="1200" dirty="0" err="1">
                <a:solidFill>
                  <a:schemeClr val="tx1"/>
                </a:solidFill>
                <a:effectLst/>
                <a:latin typeface="+mn-lt"/>
                <a:ea typeface="+mn-ea"/>
                <a:cs typeface="+mn-cs"/>
              </a:rPr>
              <a:t>insonation</a:t>
            </a:r>
            <a:r>
              <a:rPr lang="en-US" sz="1200" b="0" i="0" kern="1200" dirty="0">
                <a:solidFill>
                  <a:schemeClr val="tx1"/>
                </a:solidFill>
                <a:effectLst/>
                <a:latin typeface="+mn-lt"/>
                <a:ea typeface="+mn-ea"/>
                <a:cs typeface="+mn-cs"/>
              </a:rPr>
              <a:t> so that reverberation between strong parallel reflectors cannot occur.</a:t>
            </a:r>
          </a:p>
          <a:p>
            <a:endParaRPr lang="en-US" dirty="0"/>
          </a:p>
        </p:txBody>
      </p:sp>
      <p:sp>
        <p:nvSpPr>
          <p:cNvPr id="4" name="Slide Number Placeholder 3"/>
          <p:cNvSpPr>
            <a:spLocks noGrp="1"/>
          </p:cNvSpPr>
          <p:nvPr>
            <p:ph type="sldNum" sz="quarter" idx="10"/>
          </p:nvPr>
        </p:nvSpPr>
        <p:spPr/>
        <p:txBody>
          <a:bodyPr/>
          <a:lstStyle/>
          <a:p>
            <a:fld id="{83ED3321-ECEF-4ABA-AA5F-0D3F59949E8F}" type="slidenum">
              <a:rPr lang="en-US" smtClean="0"/>
              <a:t>32</a:t>
            </a:fld>
            <a:endParaRPr lang="en-US"/>
          </a:p>
        </p:txBody>
      </p:sp>
    </p:spTree>
    <p:extLst>
      <p:ext uri="{BB962C8B-B14F-4D97-AF65-F5344CB8AC3E}">
        <p14:creationId xmlns:p14="http://schemas.microsoft.com/office/powerpoint/2010/main" val="2105672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about</a:t>
            </a:r>
            <a:r>
              <a:rPr lang="en-US" baseline="0" dirty="0"/>
              <a:t> piezoelectric effect and principles of SONAR</a:t>
            </a:r>
            <a:endParaRPr lang="en-US" dirty="0"/>
          </a:p>
        </p:txBody>
      </p:sp>
      <p:sp>
        <p:nvSpPr>
          <p:cNvPr id="4" name="Slide Number Placeholder 3"/>
          <p:cNvSpPr>
            <a:spLocks noGrp="1"/>
          </p:cNvSpPr>
          <p:nvPr>
            <p:ph type="sldNum" sz="quarter" idx="10"/>
          </p:nvPr>
        </p:nvSpPr>
        <p:spPr/>
        <p:txBody>
          <a:bodyPr/>
          <a:lstStyle/>
          <a:p>
            <a:fld id="{646414F8-F2A8-4BC8-96DC-280DAC7F0B1C}" type="slidenum">
              <a:rPr lang="en-US" smtClean="0"/>
              <a:t>4</a:t>
            </a:fld>
            <a:endParaRPr lang="en-US"/>
          </a:p>
        </p:txBody>
      </p:sp>
    </p:spTree>
    <p:extLst>
      <p:ext uri="{BB962C8B-B14F-4D97-AF65-F5344CB8AC3E}">
        <p14:creationId xmlns:p14="http://schemas.microsoft.com/office/powerpoint/2010/main" val="8112115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644073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46414F8-F2A8-4BC8-96DC-280DAC7F0B1C}" type="slidenum">
              <a:rPr lang="en-US" smtClean="0"/>
              <a:t>34</a:t>
            </a:fld>
            <a:endParaRPr lang="en-US"/>
          </a:p>
        </p:txBody>
      </p:sp>
    </p:spTree>
    <p:extLst>
      <p:ext uri="{BB962C8B-B14F-4D97-AF65-F5344CB8AC3E}">
        <p14:creationId xmlns:p14="http://schemas.microsoft.com/office/powerpoint/2010/main" val="3425936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lose of energy as it</a:t>
            </a:r>
            <a:r>
              <a:rPr lang="en-US" baseline="0" dirty="0"/>
              <a:t> passes through different tissues. Why frequency of probe determines the depth.</a:t>
            </a:r>
            <a:endParaRPr lang="en-US" dirty="0"/>
          </a:p>
        </p:txBody>
      </p:sp>
      <p:sp>
        <p:nvSpPr>
          <p:cNvPr id="4" name="Slide Number Placeholder 3"/>
          <p:cNvSpPr>
            <a:spLocks noGrp="1"/>
          </p:cNvSpPr>
          <p:nvPr>
            <p:ph type="sldNum" sz="quarter" idx="10"/>
          </p:nvPr>
        </p:nvSpPr>
        <p:spPr/>
        <p:txBody>
          <a:bodyPr/>
          <a:lstStyle/>
          <a:p>
            <a:fld id="{646414F8-F2A8-4BC8-96DC-280DAC7F0B1C}" type="slidenum">
              <a:rPr lang="en-US" smtClean="0"/>
              <a:t>6</a:t>
            </a:fld>
            <a:endParaRPr lang="en-US"/>
          </a:p>
        </p:txBody>
      </p:sp>
    </p:spTree>
    <p:extLst>
      <p:ext uri="{BB962C8B-B14F-4D97-AF65-F5344CB8AC3E}">
        <p14:creationId xmlns:p14="http://schemas.microsoft.com/office/powerpoint/2010/main" val="543019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ultrasound beam emits</a:t>
            </a:r>
            <a:r>
              <a:rPr lang="en-US" baseline="0" dirty="0"/>
              <a:t> through the probe and travels through various structures, it loses energy. Based on how much is absorbed and how much is reflected back determines the echogenicity. The superficial structures are the ones where sound takes the least time to come back to probe and so the image is formed at the top of the screen. The deeper structures reflect sound waves after a delay and hence the image formed is at the bottom of the screen. </a:t>
            </a:r>
            <a:endParaRPr lang="en-US" dirty="0"/>
          </a:p>
        </p:txBody>
      </p:sp>
      <p:sp>
        <p:nvSpPr>
          <p:cNvPr id="4" name="Slide Number Placeholder 3"/>
          <p:cNvSpPr>
            <a:spLocks noGrp="1"/>
          </p:cNvSpPr>
          <p:nvPr>
            <p:ph type="sldNum" sz="quarter" idx="10"/>
          </p:nvPr>
        </p:nvSpPr>
        <p:spPr/>
        <p:txBody>
          <a:bodyPr/>
          <a:lstStyle/>
          <a:p>
            <a:fld id="{646414F8-F2A8-4BC8-96DC-280DAC7F0B1C}" type="slidenum">
              <a:rPr lang="en-US" smtClean="0"/>
              <a:t>7</a:t>
            </a:fld>
            <a:endParaRPr lang="en-US"/>
          </a:p>
        </p:txBody>
      </p:sp>
    </p:spTree>
    <p:extLst>
      <p:ext uri="{BB962C8B-B14F-4D97-AF65-F5344CB8AC3E}">
        <p14:creationId xmlns:p14="http://schemas.microsoft.com/office/powerpoint/2010/main" val="3678756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46414F8-F2A8-4BC8-96DC-280DAC7F0B1C}" type="slidenum">
              <a:rPr lang="en-US" smtClean="0"/>
              <a:t>8</a:t>
            </a:fld>
            <a:endParaRPr lang="en-US"/>
          </a:p>
        </p:txBody>
      </p:sp>
    </p:spTree>
    <p:extLst>
      <p:ext uri="{BB962C8B-B14F-4D97-AF65-F5344CB8AC3E}">
        <p14:creationId xmlns:p14="http://schemas.microsoft.com/office/powerpoint/2010/main" val="2523112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Acoustic impedance</a:t>
            </a:r>
            <a:r>
              <a:rPr lang="en-US" sz="1200" b="0" i="0" kern="1200" dirty="0">
                <a:solidFill>
                  <a:schemeClr val="tx1"/>
                </a:solidFill>
                <a:effectLst/>
                <a:latin typeface="+mn-lt"/>
                <a:ea typeface="+mn-ea"/>
                <a:cs typeface="+mn-cs"/>
              </a:rPr>
              <a:t> (Z) is a physical property of tissue. It describes how much resistance an ultrasound beam encounters as it passes through a tissue. </a:t>
            </a:r>
            <a:r>
              <a:rPr lang="en-US" sz="1200" b="1" i="0" kern="1200" dirty="0">
                <a:solidFill>
                  <a:schemeClr val="tx1"/>
                </a:solidFill>
                <a:effectLst/>
                <a:latin typeface="+mn-lt"/>
                <a:ea typeface="+mn-ea"/>
                <a:cs typeface="+mn-cs"/>
              </a:rPr>
              <a:t>Acoustic impedance</a:t>
            </a:r>
            <a:r>
              <a:rPr lang="en-US" sz="1200" b="0" i="0" kern="1200" dirty="0">
                <a:solidFill>
                  <a:schemeClr val="tx1"/>
                </a:solidFill>
                <a:effectLst/>
                <a:latin typeface="+mn-lt"/>
                <a:ea typeface="+mn-ea"/>
                <a:cs typeface="+mn-cs"/>
              </a:rPr>
              <a:t> depends on: the density of the tissue (d, in kg/m</a:t>
            </a:r>
            <a:r>
              <a:rPr lang="en-US" sz="1200" b="0" i="0" kern="1200" baseline="30000" dirty="0">
                <a:solidFill>
                  <a:schemeClr val="tx1"/>
                </a:solidFill>
                <a:effectLst/>
                <a:latin typeface="+mn-lt"/>
                <a:ea typeface="+mn-ea"/>
                <a:cs typeface="+mn-cs"/>
              </a:rPr>
              <a:t>3</a:t>
            </a:r>
            <a:r>
              <a:rPr lang="en-US" sz="1200" b="0" i="0" kern="1200" dirty="0">
                <a:solidFill>
                  <a:schemeClr val="tx1"/>
                </a:solidFill>
                <a:effectLst/>
                <a:latin typeface="+mn-lt"/>
                <a:ea typeface="+mn-ea"/>
                <a:cs typeface="+mn-cs"/>
              </a:rPr>
              <a:t>) the speed of the sound wave (c, in m/s)</a:t>
            </a:r>
            <a:endParaRPr lang="en-US" dirty="0"/>
          </a:p>
        </p:txBody>
      </p:sp>
      <p:sp>
        <p:nvSpPr>
          <p:cNvPr id="4" name="Slide Number Placeholder 3"/>
          <p:cNvSpPr>
            <a:spLocks noGrp="1"/>
          </p:cNvSpPr>
          <p:nvPr>
            <p:ph type="sldNum" sz="quarter" idx="10"/>
          </p:nvPr>
        </p:nvSpPr>
        <p:spPr/>
        <p:txBody>
          <a:bodyPr/>
          <a:lstStyle/>
          <a:p>
            <a:fld id="{646414F8-F2A8-4BC8-96DC-280DAC7F0B1C}" type="slidenum">
              <a:rPr lang="en-US" smtClean="0"/>
              <a:t>10</a:t>
            </a:fld>
            <a:endParaRPr lang="en-US"/>
          </a:p>
        </p:txBody>
      </p:sp>
    </p:spTree>
    <p:extLst>
      <p:ext uri="{BB962C8B-B14F-4D97-AF65-F5344CB8AC3E}">
        <p14:creationId xmlns:p14="http://schemas.microsoft.com/office/powerpoint/2010/main" val="1540102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Diaphragm</a:t>
            </a:r>
            <a:r>
              <a:rPr lang="en-US" baseline="0" dirty="0"/>
              <a:t> and pericardial sac are strong reflectors. They reflect sound waves almost completely and hence appear bright white/echogenic. These structures act to create mirror image artefact which is discussed later. </a:t>
            </a:r>
            <a:endParaRPr lang="en-US" dirty="0"/>
          </a:p>
        </p:txBody>
      </p:sp>
      <p:sp>
        <p:nvSpPr>
          <p:cNvPr id="4" name="Slide Number Placeholder 3"/>
          <p:cNvSpPr>
            <a:spLocks noGrp="1"/>
          </p:cNvSpPr>
          <p:nvPr>
            <p:ph type="sldNum" sz="quarter" idx="10"/>
          </p:nvPr>
        </p:nvSpPr>
        <p:spPr/>
        <p:txBody>
          <a:bodyPr/>
          <a:lstStyle/>
          <a:p>
            <a:fld id="{646414F8-F2A8-4BC8-96DC-280DAC7F0B1C}" type="slidenum">
              <a:rPr lang="en-US" smtClean="0"/>
              <a:t>12</a:t>
            </a:fld>
            <a:endParaRPr lang="en-US"/>
          </a:p>
        </p:txBody>
      </p:sp>
    </p:spTree>
    <p:extLst>
      <p:ext uri="{BB962C8B-B14F-4D97-AF65-F5344CB8AC3E}">
        <p14:creationId xmlns:p14="http://schemas.microsoft.com/office/powerpoint/2010/main" val="2209984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https://youtu.be/RskrEsAGzec?t=120</a:t>
            </a:r>
          </a:p>
          <a:p>
            <a:endParaRPr lang="en-US" dirty="0"/>
          </a:p>
          <a:p>
            <a:endParaRPr lang="en-US" b="1" dirty="0"/>
          </a:p>
        </p:txBody>
      </p:sp>
      <p:sp>
        <p:nvSpPr>
          <p:cNvPr id="4" name="Slide Number Placeholder 3"/>
          <p:cNvSpPr>
            <a:spLocks noGrp="1"/>
          </p:cNvSpPr>
          <p:nvPr>
            <p:ph type="sldNum" sz="quarter" idx="10"/>
          </p:nvPr>
        </p:nvSpPr>
        <p:spPr/>
        <p:txBody>
          <a:bodyPr/>
          <a:lstStyle/>
          <a:p>
            <a:fld id="{646414F8-F2A8-4BC8-96DC-280DAC7F0B1C}" type="slidenum">
              <a:rPr lang="en-US" smtClean="0"/>
              <a:t>15</a:t>
            </a:fld>
            <a:endParaRPr lang="en-US"/>
          </a:p>
        </p:txBody>
      </p:sp>
    </p:spTree>
    <p:extLst>
      <p:ext uri="{BB962C8B-B14F-4D97-AF65-F5344CB8AC3E}">
        <p14:creationId xmlns:p14="http://schemas.microsoft.com/office/powerpoint/2010/main" val="1272454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Gain in the amount of digital enhancement that is provided to an image to compensate for the loss of energy as the sound waves travel through tissue. The further the structure of interest, the higher is the gain required. Most new machines are smart enough to optimize the gain in an image automatically. </a:t>
            </a:r>
          </a:p>
        </p:txBody>
      </p:sp>
      <p:sp>
        <p:nvSpPr>
          <p:cNvPr id="4" name="Slide Number Placeholder 3"/>
          <p:cNvSpPr>
            <a:spLocks noGrp="1"/>
          </p:cNvSpPr>
          <p:nvPr>
            <p:ph type="sldNum" sz="quarter" idx="5"/>
          </p:nvPr>
        </p:nvSpPr>
        <p:spPr/>
        <p:txBody>
          <a:bodyPr/>
          <a:lstStyle/>
          <a:p>
            <a:fld id="{646414F8-F2A8-4BC8-96DC-280DAC7F0B1C}" type="slidenum">
              <a:rPr lang="en-US" smtClean="0"/>
              <a:t>18</a:t>
            </a:fld>
            <a:endParaRPr lang="en-US"/>
          </a:p>
        </p:txBody>
      </p:sp>
    </p:spTree>
    <p:extLst>
      <p:ext uri="{BB962C8B-B14F-4D97-AF65-F5344CB8AC3E}">
        <p14:creationId xmlns:p14="http://schemas.microsoft.com/office/powerpoint/2010/main" val="1877302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603BA02-2038-4A0A-84E8-88A345D3CEA7}" type="datetimeFigureOut">
              <a:rPr lang="en-US" smtClean="0"/>
              <a:t>5/10/22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A4E79-5BCD-4AC5-9E93-AC28BF272A33}" type="slidenum">
              <a:rPr lang="en-US" smtClean="0"/>
              <a:t>‹#›</a:t>
            </a:fld>
            <a:endParaRPr lang="en-US"/>
          </a:p>
        </p:txBody>
      </p:sp>
    </p:spTree>
    <p:extLst>
      <p:ext uri="{BB962C8B-B14F-4D97-AF65-F5344CB8AC3E}">
        <p14:creationId xmlns:p14="http://schemas.microsoft.com/office/powerpoint/2010/main" val="3512107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603BA02-2038-4A0A-84E8-88A345D3CEA7}" type="datetimeFigureOut">
              <a:rPr lang="en-US" smtClean="0"/>
              <a:t>5/10/22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A4E79-5BCD-4AC5-9E93-AC28BF272A33}" type="slidenum">
              <a:rPr lang="en-US" smtClean="0"/>
              <a:t>‹#›</a:t>
            </a:fld>
            <a:endParaRPr lang="en-US"/>
          </a:p>
        </p:txBody>
      </p:sp>
    </p:spTree>
    <p:extLst>
      <p:ext uri="{BB962C8B-B14F-4D97-AF65-F5344CB8AC3E}">
        <p14:creationId xmlns:p14="http://schemas.microsoft.com/office/powerpoint/2010/main" val="3369135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603BA02-2038-4A0A-84E8-88A345D3CEA7}" type="datetimeFigureOut">
              <a:rPr lang="en-US" smtClean="0"/>
              <a:t>5/10/22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A4E79-5BCD-4AC5-9E93-AC28BF272A33}" type="slidenum">
              <a:rPr lang="en-US" smtClean="0"/>
              <a:t>‹#›</a:t>
            </a:fld>
            <a:endParaRPr lang="en-US"/>
          </a:p>
        </p:txBody>
      </p:sp>
    </p:spTree>
    <p:extLst>
      <p:ext uri="{BB962C8B-B14F-4D97-AF65-F5344CB8AC3E}">
        <p14:creationId xmlns:p14="http://schemas.microsoft.com/office/powerpoint/2010/main" val="1468009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603BA02-2038-4A0A-84E8-88A345D3CEA7}" type="datetimeFigureOut">
              <a:rPr lang="en-US" smtClean="0"/>
              <a:t>5/10/22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A4E79-5BCD-4AC5-9E93-AC28BF272A33}" type="slidenum">
              <a:rPr lang="en-US" smtClean="0"/>
              <a:t>‹#›</a:t>
            </a:fld>
            <a:endParaRPr lang="en-US"/>
          </a:p>
        </p:txBody>
      </p:sp>
    </p:spTree>
    <p:extLst>
      <p:ext uri="{BB962C8B-B14F-4D97-AF65-F5344CB8AC3E}">
        <p14:creationId xmlns:p14="http://schemas.microsoft.com/office/powerpoint/2010/main" val="348540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603BA02-2038-4A0A-84E8-88A345D3CEA7}" type="datetimeFigureOut">
              <a:rPr lang="en-US" smtClean="0"/>
              <a:t>5/10/22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7A4E79-5BCD-4AC5-9E93-AC28BF272A33}" type="slidenum">
              <a:rPr lang="en-US" smtClean="0"/>
              <a:t>‹#›</a:t>
            </a:fld>
            <a:endParaRPr lang="en-US"/>
          </a:p>
        </p:txBody>
      </p:sp>
    </p:spTree>
    <p:extLst>
      <p:ext uri="{BB962C8B-B14F-4D97-AF65-F5344CB8AC3E}">
        <p14:creationId xmlns:p14="http://schemas.microsoft.com/office/powerpoint/2010/main" val="29969513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603BA02-2038-4A0A-84E8-88A345D3CEA7}" type="datetimeFigureOut">
              <a:rPr lang="en-US" smtClean="0"/>
              <a:t>5/10/22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7A4E79-5BCD-4AC5-9E93-AC28BF272A33}" type="slidenum">
              <a:rPr lang="en-US" smtClean="0"/>
              <a:t>‹#›</a:t>
            </a:fld>
            <a:endParaRPr lang="en-US"/>
          </a:p>
        </p:txBody>
      </p:sp>
    </p:spTree>
    <p:extLst>
      <p:ext uri="{BB962C8B-B14F-4D97-AF65-F5344CB8AC3E}">
        <p14:creationId xmlns:p14="http://schemas.microsoft.com/office/powerpoint/2010/main" val="481058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603BA02-2038-4A0A-84E8-88A345D3CEA7}" type="datetimeFigureOut">
              <a:rPr lang="en-US" smtClean="0"/>
              <a:t>5/10/22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7A4E79-5BCD-4AC5-9E93-AC28BF272A33}" type="slidenum">
              <a:rPr lang="en-US" smtClean="0"/>
              <a:t>‹#›</a:t>
            </a:fld>
            <a:endParaRPr lang="en-US"/>
          </a:p>
        </p:txBody>
      </p:sp>
    </p:spTree>
    <p:extLst>
      <p:ext uri="{BB962C8B-B14F-4D97-AF65-F5344CB8AC3E}">
        <p14:creationId xmlns:p14="http://schemas.microsoft.com/office/powerpoint/2010/main" val="659107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603BA02-2038-4A0A-84E8-88A345D3CEA7}" type="datetimeFigureOut">
              <a:rPr lang="en-US" smtClean="0"/>
              <a:t>5/10/22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7A4E79-5BCD-4AC5-9E93-AC28BF272A33}" type="slidenum">
              <a:rPr lang="en-US" smtClean="0"/>
              <a:t>‹#›</a:t>
            </a:fld>
            <a:endParaRPr lang="en-US"/>
          </a:p>
        </p:txBody>
      </p:sp>
    </p:spTree>
    <p:extLst>
      <p:ext uri="{BB962C8B-B14F-4D97-AF65-F5344CB8AC3E}">
        <p14:creationId xmlns:p14="http://schemas.microsoft.com/office/powerpoint/2010/main" val="992828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03BA02-2038-4A0A-84E8-88A345D3CEA7}" type="datetimeFigureOut">
              <a:rPr lang="en-US" smtClean="0"/>
              <a:t>5/10/22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7A4E79-5BCD-4AC5-9E93-AC28BF272A33}" type="slidenum">
              <a:rPr lang="en-US" smtClean="0"/>
              <a:t>‹#›</a:t>
            </a:fld>
            <a:endParaRPr lang="en-US"/>
          </a:p>
        </p:txBody>
      </p:sp>
    </p:spTree>
    <p:extLst>
      <p:ext uri="{BB962C8B-B14F-4D97-AF65-F5344CB8AC3E}">
        <p14:creationId xmlns:p14="http://schemas.microsoft.com/office/powerpoint/2010/main" val="217293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603BA02-2038-4A0A-84E8-88A345D3CEA7}" type="datetimeFigureOut">
              <a:rPr lang="en-US" smtClean="0"/>
              <a:t>5/10/22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7A4E79-5BCD-4AC5-9E93-AC28BF272A33}" type="slidenum">
              <a:rPr lang="en-US" smtClean="0"/>
              <a:t>‹#›</a:t>
            </a:fld>
            <a:endParaRPr lang="en-US"/>
          </a:p>
        </p:txBody>
      </p:sp>
    </p:spTree>
    <p:extLst>
      <p:ext uri="{BB962C8B-B14F-4D97-AF65-F5344CB8AC3E}">
        <p14:creationId xmlns:p14="http://schemas.microsoft.com/office/powerpoint/2010/main" val="59703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603BA02-2038-4A0A-84E8-88A345D3CEA7}" type="datetimeFigureOut">
              <a:rPr lang="en-US" smtClean="0"/>
              <a:t>5/10/22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7A4E79-5BCD-4AC5-9E93-AC28BF272A33}" type="slidenum">
              <a:rPr lang="en-US" smtClean="0"/>
              <a:t>‹#›</a:t>
            </a:fld>
            <a:endParaRPr lang="en-US"/>
          </a:p>
        </p:txBody>
      </p:sp>
    </p:spTree>
    <p:extLst>
      <p:ext uri="{BB962C8B-B14F-4D97-AF65-F5344CB8AC3E}">
        <p14:creationId xmlns:p14="http://schemas.microsoft.com/office/powerpoint/2010/main" val="3231568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03BA02-2038-4A0A-84E8-88A345D3CEA7}" type="datetimeFigureOut">
              <a:rPr lang="en-US" smtClean="0"/>
              <a:t>5/10/22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7A4E79-5BCD-4AC5-9E93-AC28BF272A33}" type="slidenum">
              <a:rPr lang="en-US" smtClean="0"/>
              <a:t>‹#›</a:t>
            </a:fld>
            <a:endParaRPr lang="en-US"/>
          </a:p>
        </p:txBody>
      </p:sp>
    </p:spTree>
    <p:extLst>
      <p:ext uri="{BB962C8B-B14F-4D97-AF65-F5344CB8AC3E}">
        <p14:creationId xmlns:p14="http://schemas.microsoft.com/office/powerpoint/2010/main" val="407421045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media" Target="../media/media2.mp4"/><Relationship Id="rId7" Type="http://schemas.openxmlformats.org/officeDocument/2006/relationships/image" Target="../media/image8.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png"/><Relationship Id="rId5" Type="http://schemas.openxmlformats.org/officeDocument/2006/relationships/slideLayout" Target="../slideLayouts/slideLayout2.xml"/><Relationship Id="rId4" Type="http://schemas.openxmlformats.org/officeDocument/2006/relationships/video" Target="../media/media2.mp4"/></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5" Type="http://schemas.openxmlformats.org/officeDocument/2006/relationships/image" Target="../media/image21.png"/><Relationship Id="rId4" Type="http://schemas.openxmlformats.org/officeDocument/2006/relationships/notesSlide" Target="../notesSlides/notesSlide1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0E30439A-8A5B-46EC-8283-9B6B031D40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7"/>
            <a:ext cx="12192001" cy="6858000"/>
          </a:xfrm>
          <a:prstGeom prst="rect">
            <a:avLst/>
          </a:prstGeom>
          <a:gradFill>
            <a:gsLst>
              <a:gs pos="0">
                <a:srgbClr val="000000"/>
              </a:gs>
              <a:gs pos="100000">
                <a:schemeClr val="accent1">
                  <a:lumMod val="75000"/>
                </a:schemeClr>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55521" y="-1720"/>
            <a:ext cx="11750040" cy="6840685"/>
          </a:xfrm>
          <a:prstGeom prst="rect">
            <a:avLst/>
          </a:prstGeom>
          <a:gradFill>
            <a:gsLst>
              <a:gs pos="21000">
                <a:schemeClr val="accent1">
                  <a:lumMod val="50000"/>
                  <a:alpha val="61000"/>
                </a:schemeClr>
              </a:gs>
              <a:gs pos="100000">
                <a:schemeClr val="accent1">
                  <a:alpha val="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6054" y="-1291"/>
            <a:ext cx="3608179" cy="6858864"/>
          </a:xfrm>
          <a:prstGeom prst="rect">
            <a:avLst/>
          </a:prstGeom>
          <a:gradFill>
            <a:gsLst>
              <a:gs pos="0">
                <a:schemeClr val="accent1">
                  <a:lumMod val="75000"/>
                  <a:alpha val="0"/>
                </a:schemeClr>
              </a:gs>
              <a:gs pos="99000">
                <a:srgbClr val="000000">
                  <a:alpha val="41000"/>
                </a:srgb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5274173">
            <a:off x="6059728" y="779270"/>
            <a:ext cx="4967533" cy="4988390"/>
          </a:xfrm>
          <a:prstGeom prst="ellipse">
            <a:avLst/>
          </a:prstGeom>
          <a:gradFill>
            <a:gsLst>
              <a:gs pos="0">
                <a:schemeClr val="accent1">
                  <a:alpha val="24000"/>
                </a:schemeClr>
              </a:gs>
              <a:gs pos="79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1386865" y="818984"/>
            <a:ext cx="6596245" cy="3268520"/>
          </a:xfrm>
        </p:spPr>
        <p:txBody>
          <a:bodyPr>
            <a:normAutofit/>
          </a:bodyPr>
          <a:lstStyle/>
          <a:p>
            <a:pPr algn="r"/>
            <a:r>
              <a:rPr lang="en-US" sz="4800">
                <a:solidFill>
                  <a:srgbClr val="FFFFFF"/>
                </a:solidFill>
                <a:latin typeface="Arial" panose="020B0604020202020204" pitchFamily="34" charset="0"/>
                <a:cs typeface="Arial" panose="020B0604020202020204" pitchFamily="34" charset="0"/>
              </a:rPr>
              <a:t>Point of care ultrasound </a:t>
            </a:r>
            <a:br>
              <a:rPr lang="en-US" sz="4800">
                <a:solidFill>
                  <a:srgbClr val="FFFFFF"/>
                </a:solidFill>
                <a:latin typeface="Arial" panose="020B0604020202020204" pitchFamily="34" charset="0"/>
                <a:cs typeface="Arial" panose="020B0604020202020204" pitchFamily="34" charset="0"/>
              </a:rPr>
            </a:br>
            <a:r>
              <a:rPr lang="en-US" sz="4800" i="1">
                <a:solidFill>
                  <a:srgbClr val="FFFFFF"/>
                </a:solidFill>
                <a:latin typeface="Arial" panose="020B0604020202020204" pitchFamily="34" charset="0"/>
                <a:cs typeface="Arial" panose="020B0604020202020204" pitchFamily="34" charset="0"/>
              </a:rPr>
              <a:t>Knobology &amp; physics</a:t>
            </a:r>
          </a:p>
        </p:txBody>
      </p:sp>
      <p:sp>
        <p:nvSpPr>
          <p:cNvPr id="17" name="Rectangle 16">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6314" y="4480038"/>
            <a:ext cx="12179371" cy="2377962"/>
          </a:xfrm>
          <a:prstGeom prst="rect">
            <a:avLst/>
          </a:prstGeom>
          <a:gradFill>
            <a:gsLst>
              <a:gs pos="0">
                <a:schemeClr val="accent1">
                  <a:lumMod val="75000"/>
                  <a:alpha val="50000"/>
                </a:schemeClr>
              </a:gs>
              <a:gs pos="99000">
                <a:srgbClr val="000000">
                  <a:alpha val="34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3947E58-F088-49F1-A3D1-DEA690192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6967085" y="1632660"/>
            <a:ext cx="6857572" cy="3592258"/>
          </a:xfrm>
          <a:prstGeom prst="rect">
            <a:avLst/>
          </a:prstGeom>
          <a:gradFill>
            <a:gsLst>
              <a:gs pos="0">
                <a:schemeClr val="accent1">
                  <a:lumMod val="75000"/>
                  <a:alpha val="50000"/>
                </a:schemeClr>
              </a:gs>
              <a:gs pos="99000">
                <a:srgbClr val="000000">
                  <a:alpha val="0"/>
                </a:srgb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2789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1" y="259866"/>
            <a:ext cx="10819811" cy="778360"/>
          </a:xfrm>
        </p:spPr>
        <p:txBody>
          <a:bodyPr>
            <a:normAutofit/>
          </a:bodyPr>
          <a:lstStyle/>
          <a:p>
            <a:pPr algn="ctr"/>
            <a:r>
              <a:rPr lang="en-US" sz="4800" dirty="0">
                <a:solidFill>
                  <a:schemeClr val="bg1"/>
                </a:solidFill>
                <a:latin typeface="Arial" panose="020B0604020202020204" pitchFamily="34" charset="0"/>
                <a:cs typeface="Arial" panose="020B0604020202020204" pitchFamily="34" charset="0"/>
              </a:rPr>
              <a:t>Acoustic impedance</a:t>
            </a:r>
          </a:p>
        </p:txBody>
      </p:sp>
      <p:graphicFrame>
        <p:nvGraphicFramePr>
          <p:cNvPr id="13" name="Content Placeholder 3">
            <a:extLst>
              <a:ext uri="{FF2B5EF4-FFF2-40B4-BE49-F238E27FC236}">
                <a16:creationId xmlns:a16="http://schemas.microsoft.com/office/drawing/2014/main" id="{17A90064-4592-B84D-B0CA-004971A9E304}"/>
              </a:ext>
            </a:extLst>
          </p:cNvPr>
          <p:cNvGraphicFramePr>
            <a:graphicFrameLocks noGrp="1"/>
          </p:cNvGraphicFramePr>
          <p:nvPr>
            <p:ph idx="1"/>
            <p:extLst>
              <p:ext uri="{D42A27DB-BD31-4B8C-83A1-F6EECF244321}">
                <p14:modId xmlns:p14="http://schemas.microsoft.com/office/powerpoint/2010/main" val="3802840762"/>
              </p:ext>
            </p:extLst>
          </p:nvPr>
        </p:nvGraphicFramePr>
        <p:xfrm>
          <a:off x="1531639" y="4402692"/>
          <a:ext cx="9201152" cy="1371600"/>
        </p:xfrm>
        <a:graphic>
          <a:graphicData uri="http://schemas.openxmlformats.org/drawingml/2006/table">
            <a:tbl>
              <a:tblPr firstRow="1" bandRow="1">
                <a:tableStyleId>{5940675A-B579-460E-94D1-54222C63F5DA}</a:tableStyleId>
              </a:tblPr>
              <a:tblGrid>
                <a:gridCol w="4600576">
                  <a:extLst>
                    <a:ext uri="{9D8B030D-6E8A-4147-A177-3AD203B41FA5}">
                      <a16:colId xmlns:a16="http://schemas.microsoft.com/office/drawing/2014/main" val="1001209852"/>
                    </a:ext>
                  </a:extLst>
                </a:gridCol>
                <a:gridCol w="4600576">
                  <a:extLst>
                    <a:ext uri="{9D8B030D-6E8A-4147-A177-3AD203B41FA5}">
                      <a16:colId xmlns:a16="http://schemas.microsoft.com/office/drawing/2014/main" val="3074037658"/>
                    </a:ext>
                  </a:extLst>
                </a:gridCol>
              </a:tblGrid>
              <a:tr h="251593">
                <a:tc>
                  <a:txBody>
                    <a:bodyPr/>
                    <a:lstStyle/>
                    <a:p>
                      <a:pPr algn="ctr"/>
                      <a:r>
                        <a:rPr lang="en-US" b="1" dirty="0">
                          <a:solidFill>
                            <a:schemeClr val="bg1"/>
                          </a:solidFill>
                          <a:latin typeface="Arial" panose="020B0604020202020204" pitchFamily="34" charset="0"/>
                          <a:cs typeface="Arial" panose="020B0604020202020204" pitchFamily="34" charset="0"/>
                        </a:rPr>
                        <a:t>HYPERECHOIC </a:t>
                      </a:r>
                    </a:p>
                  </a:txBody>
                  <a:tcPr/>
                </a:tc>
                <a:tc>
                  <a:txBody>
                    <a:bodyPr/>
                    <a:lstStyle/>
                    <a:p>
                      <a:pPr algn="ctr"/>
                      <a:r>
                        <a:rPr lang="en-US" b="1" dirty="0">
                          <a:solidFill>
                            <a:schemeClr val="bg1"/>
                          </a:solidFill>
                          <a:latin typeface="Arial" panose="020B0604020202020204" pitchFamily="34" charset="0"/>
                          <a:cs typeface="Arial" panose="020B0604020202020204" pitchFamily="34" charset="0"/>
                        </a:rPr>
                        <a:t>ANECHOIC </a:t>
                      </a:r>
                    </a:p>
                  </a:txBody>
                  <a:tcPr/>
                </a:tc>
                <a:extLst>
                  <a:ext uri="{0D108BD9-81ED-4DB2-BD59-A6C34878D82A}">
                    <a16:rowId xmlns:a16="http://schemas.microsoft.com/office/drawing/2014/main" val="1224024124"/>
                  </a:ext>
                </a:extLst>
              </a:tr>
              <a:tr h="448806">
                <a:tc>
                  <a:txBody>
                    <a:bodyPr/>
                    <a:lstStyle/>
                    <a:p>
                      <a:r>
                        <a:rPr lang="en-US" dirty="0">
                          <a:solidFill>
                            <a:schemeClr val="bg1"/>
                          </a:solidFill>
                          <a:latin typeface="Arial" panose="020B0604020202020204" pitchFamily="34" charset="0"/>
                          <a:cs typeface="Arial" panose="020B0604020202020204" pitchFamily="34" charset="0"/>
                        </a:rPr>
                        <a:t>Structure reflects most sound waves </a:t>
                      </a:r>
                    </a:p>
                  </a:txBody>
                  <a:tcPr/>
                </a:tc>
                <a:tc>
                  <a:txBody>
                    <a:bodyPr/>
                    <a:lstStyle/>
                    <a:p>
                      <a:r>
                        <a:rPr lang="en-US" dirty="0">
                          <a:solidFill>
                            <a:schemeClr val="bg1"/>
                          </a:solidFill>
                          <a:latin typeface="Arial" panose="020B0604020202020204" pitchFamily="34" charset="0"/>
                          <a:cs typeface="Arial" panose="020B0604020202020204" pitchFamily="34" charset="0"/>
                        </a:rPr>
                        <a:t>Structures allow most sound waves to pass through </a:t>
                      </a:r>
                    </a:p>
                  </a:txBody>
                  <a:tcPr/>
                </a:tc>
                <a:extLst>
                  <a:ext uri="{0D108BD9-81ED-4DB2-BD59-A6C34878D82A}">
                    <a16:rowId xmlns:a16="http://schemas.microsoft.com/office/drawing/2014/main" val="3236880903"/>
                  </a:ext>
                </a:extLst>
              </a:tr>
              <a:tr h="251593">
                <a:tc>
                  <a:txBody>
                    <a:bodyPr/>
                    <a:lstStyle/>
                    <a:p>
                      <a:r>
                        <a:rPr lang="en-US" dirty="0">
                          <a:solidFill>
                            <a:schemeClr val="bg1"/>
                          </a:solidFill>
                          <a:latin typeface="Arial" panose="020B0604020202020204" pitchFamily="34" charset="0"/>
                          <a:cs typeface="Arial" panose="020B0604020202020204" pitchFamily="34" charset="0"/>
                        </a:rPr>
                        <a:t>Structures appears white on the screen </a:t>
                      </a:r>
                    </a:p>
                  </a:txBody>
                  <a:tcPr/>
                </a:tc>
                <a:tc>
                  <a:txBody>
                    <a:bodyPr/>
                    <a:lstStyle/>
                    <a:p>
                      <a:r>
                        <a:rPr lang="en-US" dirty="0">
                          <a:solidFill>
                            <a:schemeClr val="bg1"/>
                          </a:solidFill>
                          <a:latin typeface="Arial" panose="020B0604020202020204" pitchFamily="34" charset="0"/>
                          <a:cs typeface="Arial" panose="020B0604020202020204" pitchFamily="34" charset="0"/>
                        </a:rPr>
                        <a:t>Structures appear black on the screen </a:t>
                      </a:r>
                    </a:p>
                  </a:txBody>
                  <a:tcPr/>
                </a:tc>
                <a:extLst>
                  <a:ext uri="{0D108BD9-81ED-4DB2-BD59-A6C34878D82A}">
                    <a16:rowId xmlns:a16="http://schemas.microsoft.com/office/drawing/2014/main" val="2594051782"/>
                  </a:ext>
                </a:extLst>
              </a:tr>
            </a:tbl>
          </a:graphicData>
        </a:graphic>
      </p:graphicFrame>
      <p:sp>
        <p:nvSpPr>
          <p:cNvPr id="3" name="Rectangle 2"/>
          <p:cNvSpPr/>
          <p:nvPr/>
        </p:nvSpPr>
        <p:spPr>
          <a:xfrm>
            <a:off x="888703" y="1285875"/>
            <a:ext cx="10487025" cy="264795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390650" y="1543050"/>
            <a:ext cx="514350" cy="390525"/>
          </a:xfrm>
          <a:prstGeom prst="rect">
            <a:avLst/>
          </a:prstGeom>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8" name="Rectangle 7"/>
          <p:cNvSpPr/>
          <p:nvPr/>
        </p:nvSpPr>
        <p:spPr>
          <a:xfrm>
            <a:off x="1390650" y="2414587"/>
            <a:ext cx="514350" cy="390525"/>
          </a:xfrm>
          <a:prstGeom prst="rect">
            <a:avLst/>
          </a:prstGeom>
          <a:solidFill>
            <a:schemeClr val="bg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390650" y="3248025"/>
            <a:ext cx="514350" cy="390525"/>
          </a:xfrm>
          <a:prstGeom prst="rect">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162175" y="1543050"/>
            <a:ext cx="8134350" cy="36933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Two materials with same impedance – No echo (ex: blood, fluid)</a:t>
            </a:r>
          </a:p>
        </p:txBody>
      </p:sp>
      <p:sp>
        <p:nvSpPr>
          <p:cNvPr id="11" name="TextBox 10"/>
          <p:cNvSpPr txBox="1"/>
          <p:nvPr/>
        </p:nvSpPr>
        <p:spPr>
          <a:xfrm>
            <a:off x="2162174" y="2440542"/>
            <a:ext cx="8753475" cy="36933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Two materials with minor mismatch – Weak echo (ex: liver, kidney)</a:t>
            </a:r>
          </a:p>
        </p:txBody>
      </p:sp>
      <p:sp>
        <p:nvSpPr>
          <p:cNvPr id="12" name="TextBox 11"/>
          <p:cNvSpPr txBox="1"/>
          <p:nvPr/>
        </p:nvSpPr>
        <p:spPr>
          <a:xfrm>
            <a:off x="2162175" y="3282433"/>
            <a:ext cx="8753474" cy="36933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Two materials with major mismatch – Strong echo (ex: bone, air)</a:t>
            </a:r>
          </a:p>
        </p:txBody>
      </p:sp>
    </p:spTree>
    <p:extLst>
      <p:ext uri="{BB962C8B-B14F-4D97-AF65-F5344CB8AC3E}">
        <p14:creationId xmlns:p14="http://schemas.microsoft.com/office/powerpoint/2010/main" val="2274171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86094" y="393216"/>
            <a:ext cx="10819811" cy="778360"/>
          </a:xfrm>
        </p:spPr>
        <p:txBody>
          <a:bodyPr>
            <a:normAutofit/>
          </a:bodyPr>
          <a:lstStyle/>
          <a:p>
            <a:pPr algn="ctr"/>
            <a:r>
              <a:rPr lang="en-US" sz="4800" dirty="0">
                <a:latin typeface="Arial" panose="020B0604020202020204" pitchFamily="34" charset="0"/>
                <a:cs typeface="Arial" panose="020B0604020202020204" pitchFamily="34" charset="0"/>
              </a:rPr>
              <a:t>Angle of Insonation</a:t>
            </a:r>
          </a:p>
        </p:txBody>
      </p:sp>
      <p:sp>
        <p:nvSpPr>
          <p:cNvPr id="5" name="AutoShape 2" descr="RUQ Liver/R Kidney | Sonosite"/>
          <p:cNvSpPr>
            <a:spLocks noChangeAspect="1" noChangeArrowheads="1"/>
          </p:cNvSpPr>
          <p:nvPr/>
        </p:nvSpPr>
        <p:spPr bwMode="auto">
          <a:xfrm>
            <a:off x="155575" y="-144463"/>
            <a:ext cx="5873750" cy="587376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RUQ Liver/R Kidney | Sonosite"/>
          <p:cNvSpPr>
            <a:spLocks noChangeAspect="1" noChangeArrowheads="1"/>
          </p:cNvSpPr>
          <p:nvPr/>
        </p:nvSpPr>
        <p:spPr bwMode="auto">
          <a:xfrm>
            <a:off x="231775" y="2967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Rectangle 2"/>
          <p:cNvSpPr/>
          <p:nvPr/>
        </p:nvSpPr>
        <p:spPr>
          <a:xfrm>
            <a:off x="944380" y="3087974"/>
            <a:ext cx="10118361" cy="299803"/>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a:off x="686094" y="4949817"/>
            <a:ext cx="4455532" cy="0"/>
          </a:xfrm>
          <a:prstGeom prst="line">
            <a:avLst/>
          </a:prstGeom>
          <a:ln w="1270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313353" y="4507207"/>
            <a:ext cx="3480216" cy="653203"/>
          </a:xfrm>
          <a:prstGeom prst="line">
            <a:avLst/>
          </a:prstGeom>
          <a:ln w="1270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9083259" y="1725468"/>
            <a:ext cx="1155023" cy="1605583"/>
            <a:chOff x="5161405" y="109233"/>
            <a:chExt cx="1155023" cy="1605583"/>
          </a:xfrm>
        </p:grpSpPr>
        <p:sp>
          <p:nvSpPr>
            <p:cNvPr id="12" name="Flowchart: Terminator 11"/>
            <p:cNvSpPr/>
            <p:nvPr/>
          </p:nvSpPr>
          <p:spPr>
            <a:xfrm rot="5400000">
              <a:off x="4901346" y="889658"/>
              <a:ext cx="1031846" cy="511728"/>
            </a:xfrm>
            <a:prstGeom prst="flowChartTerminator">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owchart: Terminator 12"/>
            <p:cNvSpPr/>
            <p:nvPr/>
          </p:nvSpPr>
          <p:spPr>
            <a:xfrm rot="5400000">
              <a:off x="4969856" y="943029"/>
              <a:ext cx="1031846" cy="511728"/>
            </a:xfrm>
            <a:prstGeom prst="flowChartTerminator">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417268" y="109233"/>
              <a:ext cx="899160" cy="533400"/>
            </a:xfrm>
            <a:custGeom>
              <a:avLst/>
              <a:gdLst>
                <a:gd name="connsiteX0" fmla="*/ 0 w 899160"/>
                <a:gd name="connsiteY0" fmla="*/ 533400 h 533400"/>
                <a:gd name="connsiteX1" fmla="*/ 396240 w 899160"/>
                <a:gd name="connsiteY1" fmla="*/ 60960 h 533400"/>
                <a:gd name="connsiteX2" fmla="*/ 609600 w 899160"/>
                <a:gd name="connsiteY2" fmla="*/ 441960 h 533400"/>
                <a:gd name="connsiteX3" fmla="*/ 899160 w 899160"/>
                <a:gd name="connsiteY3" fmla="*/ 0 h 533400"/>
              </a:gdLst>
              <a:ahLst/>
              <a:cxnLst>
                <a:cxn ang="0">
                  <a:pos x="connsiteX0" y="connsiteY0"/>
                </a:cxn>
                <a:cxn ang="0">
                  <a:pos x="connsiteX1" y="connsiteY1"/>
                </a:cxn>
                <a:cxn ang="0">
                  <a:pos x="connsiteX2" y="connsiteY2"/>
                </a:cxn>
                <a:cxn ang="0">
                  <a:pos x="connsiteX3" y="connsiteY3"/>
                </a:cxn>
              </a:cxnLst>
              <a:rect l="l" t="t" r="r" b="b"/>
              <a:pathLst>
                <a:path w="899160" h="533400">
                  <a:moveTo>
                    <a:pt x="0" y="533400"/>
                  </a:moveTo>
                  <a:cubicBezTo>
                    <a:pt x="147320" y="304800"/>
                    <a:pt x="294640" y="76200"/>
                    <a:pt x="396240" y="60960"/>
                  </a:cubicBezTo>
                  <a:cubicBezTo>
                    <a:pt x="497840" y="45720"/>
                    <a:pt x="525780" y="452120"/>
                    <a:pt x="609600" y="441960"/>
                  </a:cubicBezTo>
                  <a:cubicBezTo>
                    <a:pt x="693420" y="431800"/>
                    <a:pt x="881380" y="43180"/>
                    <a:pt x="899160" y="0"/>
                  </a:cubicBez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6" name="Straight Arrow Connector 15"/>
          <p:cNvCxnSpPr/>
          <p:nvPr/>
        </p:nvCxnSpPr>
        <p:spPr>
          <a:xfrm>
            <a:off x="4242466" y="3387777"/>
            <a:ext cx="0" cy="1454046"/>
          </a:xfrm>
          <a:prstGeom prst="straightConnector1">
            <a:avLst/>
          </a:prstGeom>
          <a:ln w="50800">
            <a:tailEnd type="triangle"/>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rot="10800000">
            <a:off x="4310977" y="3379763"/>
            <a:ext cx="0" cy="1454046"/>
          </a:xfrm>
          <a:prstGeom prst="straightConnector1">
            <a:avLst/>
          </a:prstGeom>
          <a:ln w="50800">
            <a:tailEnd type="triangle"/>
          </a:ln>
        </p:spPr>
        <p:style>
          <a:lnRef idx="1">
            <a:schemeClr val="accent2"/>
          </a:lnRef>
          <a:fillRef idx="0">
            <a:schemeClr val="accent2"/>
          </a:fillRef>
          <a:effectRef idx="0">
            <a:schemeClr val="accent2"/>
          </a:effectRef>
          <a:fontRef idx="minor">
            <a:schemeClr val="tx1"/>
          </a:fontRef>
        </p:style>
      </p:cxnSp>
      <p:sp>
        <p:nvSpPr>
          <p:cNvPr id="18" name="Arc 17"/>
          <p:cNvSpPr/>
          <p:nvPr/>
        </p:nvSpPr>
        <p:spPr>
          <a:xfrm>
            <a:off x="1857821" y="4395033"/>
            <a:ext cx="720295" cy="909142"/>
          </a:xfrm>
          <a:prstGeom prst="arc">
            <a:avLst/>
          </a:prstGeom>
          <a:solidFill>
            <a:schemeClr val="accent2"/>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4498331" y="4114800"/>
            <a:ext cx="973079" cy="369332"/>
          </a:xfrm>
          <a:prstGeom prst="rect">
            <a:avLst/>
          </a:prstGeom>
          <a:noFill/>
        </p:spPr>
        <p:txBody>
          <a:bodyPr wrap="square" rtlCol="0">
            <a:spAutoFit/>
          </a:bodyPr>
          <a:lstStyle/>
          <a:p>
            <a:r>
              <a:rPr lang="en-US" dirty="0"/>
              <a:t>90°</a:t>
            </a:r>
          </a:p>
        </p:txBody>
      </p:sp>
      <p:sp>
        <p:nvSpPr>
          <p:cNvPr id="20" name="TextBox 19"/>
          <p:cNvSpPr txBox="1"/>
          <p:nvPr/>
        </p:nvSpPr>
        <p:spPr>
          <a:xfrm>
            <a:off x="3867462" y="5304175"/>
            <a:ext cx="1439056" cy="338554"/>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Strong Echo</a:t>
            </a:r>
          </a:p>
        </p:txBody>
      </p:sp>
      <p:grpSp>
        <p:nvGrpSpPr>
          <p:cNvPr id="21" name="Group 20"/>
          <p:cNvGrpSpPr/>
          <p:nvPr/>
        </p:nvGrpSpPr>
        <p:grpSpPr>
          <a:xfrm rot="977209">
            <a:off x="2559586" y="1715113"/>
            <a:ext cx="1155023" cy="1605583"/>
            <a:chOff x="5161405" y="109233"/>
            <a:chExt cx="1155023" cy="1605583"/>
          </a:xfrm>
        </p:grpSpPr>
        <p:sp>
          <p:nvSpPr>
            <p:cNvPr id="22" name="Flowchart: Terminator 21"/>
            <p:cNvSpPr/>
            <p:nvPr/>
          </p:nvSpPr>
          <p:spPr>
            <a:xfrm rot="5400000">
              <a:off x="4901346" y="889658"/>
              <a:ext cx="1031846" cy="511728"/>
            </a:xfrm>
            <a:prstGeom prst="flowChartTerminator">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lowchart: Terminator 22"/>
            <p:cNvSpPr/>
            <p:nvPr/>
          </p:nvSpPr>
          <p:spPr>
            <a:xfrm rot="5400000">
              <a:off x="4969856" y="943029"/>
              <a:ext cx="1031846" cy="511728"/>
            </a:xfrm>
            <a:prstGeom prst="flowChartTerminator">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5417268" y="109233"/>
              <a:ext cx="899160" cy="533400"/>
            </a:xfrm>
            <a:custGeom>
              <a:avLst/>
              <a:gdLst>
                <a:gd name="connsiteX0" fmla="*/ 0 w 899160"/>
                <a:gd name="connsiteY0" fmla="*/ 533400 h 533400"/>
                <a:gd name="connsiteX1" fmla="*/ 396240 w 899160"/>
                <a:gd name="connsiteY1" fmla="*/ 60960 h 533400"/>
                <a:gd name="connsiteX2" fmla="*/ 609600 w 899160"/>
                <a:gd name="connsiteY2" fmla="*/ 441960 h 533400"/>
                <a:gd name="connsiteX3" fmla="*/ 899160 w 899160"/>
                <a:gd name="connsiteY3" fmla="*/ 0 h 533400"/>
              </a:gdLst>
              <a:ahLst/>
              <a:cxnLst>
                <a:cxn ang="0">
                  <a:pos x="connsiteX0" y="connsiteY0"/>
                </a:cxn>
                <a:cxn ang="0">
                  <a:pos x="connsiteX1" y="connsiteY1"/>
                </a:cxn>
                <a:cxn ang="0">
                  <a:pos x="connsiteX2" y="connsiteY2"/>
                </a:cxn>
                <a:cxn ang="0">
                  <a:pos x="connsiteX3" y="connsiteY3"/>
                </a:cxn>
              </a:cxnLst>
              <a:rect l="l" t="t" r="r" b="b"/>
              <a:pathLst>
                <a:path w="899160" h="533400">
                  <a:moveTo>
                    <a:pt x="0" y="533400"/>
                  </a:moveTo>
                  <a:cubicBezTo>
                    <a:pt x="147320" y="304800"/>
                    <a:pt x="294640" y="76200"/>
                    <a:pt x="396240" y="60960"/>
                  </a:cubicBezTo>
                  <a:cubicBezTo>
                    <a:pt x="497840" y="45720"/>
                    <a:pt x="525780" y="452120"/>
                    <a:pt x="609600" y="441960"/>
                  </a:cubicBezTo>
                  <a:cubicBezTo>
                    <a:pt x="693420" y="431800"/>
                    <a:pt x="881380" y="43180"/>
                    <a:pt x="899160" y="0"/>
                  </a:cubicBez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6" name="Straight Arrow Connector 25"/>
          <p:cNvCxnSpPr/>
          <p:nvPr/>
        </p:nvCxnSpPr>
        <p:spPr>
          <a:xfrm flipH="1" flipV="1">
            <a:off x="1410601" y="3379763"/>
            <a:ext cx="620014" cy="1507470"/>
          </a:xfrm>
          <a:prstGeom prst="straightConnector1">
            <a:avLst/>
          </a:prstGeom>
          <a:ln w="50800">
            <a:tailEnd type="triangle"/>
          </a:ln>
        </p:spPr>
        <p:style>
          <a:lnRef idx="1">
            <a:schemeClr val="accent2"/>
          </a:lnRef>
          <a:fillRef idx="0">
            <a:schemeClr val="accent2"/>
          </a:fillRef>
          <a:effectRef idx="0">
            <a:schemeClr val="accent2"/>
          </a:effectRef>
          <a:fontRef idx="minor">
            <a:schemeClr val="tx1"/>
          </a:fontRef>
        </p:style>
      </p:cxnSp>
      <p:cxnSp>
        <p:nvCxnSpPr>
          <p:cNvPr id="28" name="Straight Arrow Connector 27"/>
          <p:cNvCxnSpPr/>
          <p:nvPr/>
        </p:nvCxnSpPr>
        <p:spPr>
          <a:xfrm flipH="1">
            <a:off x="2030616" y="3387777"/>
            <a:ext cx="493502" cy="1562040"/>
          </a:xfrm>
          <a:prstGeom prst="straightConnector1">
            <a:avLst/>
          </a:prstGeom>
          <a:ln w="50800">
            <a:tailEnd type="triangle"/>
          </a:ln>
        </p:spPr>
        <p:style>
          <a:lnRef idx="1">
            <a:schemeClr val="accent2"/>
          </a:lnRef>
          <a:fillRef idx="0">
            <a:schemeClr val="accent2"/>
          </a:fillRef>
          <a:effectRef idx="0">
            <a:schemeClr val="accent2"/>
          </a:effectRef>
          <a:fontRef idx="minor">
            <a:schemeClr val="tx1"/>
          </a:fontRef>
        </p:style>
      </p:cxnSp>
      <p:sp>
        <p:nvSpPr>
          <p:cNvPr id="30" name="Arc 29"/>
          <p:cNvSpPr/>
          <p:nvPr/>
        </p:nvSpPr>
        <p:spPr>
          <a:xfrm>
            <a:off x="6756773" y="4149592"/>
            <a:ext cx="720295" cy="909142"/>
          </a:xfrm>
          <a:prstGeom prst="arc">
            <a:avLst/>
          </a:prstGeom>
          <a:solidFill>
            <a:schemeClr val="accent2"/>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TextBox 32"/>
          <p:cNvSpPr txBox="1"/>
          <p:nvPr/>
        </p:nvSpPr>
        <p:spPr>
          <a:xfrm>
            <a:off x="2592627" y="4132078"/>
            <a:ext cx="973079" cy="369332"/>
          </a:xfrm>
          <a:prstGeom prst="rect">
            <a:avLst/>
          </a:prstGeom>
          <a:noFill/>
        </p:spPr>
        <p:txBody>
          <a:bodyPr wrap="square" rtlCol="0">
            <a:spAutoFit/>
          </a:bodyPr>
          <a:lstStyle/>
          <a:p>
            <a:r>
              <a:rPr lang="en-US" dirty="0"/>
              <a:t>&lt; 90°</a:t>
            </a:r>
          </a:p>
        </p:txBody>
      </p:sp>
      <p:sp>
        <p:nvSpPr>
          <p:cNvPr id="34" name="TextBox 33"/>
          <p:cNvSpPr txBox="1"/>
          <p:nvPr/>
        </p:nvSpPr>
        <p:spPr>
          <a:xfrm>
            <a:off x="1444835" y="5294862"/>
            <a:ext cx="1439056" cy="338554"/>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Weak Echo</a:t>
            </a:r>
          </a:p>
        </p:txBody>
      </p:sp>
      <p:grpSp>
        <p:nvGrpSpPr>
          <p:cNvPr id="35" name="Group 34"/>
          <p:cNvGrpSpPr/>
          <p:nvPr/>
        </p:nvGrpSpPr>
        <p:grpSpPr>
          <a:xfrm>
            <a:off x="4139003" y="1784421"/>
            <a:ext cx="1155023" cy="1605583"/>
            <a:chOff x="5161405" y="109233"/>
            <a:chExt cx="1155023" cy="1605583"/>
          </a:xfrm>
        </p:grpSpPr>
        <p:sp>
          <p:nvSpPr>
            <p:cNvPr id="36" name="Flowchart: Terminator 35"/>
            <p:cNvSpPr/>
            <p:nvPr/>
          </p:nvSpPr>
          <p:spPr>
            <a:xfrm rot="5400000">
              <a:off x="4901346" y="889658"/>
              <a:ext cx="1031846" cy="511728"/>
            </a:xfrm>
            <a:prstGeom prst="flowChartTerminator">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lowchart: Terminator 36"/>
            <p:cNvSpPr/>
            <p:nvPr/>
          </p:nvSpPr>
          <p:spPr>
            <a:xfrm rot="5400000">
              <a:off x="4969856" y="943029"/>
              <a:ext cx="1031846" cy="511728"/>
            </a:xfrm>
            <a:prstGeom prst="flowChartTerminator">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37"/>
            <p:cNvSpPr/>
            <p:nvPr/>
          </p:nvSpPr>
          <p:spPr>
            <a:xfrm>
              <a:off x="5417268" y="109233"/>
              <a:ext cx="899160" cy="533400"/>
            </a:xfrm>
            <a:custGeom>
              <a:avLst/>
              <a:gdLst>
                <a:gd name="connsiteX0" fmla="*/ 0 w 899160"/>
                <a:gd name="connsiteY0" fmla="*/ 533400 h 533400"/>
                <a:gd name="connsiteX1" fmla="*/ 396240 w 899160"/>
                <a:gd name="connsiteY1" fmla="*/ 60960 h 533400"/>
                <a:gd name="connsiteX2" fmla="*/ 609600 w 899160"/>
                <a:gd name="connsiteY2" fmla="*/ 441960 h 533400"/>
                <a:gd name="connsiteX3" fmla="*/ 899160 w 899160"/>
                <a:gd name="connsiteY3" fmla="*/ 0 h 533400"/>
              </a:gdLst>
              <a:ahLst/>
              <a:cxnLst>
                <a:cxn ang="0">
                  <a:pos x="connsiteX0" y="connsiteY0"/>
                </a:cxn>
                <a:cxn ang="0">
                  <a:pos x="connsiteX1" y="connsiteY1"/>
                </a:cxn>
                <a:cxn ang="0">
                  <a:pos x="connsiteX2" y="connsiteY2"/>
                </a:cxn>
                <a:cxn ang="0">
                  <a:pos x="connsiteX3" y="connsiteY3"/>
                </a:cxn>
              </a:cxnLst>
              <a:rect l="l" t="t" r="r" b="b"/>
              <a:pathLst>
                <a:path w="899160" h="533400">
                  <a:moveTo>
                    <a:pt x="0" y="533400"/>
                  </a:moveTo>
                  <a:cubicBezTo>
                    <a:pt x="147320" y="304800"/>
                    <a:pt x="294640" y="76200"/>
                    <a:pt x="396240" y="60960"/>
                  </a:cubicBezTo>
                  <a:cubicBezTo>
                    <a:pt x="497840" y="45720"/>
                    <a:pt x="525780" y="452120"/>
                    <a:pt x="609600" y="441960"/>
                  </a:cubicBezTo>
                  <a:cubicBezTo>
                    <a:pt x="693420" y="431800"/>
                    <a:pt x="881380" y="43180"/>
                    <a:pt x="899160" y="0"/>
                  </a:cubicBez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oup 38"/>
          <p:cNvGrpSpPr/>
          <p:nvPr/>
        </p:nvGrpSpPr>
        <p:grpSpPr>
          <a:xfrm rot="977209">
            <a:off x="7313162" y="1792273"/>
            <a:ext cx="1155023" cy="1605583"/>
            <a:chOff x="5161405" y="109233"/>
            <a:chExt cx="1155023" cy="1605583"/>
          </a:xfrm>
        </p:grpSpPr>
        <p:sp>
          <p:nvSpPr>
            <p:cNvPr id="40" name="Flowchart: Terminator 39"/>
            <p:cNvSpPr/>
            <p:nvPr/>
          </p:nvSpPr>
          <p:spPr>
            <a:xfrm rot="5400000">
              <a:off x="4901346" y="889658"/>
              <a:ext cx="1031846" cy="511728"/>
            </a:xfrm>
            <a:prstGeom prst="flowChartTerminator">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lowchart: Terminator 40"/>
            <p:cNvSpPr/>
            <p:nvPr/>
          </p:nvSpPr>
          <p:spPr>
            <a:xfrm rot="5400000">
              <a:off x="4969856" y="943029"/>
              <a:ext cx="1031846" cy="511728"/>
            </a:xfrm>
            <a:prstGeom prst="flowChartTerminator">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41"/>
            <p:cNvSpPr/>
            <p:nvPr/>
          </p:nvSpPr>
          <p:spPr>
            <a:xfrm>
              <a:off x="5417268" y="109233"/>
              <a:ext cx="899160" cy="533400"/>
            </a:xfrm>
            <a:custGeom>
              <a:avLst/>
              <a:gdLst>
                <a:gd name="connsiteX0" fmla="*/ 0 w 899160"/>
                <a:gd name="connsiteY0" fmla="*/ 533400 h 533400"/>
                <a:gd name="connsiteX1" fmla="*/ 396240 w 899160"/>
                <a:gd name="connsiteY1" fmla="*/ 60960 h 533400"/>
                <a:gd name="connsiteX2" fmla="*/ 609600 w 899160"/>
                <a:gd name="connsiteY2" fmla="*/ 441960 h 533400"/>
                <a:gd name="connsiteX3" fmla="*/ 899160 w 899160"/>
                <a:gd name="connsiteY3" fmla="*/ 0 h 533400"/>
              </a:gdLst>
              <a:ahLst/>
              <a:cxnLst>
                <a:cxn ang="0">
                  <a:pos x="connsiteX0" y="connsiteY0"/>
                </a:cxn>
                <a:cxn ang="0">
                  <a:pos x="connsiteX1" y="connsiteY1"/>
                </a:cxn>
                <a:cxn ang="0">
                  <a:pos x="connsiteX2" y="connsiteY2"/>
                </a:cxn>
                <a:cxn ang="0">
                  <a:pos x="connsiteX3" y="connsiteY3"/>
                </a:cxn>
              </a:cxnLst>
              <a:rect l="l" t="t" r="r" b="b"/>
              <a:pathLst>
                <a:path w="899160" h="533400">
                  <a:moveTo>
                    <a:pt x="0" y="533400"/>
                  </a:moveTo>
                  <a:cubicBezTo>
                    <a:pt x="147320" y="304800"/>
                    <a:pt x="294640" y="76200"/>
                    <a:pt x="396240" y="60960"/>
                  </a:cubicBezTo>
                  <a:cubicBezTo>
                    <a:pt x="497840" y="45720"/>
                    <a:pt x="525780" y="452120"/>
                    <a:pt x="609600" y="441960"/>
                  </a:cubicBezTo>
                  <a:cubicBezTo>
                    <a:pt x="693420" y="431800"/>
                    <a:pt x="881380" y="43180"/>
                    <a:pt x="899160" y="0"/>
                  </a:cubicBezTo>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3" name="Straight Arrow Connector 42"/>
          <p:cNvCxnSpPr/>
          <p:nvPr/>
        </p:nvCxnSpPr>
        <p:spPr>
          <a:xfrm flipH="1">
            <a:off x="6858706" y="3255465"/>
            <a:ext cx="422314" cy="1253067"/>
          </a:xfrm>
          <a:prstGeom prst="straightConnector1">
            <a:avLst/>
          </a:prstGeom>
          <a:ln w="50800">
            <a:tailEnd type="triangle"/>
          </a:ln>
        </p:spPr>
        <p:style>
          <a:lnRef idx="1">
            <a:schemeClr val="accent2"/>
          </a:lnRef>
          <a:fillRef idx="0">
            <a:schemeClr val="accent2"/>
          </a:fillRef>
          <a:effectRef idx="0">
            <a:schemeClr val="accent2"/>
          </a:effectRef>
          <a:fontRef idx="minor">
            <a:schemeClr val="tx1"/>
          </a:fontRef>
        </p:style>
      </p:cxnSp>
      <p:cxnSp>
        <p:nvCxnSpPr>
          <p:cNvPr id="45" name="Straight Arrow Connector 44"/>
          <p:cNvCxnSpPr/>
          <p:nvPr/>
        </p:nvCxnSpPr>
        <p:spPr>
          <a:xfrm flipV="1">
            <a:off x="6964376" y="3275054"/>
            <a:ext cx="416639" cy="1263108"/>
          </a:xfrm>
          <a:prstGeom prst="straightConnector1">
            <a:avLst/>
          </a:prstGeom>
          <a:ln w="50800">
            <a:tailEnd type="triangle"/>
          </a:ln>
        </p:spPr>
        <p:style>
          <a:lnRef idx="1">
            <a:schemeClr val="accent2"/>
          </a:lnRef>
          <a:fillRef idx="0">
            <a:schemeClr val="accent2"/>
          </a:fillRef>
          <a:effectRef idx="0">
            <a:schemeClr val="accent2"/>
          </a:effectRef>
          <a:fontRef idx="minor">
            <a:schemeClr val="tx1"/>
          </a:fontRef>
        </p:style>
      </p:cxnSp>
      <p:sp>
        <p:nvSpPr>
          <p:cNvPr id="48" name="Arc 47"/>
          <p:cNvSpPr/>
          <p:nvPr/>
        </p:nvSpPr>
        <p:spPr>
          <a:xfrm>
            <a:off x="4035947" y="4419590"/>
            <a:ext cx="720295" cy="909142"/>
          </a:xfrm>
          <a:prstGeom prst="arc">
            <a:avLst/>
          </a:prstGeom>
          <a:solidFill>
            <a:schemeClr val="accent2"/>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TextBox 48"/>
          <p:cNvSpPr txBox="1"/>
          <p:nvPr/>
        </p:nvSpPr>
        <p:spPr>
          <a:xfrm>
            <a:off x="7278785" y="3892316"/>
            <a:ext cx="973079" cy="369332"/>
          </a:xfrm>
          <a:prstGeom prst="rect">
            <a:avLst/>
          </a:prstGeom>
          <a:noFill/>
        </p:spPr>
        <p:txBody>
          <a:bodyPr wrap="square" rtlCol="0">
            <a:spAutoFit/>
          </a:bodyPr>
          <a:lstStyle/>
          <a:p>
            <a:r>
              <a:rPr lang="en-US" dirty="0"/>
              <a:t>90°</a:t>
            </a:r>
          </a:p>
        </p:txBody>
      </p:sp>
      <p:sp>
        <p:nvSpPr>
          <p:cNvPr id="50" name="TextBox 49"/>
          <p:cNvSpPr txBox="1"/>
          <p:nvPr/>
        </p:nvSpPr>
        <p:spPr>
          <a:xfrm>
            <a:off x="6166440" y="5289408"/>
            <a:ext cx="1439056" cy="338554"/>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Strong Echo</a:t>
            </a:r>
          </a:p>
        </p:txBody>
      </p:sp>
      <p:sp>
        <p:nvSpPr>
          <p:cNvPr id="51" name="TextBox 50"/>
          <p:cNvSpPr txBox="1"/>
          <p:nvPr/>
        </p:nvSpPr>
        <p:spPr>
          <a:xfrm>
            <a:off x="8875459" y="5261150"/>
            <a:ext cx="1439056" cy="338554"/>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Weak Echo</a:t>
            </a:r>
          </a:p>
        </p:txBody>
      </p:sp>
      <p:cxnSp>
        <p:nvCxnSpPr>
          <p:cNvPr id="52" name="Straight Arrow Connector 51"/>
          <p:cNvCxnSpPr/>
          <p:nvPr/>
        </p:nvCxnSpPr>
        <p:spPr>
          <a:xfrm flipV="1">
            <a:off x="9500304" y="3403952"/>
            <a:ext cx="515856" cy="1599380"/>
          </a:xfrm>
          <a:prstGeom prst="straightConnector1">
            <a:avLst/>
          </a:prstGeom>
          <a:ln w="50800">
            <a:tailEnd type="triangle"/>
          </a:ln>
        </p:spPr>
        <p:style>
          <a:lnRef idx="1">
            <a:schemeClr val="accent2"/>
          </a:lnRef>
          <a:fillRef idx="0">
            <a:schemeClr val="accent2"/>
          </a:fillRef>
          <a:effectRef idx="0">
            <a:schemeClr val="accent2"/>
          </a:effectRef>
          <a:fontRef idx="minor">
            <a:schemeClr val="tx1"/>
          </a:fontRef>
        </p:style>
      </p:cxnSp>
      <p:cxnSp>
        <p:nvCxnSpPr>
          <p:cNvPr id="54" name="Straight Arrow Connector 53"/>
          <p:cNvCxnSpPr/>
          <p:nvPr/>
        </p:nvCxnSpPr>
        <p:spPr>
          <a:xfrm flipH="1">
            <a:off x="9370501" y="3439247"/>
            <a:ext cx="13591" cy="1596367"/>
          </a:xfrm>
          <a:prstGeom prst="straightConnector1">
            <a:avLst/>
          </a:prstGeom>
          <a:ln w="50800">
            <a:tailEnd type="triangle"/>
          </a:ln>
        </p:spPr>
        <p:style>
          <a:lnRef idx="1">
            <a:schemeClr val="accent2"/>
          </a:lnRef>
          <a:fillRef idx="0">
            <a:schemeClr val="accent2"/>
          </a:fillRef>
          <a:effectRef idx="0">
            <a:schemeClr val="accent2"/>
          </a:effectRef>
          <a:fontRef idx="minor">
            <a:schemeClr val="tx1"/>
          </a:fontRef>
        </p:style>
      </p:cxnSp>
      <p:sp>
        <p:nvSpPr>
          <p:cNvPr id="58" name="Arc 57"/>
          <p:cNvSpPr/>
          <p:nvPr/>
        </p:nvSpPr>
        <p:spPr>
          <a:xfrm>
            <a:off x="9310980" y="4600231"/>
            <a:ext cx="720295" cy="909142"/>
          </a:xfrm>
          <a:prstGeom prst="arc">
            <a:avLst/>
          </a:prstGeom>
          <a:solidFill>
            <a:schemeClr val="accent2"/>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TextBox 58"/>
          <p:cNvSpPr txBox="1"/>
          <p:nvPr/>
        </p:nvSpPr>
        <p:spPr>
          <a:xfrm>
            <a:off x="9788702" y="4223189"/>
            <a:ext cx="973079" cy="369332"/>
          </a:xfrm>
          <a:prstGeom prst="rect">
            <a:avLst/>
          </a:prstGeom>
          <a:noFill/>
        </p:spPr>
        <p:txBody>
          <a:bodyPr wrap="square" rtlCol="0">
            <a:spAutoFit/>
          </a:bodyPr>
          <a:lstStyle/>
          <a:p>
            <a:r>
              <a:rPr lang="en-US" dirty="0"/>
              <a:t>&gt; 90°</a:t>
            </a:r>
          </a:p>
        </p:txBody>
      </p:sp>
    </p:spTree>
    <p:extLst>
      <p:ext uri="{BB962C8B-B14F-4D97-AF65-F5344CB8AC3E}">
        <p14:creationId xmlns:p14="http://schemas.microsoft.com/office/powerpoint/2010/main" val="9913263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094" y="393216"/>
            <a:ext cx="10819811" cy="778360"/>
          </a:xfrm>
        </p:spPr>
        <p:txBody>
          <a:bodyPr>
            <a:normAutofit/>
          </a:bodyPr>
          <a:lstStyle/>
          <a:p>
            <a:pPr algn="ctr"/>
            <a:r>
              <a:rPr lang="en-US" sz="4800">
                <a:solidFill>
                  <a:schemeClr val="bg1"/>
                </a:solidFill>
                <a:latin typeface="Arial" panose="020B0604020202020204" pitchFamily="34" charset="0"/>
                <a:cs typeface="Arial" panose="020B0604020202020204" pitchFamily="34" charset="0"/>
              </a:rPr>
              <a:t>Specular reflector</a:t>
            </a:r>
            <a:endParaRPr lang="en-US" sz="4800" dirty="0">
              <a:solidFill>
                <a:schemeClr val="bg1"/>
              </a:solidFill>
              <a:latin typeface="Arial" panose="020B0604020202020204" pitchFamily="34" charset="0"/>
              <a:cs typeface="Arial" panose="020B0604020202020204" pitchFamily="34" charset="0"/>
            </a:endParaRPr>
          </a:p>
        </p:txBody>
      </p:sp>
      <p:sp>
        <p:nvSpPr>
          <p:cNvPr id="5" name="AutoShape 2" descr="RUQ Liver/R Kidney | Sonosite"/>
          <p:cNvSpPr>
            <a:spLocks noChangeAspect="1" noChangeArrowheads="1"/>
          </p:cNvSpPr>
          <p:nvPr/>
        </p:nvSpPr>
        <p:spPr bwMode="auto">
          <a:xfrm>
            <a:off x="155575" y="-144463"/>
            <a:ext cx="5873750" cy="587376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RUQ Liver/R Kidney | Sonosite"/>
          <p:cNvSpPr>
            <a:spLocks noChangeAspect="1" noChangeArrowheads="1"/>
          </p:cNvSpPr>
          <p:nvPr/>
        </p:nvSpPr>
        <p:spPr bwMode="auto">
          <a:xfrm>
            <a:off x="231775" y="2967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8" name="Picture 6" descr="RUQ Liver/R Kidney | Sonosi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775" y="1431420"/>
            <a:ext cx="5876554" cy="483556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2.3.1 Parasternal window - Long-axis views (PLAX) | 123sonograph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9325" y="1587014"/>
            <a:ext cx="5791200" cy="4524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23058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6D63398-EEE4-4E6A-BEF3-E92924A282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23" y="0"/>
            <a:ext cx="12226755" cy="6858000"/>
          </a:xfrm>
          <a:prstGeom prst="rect">
            <a:avLst/>
          </a:prstGeom>
          <a:gradFill>
            <a:gsLst>
              <a:gs pos="0">
                <a:srgbClr val="000000"/>
              </a:gs>
              <a:gs pos="100000">
                <a:schemeClr val="accent1">
                  <a:lumMod val="7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6804B24-17AC-406D-9636-1332F5DF9A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903156" y="-2460574"/>
            <a:ext cx="6859919" cy="11777232"/>
          </a:xfrm>
          <a:prstGeom prst="rect">
            <a:avLst/>
          </a:prstGeom>
          <a:gradFill>
            <a:gsLst>
              <a:gs pos="0">
                <a:schemeClr val="accent1">
                  <a:lumMod val="50000"/>
                  <a:alpha val="0"/>
                </a:schemeClr>
              </a:gs>
              <a:gs pos="100000">
                <a:schemeClr val="accent1">
                  <a:lumMod val="50000"/>
                </a:schemeClr>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23" y="-864"/>
            <a:ext cx="3608179" cy="6858864"/>
          </a:xfrm>
          <a:prstGeom prst="rect">
            <a:avLst/>
          </a:prstGeom>
          <a:gradFill>
            <a:gsLst>
              <a:gs pos="0">
                <a:schemeClr val="accent1">
                  <a:lumMod val="75000"/>
                  <a:alpha val="48000"/>
                </a:schemeClr>
              </a:gs>
              <a:gs pos="99000">
                <a:srgbClr val="000000">
                  <a:alpha val="46000"/>
                </a:srgb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5626703">
            <a:off x="1164940" y="1025588"/>
            <a:ext cx="4967533" cy="4988390"/>
          </a:xfrm>
          <a:prstGeom prst="ellipse">
            <a:avLst/>
          </a:prstGeom>
          <a:gradFill>
            <a:gsLst>
              <a:gs pos="0">
                <a:schemeClr val="accent1">
                  <a:alpha val="24000"/>
                </a:schemeClr>
              </a:gs>
              <a:gs pos="79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570DF94D-F28F-435E-AD56-C40FC99AFA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2409782"/>
            <a:ext cx="12221732" cy="4443259"/>
          </a:xfrm>
          <a:prstGeom prst="rect">
            <a:avLst/>
          </a:prstGeom>
          <a:gradFill>
            <a:gsLst>
              <a:gs pos="0">
                <a:schemeClr val="accent1">
                  <a:lumMod val="75000"/>
                  <a:alpha val="50000"/>
                </a:schemeClr>
              </a:gs>
              <a:gs pos="99000">
                <a:srgbClr val="000000">
                  <a:alpha val="11000"/>
                </a:srgb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84F952EE-9AAE-4D81-BF98-35DF713340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942096" y="-2872097"/>
            <a:ext cx="6407535" cy="12151737"/>
          </a:xfrm>
          <a:prstGeom prst="rect">
            <a:avLst/>
          </a:prstGeom>
          <a:gradFill>
            <a:gsLst>
              <a:gs pos="1000">
                <a:srgbClr val="000000">
                  <a:alpha val="33000"/>
                </a:srgbClr>
              </a:gs>
              <a:gs pos="100000">
                <a:schemeClr val="accent1">
                  <a:lumMod val="50000"/>
                  <a:alpha val="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244454" y="3006586"/>
            <a:ext cx="7284935" cy="2732297"/>
          </a:xfrm>
        </p:spPr>
        <p:txBody>
          <a:bodyPr vert="horz" lIns="91440" tIns="45720" rIns="91440" bIns="45720" rtlCol="0" anchor="t">
            <a:normAutofit/>
          </a:bodyPr>
          <a:lstStyle/>
          <a:p>
            <a:r>
              <a:rPr lang="en-US" sz="4800" kern="1200">
                <a:solidFill>
                  <a:srgbClr val="FFFFFF"/>
                </a:solidFill>
                <a:latin typeface="+mj-lt"/>
                <a:ea typeface="+mj-ea"/>
                <a:cs typeface="+mj-cs"/>
              </a:rPr>
              <a:t>OBTAINING AN IMAGE</a:t>
            </a:r>
          </a:p>
        </p:txBody>
      </p:sp>
    </p:spTree>
    <p:extLst>
      <p:ext uri="{BB962C8B-B14F-4D97-AF65-F5344CB8AC3E}">
        <p14:creationId xmlns:p14="http://schemas.microsoft.com/office/powerpoint/2010/main" val="2148433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15035"/>
          </a:xfrm>
        </p:spPr>
        <p:txBody>
          <a:bodyPr/>
          <a:lstStyle/>
          <a:p>
            <a:pPr algn="ctr"/>
            <a:r>
              <a:rPr lang="en-US" dirty="0">
                <a:solidFill>
                  <a:schemeClr val="bg1"/>
                </a:solidFill>
                <a:latin typeface="Arial" panose="020B0604020202020204" pitchFamily="34" charset="0"/>
                <a:cs typeface="Arial" panose="020B0604020202020204" pitchFamily="34" charset="0"/>
              </a:rPr>
              <a:t>Probe Orientation</a:t>
            </a:r>
          </a:p>
        </p:txBody>
      </p:sp>
      <p:sp>
        <p:nvSpPr>
          <p:cNvPr id="10" name="TextBox 9"/>
          <p:cNvSpPr txBox="1"/>
          <p:nvPr/>
        </p:nvSpPr>
        <p:spPr>
          <a:xfrm>
            <a:off x="958533" y="2339839"/>
            <a:ext cx="6204583" cy="2862322"/>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Ultrasound probe orientation: </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Sagittal plane: The probe marker is always towards the patients head</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bg1"/>
                </a:solidFill>
                <a:latin typeface="Arial" panose="020B0604020202020204" pitchFamily="34" charset="0"/>
                <a:cs typeface="Arial" panose="020B0604020202020204" pitchFamily="34" charset="0"/>
              </a:rPr>
              <a:t>Transverse plane: The probe marker is always towards the patient’s right </a:t>
            </a:r>
          </a:p>
          <a:p>
            <a:endParaRPr lang="en-US" sz="2000" dirty="0">
              <a:solidFill>
                <a:schemeClr val="bg1"/>
              </a:solidFill>
              <a:latin typeface="Arial" panose="020B0604020202020204" pitchFamily="34" charset="0"/>
              <a:cs typeface="Arial" panose="020B0604020202020204" pitchFamily="34" charset="0"/>
            </a:endParaRPr>
          </a:p>
          <a:p>
            <a:r>
              <a:rPr lang="en-US" sz="2000" dirty="0">
                <a:solidFill>
                  <a:schemeClr val="accent4"/>
                </a:solidFill>
                <a:latin typeface="Arial" panose="020B0604020202020204" pitchFamily="34" charset="0"/>
                <a:cs typeface="Arial" panose="020B0604020202020204" pitchFamily="34" charset="0"/>
              </a:rPr>
              <a:t>Exception: </a:t>
            </a:r>
            <a:r>
              <a:rPr lang="en-US" sz="2000" dirty="0">
                <a:solidFill>
                  <a:schemeClr val="bg1"/>
                </a:solidFill>
                <a:latin typeface="Arial" panose="020B0604020202020204" pitchFamily="34" charset="0"/>
                <a:cs typeface="Arial" panose="020B0604020202020204" pitchFamily="34" charset="0"/>
              </a:rPr>
              <a:t>Cardiac, procedural US</a:t>
            </a:r>
          </a:p>
        </p:txBody>
      </p:sp>
      <p:pic>
        <p:nvPicPr>
          <p:cNvPr id="11" name="20.06.09 hrs __[0000741]_crop">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7563167" y="1280160"/>
            <a:ext cx="3644900" cy="2490840"/>
          </a:xfrm>
          <a:prstGeom prst="rect">
            <a:avLst/>
          </a:prstGeom>
        </p:spPr>
      </p:pic>
      <p:sp>
        <p:nvSpPr>
          <p:cNvPr id="12" name="TextBox 11"/>
          <p:cNvSpPr txBox="1"/>
          <p:nvPr/>
        </p:nvSpPr>
        <p:spPr>
          <a:xfrm>
            <a:off x="7334250" y="1628775"/>
            <a:ext cx="1028700" cy="369332"/>
          </a:xfrm>
          <a:prstGeom prst="rect">
            <a:avLst/>
          </a:prstGeom>
          <a:noFill/>
        </p:spPr>
        <p:txBody>
          <a:bodyPr wrap="square" rtlCol="0">
            <a:spAutoFit/>
          </a:bodyPr>
          <a:lstStyle/>
          <a:p>
            <a:r>
              <a:rPr lang="en-US" dirty="0">
                <a:solidFill>
                  <a:schemeClr val="accent4"/>
                </a:solidFill>
                <a:latin typeface="Arial" panose="020B0604020202020204" pitchFamily="34" charset="0"/>
                <a:cs typeface="Arial" panose="020B0604020202020204" pitchFamily="34" charset="0"/>
              </a:rPr>
              <a:t>Head</a:t>
            </a:r>
          </a:p>
        </p:txBody>
      </p:sp>
      <p:sp>
        <p:nvSpPr>
          <p:cNvPr id="14" name="TextBox 13"/>
          <p:cNvSpPr txBox="1"/>
          <p:nvPr/>
        </p:nvSpPr>
        <p:spPr>
          <a:xfrm>
            <a:off x="10820400" y="1628775"/>
            <a:ext cx="1028700" cy="369332"/>
          </a:xfrm>
          <a:prstGeom prst="rect">
            <a:avLst/>
          </a:prstGeom>
          <a:noFill/>
        </p:spPr>
        <p:txBody>
          <a:bodyPr wrap="square" rtlCol="0">
            <a:spAutoFit/>
          </a:bodyPr>
          <a:lstStyle/>
          <a:p>
            <a:r>
              <a:rPr lang="en-US" dirty="0">
                <a:solidFill>
                  <a:schemeClr val="accent4"/>
                </a:solidFill>
                <a:latin typeface="Arial" panose="020B0604020202020204" pitchFamily="34" charset="0"/>
                <a:cs typeface="Arial" panose="020B0604020202020204" pitchFamily="34" charset="0"/>
              </a:rPr>
              <a:t>Feet</a:t>
            </a:r>
          </a:p>
        </p:txBody>
      </p:sp>
      <p:pic>
        <p:nvPicPr>
          <p:cNvPr id="13" name="18.00.41 hrs __[0030579]_crop">
            <a:hlinkClick r:id="" action="ppaction://media"/>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a:xfrm>
            <a:off x="7563166" y="4119614"/>
            <a:ext cx="3885884" cy="2530699"/>
          </a:xfrm>
          <a:prstGeom prst="rect">
            <a:avLst/>
          </a:prstGeom>
        </p:spPr>
      </p:pic>
      <p:sp>
        <p:nvSpPr>
          <p:cNvPr id="16" name="TextBox 15"/>
          <p:cNvSpPr txBox="1"/>
          <p:nvPr/>
        </p:nvSpPr>
        <p:spPr>
          <a:xfrm>
            <a:off x="7334250" y="4501369"/>
            <a:ext cx="1028700" cy="369332"/>
          </a:xfrm>
          <a:prstGeom prst="rect">
            <a:avLst/>
          </a:prstGeom>
          <a:noFill/>
        </p:spPr>
        <p:txBody>
          <a:bodyPr wrap="square" rtlCol="0">
            <a:spAutoFit/>
          </a:bodyPr>
          <a:lstStyle/>
          <a:p>
            <a:r>
              <a:rPr lang="en-US" dirty="0">
                <a:solidFill>
                  <a:schemeClr val="accent4"/>
                </a:solidFill>
                <a:latin typeface="Arial" panose="020B0604020202020204" pitchFamily="34" charset="0"/>
                <a:cs typeface="Arial" panose="020B0604020202020204" pitchFamily="34" charset="0"/>
              </a:rPr>
              <a:t>Right</a:t>
            </a:r>
          </a:p>
        </p:txBody>
      </p:sp>
      <p:sp>
        <p:nvSpPr>
          <p:cNvPr id="17" name="TextBox 16"/>
          <p:cNvSpPr txBox="1"/>
          <p:nvPr/>
        </p:nvSpPr>
        <p:spPr>
          <a:xfrm>
            <a:off x="10820400" y="4501369"/>
            <a:ext cx="1028700" cy="369332"/>
          </a:xfrm>
          <a:prstGeom prst="rect">
            <a:avLst/>
          </a:prstGeom>
          <a:noFill/>
        </p:spPr>
        <p:txBody>
          <a:bodyPr wrap="square" rtlCol="0">
            <a:spAutoFit/>
          </a:bodyPr>
          <a:lstStyle/>
          <a:p>
            <a:r>
              <a:rPr lang="en-US" dirty="0">
                <a:solidFill>
                  <a:schemeClr val="accent4"/>
                </a:solidFill>
                <a:latin typeface="Arial" panose="020B0604020202020204" pitchFamily="34" charset="0"/>
                <a:cs typeface="Arial" panose="020B0604020202020204" pitchFamily="34" charset="0"/>
              </a:rPr>
              <a:t>Left</a:t>
            </a:r>
          </a:p>
        </p:txBody>
      </p:sp>
    </p:spTree>
    <p:extLst>
      <p:ext uri="{BB962C8B-B14F-4D97-AF65-F5344CB8AC3E}">
        <p14:creationId xmlns:p14="http://schemas.microsoft.com/office/powerpoint/2010/main" val="1844468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3" fill="hold" display="0">
                  <p:stCondLst>
                    <p:cond delay="indefinite"/>
                  </p:stCondLst>
                </p:cTn>
                <p:tgtEl>
                  <p:spTgt spid="11"/>
                </p:tgtEl>
              </p:cMediaNode>
            </p:video>
            <p:video>
              <p:cMediaNode vol="80000">
                <p:cTn id="24" fill="hold" display="0">
                  <p:stCondLst>
                    <p:cond delay="indefinite"/>
                  </p:stCondLst>
                </p:cTn>
                <p:tgtEl>
                  <p:spTgt spid="13"/>
                </p:tgtEl>
              </p:cMediaNode>
            </p:video>
          </p:childTnLst>
        </p:cTn>
      </p:par>
    </p:tnLst>
    <p:bldLst>
      <p:bldP spid="10" grpId="0"/>
      <p:bldP spid="12" grpId="0"/>
      <p:bldP spid="14"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71599" y="294538"/>
            <a:ext cx="9895951" cy="1033669"/>
          </a:xfrm>
        </p:spPr>
        <p:txBody>
          <a:bodyPr vert="horz" lIns="91440" tIns="45720" rIns="91440" bIns="45720" rtlCol="0" anchor="ctr">
            <a:normAutofit/>
          </a:bodyPr>
          <a:lstStyle/>
          <a:p>
            <a:r>
              <a:rPr lang="en-US" sz="4000" kern="1200">
                <a:solidFill>
                  <a:srgbClr val="FFFFFF"/>
                </a:solidFill>
                <a:latin typeface="+mj-lt"/>
                <a:ea typeface="+mj-ea"/>
                <a:cs typeface="+mj-cs"/>
              </a:rPr>
              <a:t>Probe Movement</a:t>
            </a:r>
          </a:p>
        </p:txBody>
      </p:sp>
      <p:sp>
        <p:nvSpPr>
          <p:cNvPr id="5" name="TextBox 4"/>
          <p:cNvSpPr txBox="1"/>
          <p:nvPr/>
        </p:nvSpPr>
        <p:spPr>
          <a:xfrm>
            <a:off x="1371599" y="2318197"/>
            <a:ext cx="9724031" cy="3683358"/>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000" dirty="0"/>
              <a:t>The probe can be moved in different planes to optimize the image</a:t>
            </a:r>
          </a:p>
          <a:p>
            <a:pPr indent="-228600">
              <a:lnSpc>
                <a:spcPct val="90000"/>
              </a:lnSpc>
              <a:spcAft>
                <a:spcPts val="600"/>
              </a:spcAft>
              <a:buFont typeface="Arial" panose="020B0604020202020204" pitchFamily="34" charset="0"/>
              <a:buChar char="•"/>
            </a:pPr>
            <a:endParaRPr lang="en-US" sz="2000" dirty="0"/>
          </a:p>
          <a:p>
            <a:pPr marL="342900" indent="-228600">
              <a:lnSpc>
                <a:spcPct val="90000"/>
              </a:lnSpc>
              <a:spcAft>
                <a:spcPts val="600"/>
              </a:spcAft>
              <a:buFont typeface="Arial" panose="020B0604020202020204" pitchFamily="34" charset="0"/>
              <a:buChar char="•"/>
            </a:pPr>
            <a:r>
              <a:rPr lang="en-US" sz="2000" dirty="0"/>
              <a:t>Tilting: The probe is moved from side to side on the same axis </a:t>
            </a:r>
          </a:p>
          <a:p>
            <a:pPr marL="342900" indent="-228600">
              <a:lnSpc>
                <a:spcPct val="90000"/>
              </a:lnSpc>
              <a:spcAft>
                <a:spcPts val="600"/>
              </a:spcAft>
              <a:buFont typeface="Arial" panose="020B0604020202020204" pitchFamily="34" charset="0"/>
              <a:buChar char="•"/>
            </a:pPr>
            <a:endParaRPr lang="en-US" sz="2000" dirty="0"/>
          </a:p>
          <a:p>
            <a:pPr marL="342900" indent="-228600">
              <a:lnSpc>
                <a:spcPct val="90000"/>
              </a:lnSpc>
              <a:spcAft>
                <a:spcPts val="600"/>
              </a:spcAft>
              <a:buFont typeface="Arial" panose="020B0604020202020204" pitchFamily="34" charset="0"/>
              <a:buChar char="•"/>
            </a:pPr>
            <a:r>
              <a:rPr lang="en-US" sz="2000" dirty="0"/>
              <a:t>Sliding: The probe is slid up and down along the organ of interest. </a:t>
            </a:r>
          </a:p>
          <a:p>
            <a:pPr marL="342900" indent="-228600">
              <a:lnSpc>
                <a:spcPct val="90000"/>
              </a:lnSpc>
              <a:spcAft>
                <a:spcPts val="600"/>
              </a:spcAft>
              <a:buFont typeface="Arial" panose="020B0604020202020204" pitchFamily="34" charset="0"/>
              <a:buChar char="•"/>
            </a:pPr>
            <a:endParaRPr lang="en-US" sz="2000" dirty="0"/>
          </a:p>
          <a:p>
            <a:pPr marL="342900" indent="-228600">
              <a:lnSpc>
                <a:spcPct val="90000"/>
              </a:lnSpc>
              <a:spcAft>
                <a:spcPts val="600"/>
              </a:spcAft>
              <a:buFont typeface="Arial" panose="020B0604020202020204" pitchFamily="34" charset="0"/>
              <a:buChar char="•"/>
            </a:pPr>
            <a:r>
              <a:rPr lang="en-US" sz="2000" dirty="0"/>
              <a:t>Fanning: Similar to tilting but here the probe is tilted from one side to the other. </a:t>
            </a:r>
          </a:p>
          <a:p>
            <a:pPr marL="342900" indent="-228600">
              <a:lnSpc>
                <a:spcPct val="90000"/>
              </a:lnSpc>
              <a:spcAft>
                <a:spcPts val="600"/>
              </a:spcAft>
              <a:buFont typeface="Arial" panose="020B0604020202020204" pitchFamily="34" charset="0"/>
              <a:buChar char="•"/>
            </a:pPr>
            <a:endParaRPr lang="en-US" sz="2000" dirty="0"/>
          </a:p>
          <a:p>
            <a:pPr marL="342900" indent="-228600">
              <a:lnSpc>
                <a:spcPct val="90000"/>
              </a:lnSpc>
              <a:spcAft>
                <a:spcPts val="600"/>
              </a:spcAft>
              <a:buFont typeface="Arial" panose="020B0604020202020204" pitchFamily="34" charset="0"/>
              <a:buChar char="•"/>
            </a:pPr>
            <a:r>
              <a:rPr lang="en-US" sz="2000" dirty="0"/>
              <a:t>Please watch the YouTube video for further explanation of these movements. </a:t>
            </a:r>
          </a:p>
          <a:p>
            <a:pPr marL="342900" indent="-228600">
              <a:lnSpc>
                <a:spcPct val="90000"/>
              </a:lnSpc>
              <a:spcAft>
                <a:spcPts val="600"/>
              </a:spcAft>
              <a:buFont typeface="Arial" panose="020B0604020202020204" pitchFamily="34" charset="0"/>
              <a:buChar char="•"/>
            </a:pPr>
            <a:endParaRPr lang="en-US" sz="2000" dirty="0"/>
          </a:p>
        </p:txBody>
      </p:sp>
      <p:sp>
        <p:nvSpPr>
          <p:cNvPr id="13" name="Rectangle 12">
            <a:extLst>
              <a:ext uri="{FF2B5EF4-FFF2-40B4-BE49-F238E27FC236}">
                <a16:creationId xmlns:a16="http://schemas.microsoft.com/office/drawing/2014/main" id="{90788E2D-2ED7-BAE9-ED49-6C13B98163F2}"/>
              </a:ext>
            </a:extLst>
          </p:cNvPr>
          <p:cNvSpPr/>
          <p:nvPr/>
        </p:nvSpPr>
        <p:spPr>
          <a:xfrm>
            <a:off x="1628666" y="5829612"/>
            <a:ext cx="5227201" cy="400110"/>
          </a:xfrm>
          <a:prstGeom prst="rect">
            <a:avLst/>
          </a:prstGeom>
        </p:spPr>
        <p:txBody>
          <a:bodyPr wrap="square">
            <a:spAutoFit/>
          </a:bodyPr>
          <a:lstStyle/>
          <a:p>
            <a:r>
              <a:rPr lang="en-US" sz="2000" b="1" dirty="0">
                <a:solidFill>
                  <a:srgbClr val="FFC000"/>
                </a:solidFill>
              </a:rPr>
              <a:t>https://youtu.be/RskrEsAGzec?t=120</a:t>
            </a:r>
          </a:p>
        </p:txBody>
      </p:sp>
    </p:spTree>
    <p:extLst>
      <p:ext uri="{BB962C8B-B14F-4D97-AF65-F5344CB8AC3E}">
        <p14:creationId xmlns:p14="http://schemas.microsoft.com/office/powerpoint/2010/main" val="1764983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583"/>
            <a:ext cx="10515600" cy="941917"/>
          </a:xfrm>
        </p:spPr>
        <p:txBody>
          <a:bodyPr/>
          <a:lstStyle/>
          <a:p>
            <a:pPr algn="ctr"/>
            <a:r>
              <a:rPr lang="en-US" dirty="0">
                <a:solidFill>
                  <a:schemeClr val="bg1"/>
                </a:solidFill>
                <a:latin typeface="Arial" panose="020B0604020202020204" pitchFamily="34" charset="0"/>
                <a:cs typeface="Arial" panose="020B0604020202020204" pitchFamily="34" charset="0"/>
              </a:rPr>
              <a:t>Holding the probe</a:t>
            </a:r>
            <a:endParaRPr lang="en-US" dirty="0"/>
          </a:p>
        </p:txBody>
      </p:sp>
      <p:pic>
        <p:nvPicPr>
          <p:cNvPr id="6" name="Picture 5" descr="A picture containing person, indoor&#10;&#10;Description automatically generated">
            <a:extLst>
              <a:ext uri="{FF2B5EF4-FFF2-40B4-BE49-F238E27FC236}">
                <a16:creationId xmlns:a16="http://schemas.microsoft.com/office/drawing/2014/main" id="{67E0FE2C-07EF-E551-A774-343DFD67A5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736167" y="1627716"/>
            <a:ext cx="5401733" cy="4051300"/>
          </a:xfrm>
          <a:prstGeom prst="rect">
            <a:avLst/>
          </a:prstGeom>
        </p:spPr>
      </p:pic>
      <p:pic>
        <p:nvPicPr>
          <p:cNvPr id="8" name="Picture 7" descr="A person holding a bottle&#10;&#10;Description automatically generated with low confidence">
            <a:extLst>
              <a:ext uri="{FF2B5EF4-FFF2-40B4-BE49-F238E27FC236}">
                <a16:creationId xmlns:a16="http://schemas.microsoft.com/office/drawing/2014/main" id="{09172379-8AD0-636B-7C46-D93FAB2BC4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54100" y="1627716"/>
            <a:ext cx="5401733" cy="4051300"/>
          </a:xfrm>
          <a:prstGeom prst="rect">
            <a:avLst/>
          </a:prstGeom>
        </p:spPr>
      </p:pic>
      <p:sp>
        <p:nvSpPr>
          <p:cNvPr id="9" name="TextBox 8">
            <a:extLst>
              <a:ext uri="{FF2B5EF4-FFF2-40B4-BE49-F238E27FC236}">
                <a16:creationId xmlns:a16="http://schemas.microsoft.com/office/drawing/2014/main" id="{4DCB363C-6273-AE96-8762-E78F6F37C116}"/>
              </a:ext>
            </a:extLst>
          </p:cNvPr>
          <p:cNvSpPr txBox="1"/>
          <p:nvPr/>
        </p:nvSpPr>
        <p:spPr>
          <a:xfrm>
            <a:off x="3177931" y="6354233"/>
            <a:ext cx="2159000" cy="461665"/>
          </a:xfrm>
          <a:prstGeom prst="rect">
            <a:avLst/>
          </a:prstGeom>
          <a:noFill/>
        </p:spPr>
        <p:txBody>
          <a:bodyPr wrap="square" rtlCol="0">
            <a:spAutoFit/>
          </a:bodyPr>
          <a:lstStyle/>
          <a:p>
            <a:r>
              <a:rPr lang="en-US" sz="2400" dirty="0">
                <a:solidFill>
                  <a:srgbClr val="FF0000"/>
                </a:solidFill>
                <a:latin typeface="Arial" panose="020B0604020202020204" pitchFamily="34" charset="0"/>
                <a:cs typeface="Arial" panose="020B0604020202020204" pitchFamily="34" charset="0"/>
              </a:rPr>
              <a:t>Incorrect</a:t>
            </a:r>
          </a:p>
        </p:txBody>
      </p:sp>
      <p:sp>
        <p:nvSpPr>
          <p:cNvPr id="10" name="TextBox 9">
            <a:extLst>
              <a:ext uri="{FF2B5EF4-FFF2-40B4-BE49-F238E27FC236}">
                <a16:creationId xmlns:a16="http://schemas.microsoft.com/office/drawing/2014/main" id="{B2EEEEC9-2E03-4BE0-BAFC-3C490DD85BFA}"/>
              </a:ext>
            </a:extLst>
          </p:cNvPr>
          <p:cNvSpPr txBox="1"/>
          <p:nvPr/>
        </p:nvSpPr>
        <p:spPr>
          <a:xfrm>
            <a:off x="7843716" y="6354232"/>
            <a:ext cx="2159000" cy="461665"/>
          </a:xfrm>
          <a:prstGeom prst="rect">
            <a:avLst/>
          </a:prstGeom>
          <a:noFill/>
        </p:spPr>
        <p:txBody>
          <a:bodyPr wrap="square" rtlCol="0">
            <a:spAutoFit/>
          </a:bodyPr>
          <a:lstStyle/>
          <a:p>
            <a:r>
              <a:rPr lang="en-US" sz="2400" dirty="0">
                <a:solidFill>
                  <a:srgbClr val="FF0000"/>
                </a:solidFill>
                <a:latin typeface="Arial" panose="020B0604020202020204" pitchFamily="34" charset="0"/>
                <a:cs typeface="Arial" panose="020B0604020202020204" pitchFamily="34" charset="0"/>
              </a:rPr>
              <a:t>Correct</a:t>
            </a:r>
          </a:p>
        </p:txBody>
      </p:sp>
    </p:spTree>
    <p:extLst>
      <p:ext uri="{BB962C8B-B14F-4D97-AF65-F5344CB8AC3E}">
        <p14:creationId xmlns:p14="http://schemas.microsoft.com/office/powerpoint/2010/main" val="1114370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a:solidFill>
                  <a:srgbClr val="FFFFFF"/>
                </a:solidFill>
                <a:latin typeface="+mj-lt"/>
                <a:ea typeface="+mj-ea"/>
                <a:cs typeface="+mj-cs"/>
              </a:rPr>
              <a:t>IMAGE OPTIMIZATION</a:t>
            </a:r>
          </a:p>
        </p:txBody>
      </p:sp>
      <p:sp>
        <p:nvSpPr>
          <p:cNvPr id="21" name="Rectangle 20">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5335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bg1"/>
                </a:solidFill>
                <a:latin typeface="Arial" panose="020B0604020202020204" pitchFamily="34" charset="0"/>
                <a:cs typeface="Arial" panose="020B0604020202020204" pitchFamily="34" charset="0"/>
              </a:rPr>
              <a:t>Gain</a:t>
            </a:r>
            <a:endParaRPr lang="en-US" dirty="0"/>
          </a:p>
        </p:txBody>
      </p:sp>
      <p:pic>
        <p:nvPicPr>
          <p:cNvPr id="6" name="image11.png"/>
          <p:cNvPicPr/>
          <p:nvPr/>
        </p:nvPicPr>
        <p:blipFill rotWithShape="1">
          <a:blip r:embed="rId3"/>
          <a:srcRect t="7598" b="13705"/>
          <a:stretch/>
        </p:blipFill>
        <p:spPr>
          <a:xfrm>
            <a:off x="6368632" y="2196661"/>
            <a:ext cx="5295048" cy="3840723"/>
          </a:xfrm>
          <a:prstGeom prst="rect">
            <a:avLst/>
          </a:prstGeom>
          <a:ln w="12700">
            <a:miter lim="400000"/>
          </a:ln>
        </p:spPr>
      </p:pic>
      <p:pic>
        <p:nvPicPr>
          <p:cNvPr id="7" name="image12.png"/>
          <p:cNvPicPr/>
          <p:nvPr/>
        </p:nvPicPr>
        <p:blipFill rotWithShape="1">
          <a:blip r:embed="rId4"/>
          <a:srcRect t="6960" b="14107"/>
          <a:stretch/>
        </p:blipFill>
        <p:spPr>
          <a:xfrm>
            <a:off x="838200" y="2207172"/>
            <a:ext cx="5295048" cy="3935720"/>
          </a:xfrm>
          <a:prstGeom prst="rect">
            <a:avLst/>
          </a:prstGeom>
          <a:ln w="12700">
            <a:miter lim="400000"/>
          </a:ln>
        </p:spPr>
      </p:pic>
    </p:spTree>
    <p:extLst>
      <p:ext uri="{BB962C8B-B14F-4D97-AF65-F5344CB8AC3E}">
        <p14:creationId xmlns:p14="http://schemas.microsoft.com/office/powerpoint/2010/main" val="33059271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502" y="196227"/>
            <a:ext cx="10515600" cy="1019575"/>
          </a:xfrm>
        </p:spPr>
        <p:txBody>
          <a:bodyPr/>
          <a:lstStyle/>
          <a:p>
            <a:pPr algn="ctr"/>
            <a:r>
              <a:rPr lang="en-US" dirty="0">
                <a:solidFill>
                  <a:schemeClr val="bg1"/>
                </a:solidFill>
                <a:latin typeface="Arial" panose="020B0604020202020204" pitchFamily="34" charset="0"/>
                <a:cs typeface="Arial" panose="020B0604020202020204" pitchFamily="34" charset="0"/>
              </a:rPr>
              <a:t>Near and Far Gain</a:t>
            </a:r>
            <a:endParaRPr lang="en-US" dirty="0"/>
          </a:p>
        </p:txBody>
      </p:sp>
      <p:sp>
        <p:nvSpPr>
          <p:cNvPr id="8" name="TextBox 7"/>
          <p:cNvSpPr txBox="1"/>
          <p:nvPr/>
        </p:nvSpPr>
        <p:spPr>
          <a:xfrm>
            <a:off x="5024869" y="4402452"/>
            <a:ext cx="150692" cy="4547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8" tIns="26788" rIns="26788" bIns="26788" numCol="1" spcCol="38100" rtlCol="0" anchor="ctr">
            <a:spAutoFit/>
          </a:bodyPr>
          <a:lstStyle/>
          <a:p>
            <a:pPr marL="30479" marR="30479" defTabSz="683099"/>
            <a:endParaRPr lang="en-US" sz="1793"/>
          </a:p>
        </p:txBody>
      </p:sp>
      <p:pic>
        <p:nvPicPr>
          <p:cNvPr id="12" name="Picture 11"/>
          <p:cNvPicPr>
            <a:picLocks noChangeAspect="1"/>
          </p:cNvPicPr>
          <p:nvPr/>
        </p:nvPicPr>
        <p:blipFill>
          <a:blip r:embed="rId3"/>
          <a:stretch>
            <a:fillRect/>
          </a:stretch>
        </p:blipFill>
        <p:spPr>
          <a:xfrm>
            <a:off x="4344721" y="940420"/>
            <a:ext cx="4515480" cy="1095528"/>
          </a:xfrm>
          <a:prstGeom prst="rect">
            <a:avLst/>
          </a:prstGeom>
        </p:spPr>
      </p:pic>
      <p:pic>
        <p:nvPicPr>
          <p:cNvPr id="14" name="Picture 13"/>
          <p:cNvPicPr>
            <a:picLocks noChangeAspect="1"/>
          </p:cNvPicPr>
          <p:nvPr/>
        </p:nvPicPr>
        <p:blipFill>
          <a:blip r:embed="rId4"/>
          <a:stretch>
            <a:fillRect/>
          </a:stretch>
        </p:blipFill>
        <p:spPr>
          <a:xfrm>
            <a:off x="4275077" y="2562929"/>
            <a:ext cx="4647467" cy="1239169"/>
          </a:xfrm>
          <a:prstGeom prst="rect">
            <a:avLst/>
          </a:prstGeom>
        </p:spPr>
      </p:pic>
      <p:cxnSp>
        <p:nvCxnSpPr>
          <p:cNvPr id="4" name="Straight Arrow Connector 3"/>
          <p:cNvCxnSpPr/>
          <p:nvPr/>
        </p:nvCxnSpPr>
        <p:spPr>
          <a:xfrm flipV="1">
            <a:off x="4441371" y="4009292"/>
            <a:ext cx="0" cy="1085222"/>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7" name="Straight Arrow Connector 6"/>
          <p:cNvCxnSpPr/>
          <p:nvPr/>
        </p:nvCxnSpPr>
        <p:spPr>
          <a:xfrm>
            <a:off x="4431323" y="5124659"/>
            <a:ext cx="4369673" cy="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1" name="Straight Connector 10"/>
          <p:cNvCxnSpPr/>
          <p:nvPr/>
        </p:nvCxnSpPr>
        <p:spPr>
          <a:xfrm>
            <a:off x="4441371" y="4752870"/>
            <a:ext cx="583498"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5" name="Straight Connector 14"/>
          <p:cNvCxnSpPr/>
          <p:nvPr/>
        </p:nvCxnSpPr>
        <p:spPr>
          <a:xfrm flipV="1">
            <a:off x="5024869" y="4176509"/>
            <a:ext cx="838069" cy="576361"/>
          </a:xfrm>
          <a:prstGeom prst="line">
            <a:avLst/>
          </a:prstGeom>
        </p:spPr>
        <p:style>
          <a:lnRef idx="1">
            <a:schemeClr val="accent2"/>
          </a:lnRef>
          <a:fillRef idx="0">
            <a:schemeClr val="accent2"/>
          </a:fillRef>
          <a:effectRef idx="0">
            <a:schemeClr val="accent2"/>
          </a:effectRef>
          <a:fontRef idx="minor">
            <a:schemeClr val="tx1"/>
          </a:fontRef>
        </p:style>
      </p:cxnSp>
      <p:cxnSp>
        <p:nvCxnSpPr>
          <p:cNvPr id="18" name="Straight Connector 17"/>
          <p:cNvCxnSpPr/>
          <p:nvPr/>
        </p:nvCxnSpPr>
        <p:spPr>
          <a:xfrm>
            <a:off x="5862938" y="4176509"/>
            <a:ext cx="2256130" cy="0"/>
          </a:xfrm>
          <a:prstGeom prst="line">
            <a:avLst/>
          </a:prstGeom>
        </p:spPr>
        <p:style>
          <a:lnRef idx="1">
            <a:schemeClr val="accent2"/>
          </a:lnRef>
          <a:fillRef idx="0">
            <a:schemeClr val="accent2"/>
          </a:fillRef>
          <a:effectRef idx="0">
            <a:schemeClr val="accent2"/>
          </a:effectRef>
          <a:fontRef idx="minor">
            <a:schemeClr val="tx1"/>
          </a:fontRef>
        </p:style>
      </p:cxnSp>
      <p:sp>
        <p:nvSpPr>
          <p:cNvPr id="19" name="Freeform 18"/>
          <p:cNvSpPr/>
          <p:nvPr/>
        </p:nvSpPr>
        <p:spPr>
          <a:xfrm>
            <a:off x="4167109" y="5321746"/>
            <a:ext cx="4863402" cy="864158"/>
          </a:xfrm>
          <a:custGeom>
            <a:avLst/>
            <a:gdLst>
              <a:gd name="connsiteX0" fmla="*/ 0 w 4863402"/>
              <a:gd name="connsiteY0" fmla="*/ 864158 h 864158"/>
              <a:gd name="connsiteX1" fmla="*/ 60290 w 4863402"/>
              <a:gd name="connsiteY1" fmla="*/ 763675 h 864158"/>
              <a:gd name="connsiteX2" fmla="*/ 90435 w 4863402"/>
              <a:gd name="connsiteY2" fmla="*/ 733530 h 864158"/>
              <a:gd name="connsiteX3" fmla="*/ 150725 w 4863402"/>
              <a:gd name="connsiteY3" fmla="*/ 633046 h 864158"/>
              <a:gd name="connsiteX4" fmla="*/ 170822 w 4863402"/>
              <a:gd name="connsiteY4" fmla="*/ 602901 h 864158"/>
              <a:gd name="connsiteX5" fmla="*/ 211015 w 4863402"/>
              <a:gd name="connsiteY5" fmla="*/ 522514 h 864158"/>
              <a:gd name="connsiteX6" fmla="*/ 221063 w 4863402"/>
              <a:gd name="connsiteY6" fmla="*/ 492369 h 864158"/>
              <a:gd name="connsiteX7" fmla="*/ 251208 w 4863402"/>
              <a:gd name="connsiteY7" fmla="*/ 472272 h 864158"/>
              <a:gd name="connsiteX8" fmla="*/ 271305 w 4863402"/>
              <a:gd name="connsiteY8" fmla="*/ 411982 h 864158"/>
              <a:gd name="connsiteX9" fmla="*/ 281353 w 4863402"/>
              <a:gd name="connsiteY9" fmla="*/ 381837 h 864158"/>
              <a:gd name="connsiteX10" fmla="*/ 301450 w 4863402"/>
              <a:gd name="connsiteY10" fmla="*/ 311499 h 864158"/>
              <a:gd name="connsiteX11" fmla="*/ 321547 w 4863402"/>
              <a:gd name="connsiteY11" fmla="*/ 281354 h 864158"/>
              <a:gd name="connsiteX12" fmla="*/ 341644 w 4863402"/>
              <a:gd name="connsiteY12" fmla="*/ 221064 h 864158"/>
              <a:gd name="connsiteX13" fmla="*/ 351692 w 4863402"/>
              <a:gd name="connsiteY13" fmla="*/ 180870 h 864158"/>
              <a:gd name="connsiteX14" fmla="*/ 371789 w 4863402"/>
              <a:gd name="connsiteY14" fmla="*/ 150725 h 864158"/>
              <a:gd name="connsiteX15" fmla="*/ 401934 w 4863402"/>
              <a:gd name="connsiteY15" fmla="*/ 110532 h 864158"/>
              <a:gd name="connsiteX16" fmla="*/ 482320 w 4863402"/>
              <a:gd name="connsiteY16" fmla="*/ 50242 h 864158"/>
              <a:gd name="connsiteX17" fmla="*/ 532562 w 4863402"/>
              <a:gd name="connsiteY17" fmla="*/ 40193 h 864158"/>
              <a:gd name="connsiteX18" fmla="*/ 562707 w 4863402"/>
              <a:gd name="connsiteY18" fmla="*/ 20097 h 864158"/>
              <a:gd name="connsiteX19" fmla="*/ 633046 w 4863402"/>
              <a:gd name="connsiteY19" fmla="*/ 10048 h 864158"/>
              <a:gd name="connsiteX20" fmla="*/ 663191 w 4863402"/>
              <a:gd name="connsiteY20" fmla="*/ 0 h 864158"/>
              <a:gd name="connsiteX21" fmla="*/ 823964 w 4863402"/>
              <a:gd name="connsiteY21" fmla="*/ 10048 h 864158"/>
              <a:gd name="connsiteX22" fmla="*/ 854109 w 4863402"/>
              <a:gd name="connsiteY22" fmla="*/ 50242 h 864158"/>
              <a:gd name="connsiteX23" fmla="*/ 944545 w 4863402"/>
              <a:gd name="connsiteY23" fmla="*/ 100483 h 864158"/>
              <a:gd name="connsiteX24" fmla="*/ 1004835 w 4863402"/>
              <a:gd name="connsiteY24" fmla="*/ 160774 h 864158"/>
              <a:gd name="connsiteX25" fmla="*/ 1034980 w 4863402"/>
              <a:gd name="connsiteY25" fmla="*/ 190919 h 864158"/>
              <a:gd name="connsiteX26" fmla="*/ 1065125 w 4863402"/>
              <a:gd name="connsiteY26" fmla="*/ 221064 h 864158"/>
              <a:gd name="connsiteX27" fmla="*/ 1105318 w 4863402"/>
              <a:gd name="connsiteY27" fmla="*/ 251209 h 864158"/>
              <a:gd name="connsiteX28" fmla="*/ 1195753 w 4863402"/>
              <a:gd name="connsiteY28" fmla="*/ 321547 h 864158"/>
              <a:gd name="connsiteX29" fmla="*/ 1215850 w 4863402"/>
              <a:gd name="connsiteY29" fmla="*/ 351692 h 864158"/>
              <a:gd name="connsiteX30" fmla="*/ 1286189 w 4863402"/>
              <a:gd name="connsiteY30" fmla="*/ 381837 h 864158"/>
              <a:gd name="connsiteX31" fmla="*/ 1446962 w 4863402"/>
              <a:gd name="connsiteY31" fmla="*/ 371789 h 864158"/>
              <a:gd name="connsiteX32" fmla="*/ 1487156 w 4863402"/>
              <a:gd name="connsiteY32" fmla="*/ 361741 h 864158"/>
              <a:gd name="connsiteX33" fmla="*/ 1517301 w 4863402"/>
              <a:gd name="connsiteY33" fmla="*/ 331596 h 864158"/>
              <a:gd name="connsiteX34" fmla="*/ 1577591 w 4863402"/>
              <a:gd name="connsiteY34" fmla="*/ 311499 h 864158"/>
              <a:gd name="connsiteX35" fmla="*/ 1637881 w 4863402"/>
              <a:gd name="connsiteY35" fmla="*/ 271305 h 864158"/>
              <a:gd name="connsiteX36" fmla="*/ 1668026 w 4863402"/>
              <a:gd name="connsiteY36" fmla="*/ 241160 h 864158"/>
              <a:gd name="connsiteX37" fmla="*/ 1738364 w 4863402"/>
              <a:gd name="connsiteY37" fmla="*/ 221064 h 864158"/>
              <a:gd name="connsiteX38" fmla="*/ 1949380 w 4863402"/>
              <a:gd name="connsiteY38" fmla="*/ 231112 h 864158"/>
              <a:gd name="connsiteX39" fmla="*/ 2009670 w 4863402"/>
              <a:gd name="connsiteY39" fmla="*/ 271305 h 864158"/>
              <a:gd name="connsiteX40" fmla="*/ 2069960 w 4863402"/>
              <a:gd name="connsiteY40" fmla="*/ 301450 h 864158"/>
              <a:gd name="connsiteX41" fmla="*/ 2100105 w 4863402"/>
              <a:gd name="connsiteY41" fmla="*/ 311499 h 864158"/>
              <a:gd name="connsiteX42" fmla="*/ 2130250 w 4863402"/>
              <a:gd name="connsiteY42" fmla="*/ 331596 h 864158"/>
              <a:gd name="connsiteX43" fmla="*/ 2190540 w 4863402"/>
              <a:gd name="connsiteY43" fmla="*/ 351692 h 864158"/>
              <a:gd name="connsiteX44" fmla="*/ 2230734 w 4863402"/>
              <a:gd name="connsiteY44" fmla="*/ 371789 h 864158"/>
              <a:gd name="connsiteX45" fmla="*/ 2260879 w 4863402"/>
              <a:gd name="connsiteY45" fmla="*/ 391886 h 864158"/>
              <a:gd name="connsiteX46" fmla="*/ 2301072 w 4863402"/>
              <a:gd name="connsiteY46" fmla="*/ 401934 h 864158"/>
              <a:gd name="connsiteX47" fmla="*/ 2331217 w 4863402"/>
              <a:gd name="connsiteY47" fmla="*/ 411982 h 864158"/>
              <a:gd name="connsiteX48" fmla="*/ 2371411 w 4863402"/>
              <a:gd name="connsiteY48" fmla="*/ 432079 h 864158"/>
              <a:gd name="connsiteX49" fmla="*/ 2401556 w 4863402"/>
              <a:gd name="connsiteY49" fmla="*/ 442127 h 864158"/>
              <a:gd name="connsiteX50" fmla="*/ 2451797 w 4863402"/>
              <a:gd name="connsiteY50" fmla="*/ 462224 h 864158"/>
              <a:gd name="connsiteX51" fmla="*/ 2522136 w 4863402"/>
              <a:gd name="connsiteY51" fmla="*/ 482321 h 864158"/>
              <a:gd name="connsiteX52" fmla="*/ 2552281 w 4863402"/>
              <a:gd name="connsiteY52" fmla="*/ 492369 h 864158"/>
              <a:gd name="connsiteX53" fmla="*/ 2692958 w 4863402"/>
              <a:gd name="connsiteY53" fmla="*/ 482321 h 864158"/>
              <a:gd name="connsiteX54" fmla="*/ 2733151 w 4863402"/>
              <a:gd name="connsiteY54" fmla="*/ 442127 h 864158"/>
              <a:gd name="connsiteX55" fmla="*/ 2773345 w 4863402"/>
              <a:gd name="connsiteY55" fmla="*/ 422031 h 864158"/>
              <a:gd name="connsiteX56" fmla="*/ 2863780 w 4863402"/>
              <a:gd name="connsiteY56" fmla="*/ 321547 h 864158"/>
              <a:gd name="connsiteX57" fmla="*/ 2893925 w 4863402"/>
              <a:gd name="connsiteY57" fmla="*/ 291402 h 864158"/>
              <a:gd name="connsiteX58" fmla="*/ 2984360 w 4863402"/>
              <a:gd name="connsiteY58" fmla="*/ 221064 h 864158"/>
              <a:gd name="connsiteX59" fmla="*/ 3024553 w 4863402"/>
              <a:gd name="connsiteY59" fmla="*/ 211015 h 864158"/>
              <a:gd name="connsiteX60" fmla="*/ 3054698 w 4863402"/>
              <a:gd name="connsiteY60" fmla="*/ 190919 h 864158"/>
              <a:gd name="connsiteX61" fmla="*/ 3406391 w 4863402"/>
              <a:gd name="connsiteY61" fmla="*/ 190919 h 864158"/>
              <a:gd name="connsiteX62" fmla="*/ 3476729 w 4863402"/>
              <a:gd name="connsiteY62" fmla="*/ 221064 h 864158"/>
              <a:gd name="connsiteX63" fmla="*/ 3516923 w 4863402"/>
              <a:gd name="connsiteY63" fmla="*/ 231112 h 864158"/>
              <a:gd name="connsiteX64" fmla="*/ 3617406 w 4863402"/>
              <a:gd name="connsiteY64" fmla="*/ 261257 h 864158"/>
              <a:gd name="connsiteX65" fmla="*/ 3687745 w 4863402"/>
              <a:gd name="connsiteY65" fmla="*/ 311499 h 864158"/>
              <a:gd name="connsiteX66" fmla="*/ 3748035 w 4863402"/>
              <a:gd name="connsiteY66" fmla="*/ 351692 h 864158"/>
              <a:gd name="connsiteX67" fmla="*/ 3778180 w 4863402"/>
              <a:gd name="connsiteY67" fmla="*/ 361741 h 864158"/>
              <a:gd name="connsiteX68" fmla="*/ 3808325 w 4863402"/>
              <a:gd name="connsiteY68" fmla="*/ 381837 h 864158"/>
              <a:gd name="connsiteX69" fmla="*/ 3858567 w 4863402"/>
              <a:gd name="connsiteY69" fmla="*/ 391886 h 864158"/>
              <a:gd name="connsiteX70" fmla="*/ 3989195 w 4863402"/>
              <a:gd name="connsiteY70" fmla="*/ 422031 h 864158"/>
              <a:gd name="connsiteX71" fmla="*/ 4029389 w 4863402"/>
              <a:gd name="connsiteY71" fmla="*/ 442127 h 864158"/>
              <a:gd name="connsiteX72" fmla="*/ 4059534 w 4863402"/>
              <a:gd name="connsiteY72" fmla="*/ 462224 h 864158"/>
              <a:gd name="connsiteX73" fmla="*/ 4139920 w 4863402"/>
              <a:gd name="connsiteY73" fmla="*/ 482321 h 864158"/>
              <a:gd name="connsiteX74" fmla="*/ 4210259 w 4863402"/>
              <a:gd name="connsiteY74" fmla="*/ 512466 h 864158"/>
              <a:gd name="connsiteX75" fmla="*/ 4300694 w 4863402"/>
              <a:gd name="connsiteY75" fmla="*/ 542611 h 864158"/>
              <a:gd name="connsiteX76" fmla="*/ 4330839 w 4863402"/>
              <a:gd name="connsiteY76" fmla="*/ 552659 h 864158"/>
              <a:gd name="connsiteX77" fmla="*/ 4391129 w 4863402"/>
              <a:gd name="connsiteY77" fmla="*/ 582804 h 864158"/>
              <a:gd name="connsiteX78" fmla="*/ 4431323 w 4863402"/>
              <a:gd name="connsiteY78" fmla="*/ 602901 h 864158"/>
              <a:gd name="connsiteX79" fmla="*/ 4491613 w 4863402"/>
              <a:gd name="connsiteY79" fmla="*/ 622998 h 864158"/>
              <a:gd name="connsiteX80" fmla="*/ 4521758 w 4863402"/>
              <a:gd name="connsiteY80" fmla="*/ 643094 h 864158"/>
              <a:gd name="connsiteX81" fmla="*/ 4582048 w 4863402"/>
              <a:gd name="connsiteY81" fmla="*/ 663191 h 864158"/>
              <a:gd name="connsiteX82" fmla="*/ 4612193 w 4863402"/>
              <a:gd name="connsiteY82" fmla="*/ 683288 h 864158"/>
              <a:gd name="connsiteX83" fmla="*/ 4682531 w 4863402"/>
              <a:gd name="connsiteY83" fmla="*/ 703385 h 864158"/>
              <a:gd name="connsiteX84" fmla="*/ 4712676 w 4863402"/>
              <a:gd name="connsiteY84" fmla="*/ 723481 h 864158"/>
              <a:gd name="connsiteX85" fmla="*/ 4863402 w 4863402"/>
              <a:gd name="connsiteY85" fmla="*/ 723481 h 86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4863402" h="864158">
                <a:moveTo>
                  <a:pt x="0" y="864158"/>
                </a:moveTo>
                <a:cubicBezTo>
                  <a:pt x="20097" y="830664"/>
                  <a:pt x="32670" y="791295"/>
                  <a:pt x="60290" y="763675"/>
                </a:cubicBezTo>
                <a:cubicBezTo>
                  <a:pt x="70338" y="753627"/>
                  <a:pt x="81711" y="744747"/>
                  <a:pt x="90435" y="733530"/>
                </a:cubicBezTo>
                <a:cubicBezTo>
                  <a:pt x="143377" y="665461"/>
                  <a:pt x="117072" y="691937"/>
                  <a:pt x="150725" y="633046"/>
                </a:cubicBezTo>
                <a:cubicBezTo>
                  <a:pt x="156717" y="622561"/>
                  <a:pt x="165039" y="613503"/>
                  <a:pt x="170822" y="602901"/>
                </a:cubicBezTo>
                <a:cubicBezTo>
                  <a:pt x="185168" y="576601"/>
                  <a:pt x="201542" y="550935"/>
                  <a:pt x="211015" y="522514"/>
                </a:cubicBezTo>
                <a:cubicBezTo>
                  <a:pt x="214364" y="512466"/>
                  <a:pt x="214446" y="500640"/>
                  <a:pt x="221063" y="492369"/>
                </a:cubicBezTo>
                <a:cubicBezTo>
                  <a:pt x="228607" y="482939"/>
                  <a:pt x="241160" y="478971"/>
                  <a:pt x="251208" y="472272"/>
                </a:cubicBezTo>
                <a:lnTo>
                  <a:pt x="271305" y="411982"/>
                </a:lnTo>
                <a:cubicBezTo>
                  <a:pt x="274654" y="401934"/>
                  <a:pt x="278784" y="392113"/>
                  <a:pt x="281353" y="381837"/>
                </a:cubicBezTo>
                <a:cubicBezTo>
                  <a:pt x="284571" y="368965"/>
                  <a:pt x="294244" y="325910"/>
                  <a:pt x="301450" y="311499"/>
                </a:cubicBezTo>
                <a:cubicBezTo>
                  <a:pt x="306851" y="300697"/>
                  <a:pt x="314848" y="291402"/>
                  <a:pt x="321547" y="281354"/>
                </a:cubicBezTo>
                <a:cubicBezTo>
                  <a:pt x="328246" y="261257"/>
                  <a:pt x="336506" y="241615"/>
                  <a:pt x="341644" y="221064"/>
                </a:cubicBezTo>
                <a:cubicBezTo>
                  <a:pt x="344993" y="207666"/>
                  <a:pt x="346252" y="193564"/>
                  <a:pt x="351692" y="180870"/>
                </a:cubicBezTo>
                <a:cubicBezTo>
                  <a:pt x="356449" y="169770"/>
                  <a:pt x="364770" y="160552"/>
                  <a:pt x="371789" y="150725"/>
                </a:cubicBezTo>
                <a:cubicBezTo>
                  <a:pt x="381523" y="137097"/>
                  <a:pt x="391035" y="123247"/>
                  <a:pt x="401934" y="110532"/>
                </a:cubicBezTo>
                <a:cubicBezTo>
                  <a:pt x="424484" y="84224"/>
                  <a:pt x="449311" y="63446"/>
                  <a:pt x="482320" y="50242"/>
                </a:cubicBezTo>
                <a:cubicBezTo>
                  <a:pt x="498177" y="43899"/>
                  <a:pt x="515815" y="43543"/>
                  <a:pt x="532562" y="40193"/>
                </a:cubicBezTo>
                <a:cubicBezTo>
                  <a:pt x="542610" y="33494"/>
                  <a:pt x="551140" y="23567"/>
                  <a:pt x="562707" y="20097"/>
                </a:cubicBezTo>
                <a:cubicBezTo>
                  <a:pt x="585393" y="13291"/>
                  <a:pt x="609822" y="14693"/>
                  <a:pt x="633046" y="10048"/>
                </a:cubicBezTo>
                <a:cubicBezTo>
                  <a:pt x="643432" y="7971"/>
                  <a:pt x="653143" y="3349"/>
                  <a:pt x="663191" y="0"/>
                </a:cubicBezTo>
                <a:cubicBezTo>
                  <a:pt x="716782" y="3349"/>
                  <a:pt x="772036" y="-3617"/>
                  <a:pt x="823964" y="10048"/>
                </a:cubicBezTo>
                <a:cubicBezTo>
                  <a:pt x="840160" y="14310"/>
                  <a:pt x="840711" y="40194"/>
                  <a:pt x="854109" y="50242"/>
                </a:cubicBezTo>
                <a:cubicBezTo>
                  <a:pt x="1014578" y="170593"/>
                  <a:pt x="802015" y="-27795"/>
                  <a:pt x="944545" y="100483"/>
                </a:cubicBezTo>
                <a:cubicBezTo>
                  <a:pt x="965670" y="119496"/>
                  <a:pt x="984738" y="140677"/>
                  <a:pt x="1004835" y="160774"/>
                </a:cubicBezTo>
                <a:lnTo>
                  <a:pt x="1034980" y="190919"/>
                </a:lnTo>
                <a:cubicBezTo>
                  <a:pt x="1045028" y="200967"/>
                  <a:pt x="1053757" y="212538"/>
                  <a:pt x="1065125" y="221064"/>
                </a:cubicBezTo>
                <a:cubicBezTo>
                  <a:pt x="1078523" y="231112"/>
                  <a:pt x="1092870" y="240006"/>
                  <a:pt x="1105318" y="251209"/>
                </a:cubicBezTo>
                <a:cubicBezTo>
                  <a:pt x="1185058" y="322975"/>
                  <a:pt x="1134188" y="301026"/>
                  <a:pt x="1195753" y="321547"/>
                </a:cubicBezTo>
                <a:cubicBezTo>
                  <a:pt x="1202452" y="331595"/>
                  <a:pt x="1206572" y="343961"/>
                  <a:pt x="1215850" y="351692"/>
                </a:cubicBezTo>
                <a:cubicBezTo>
                  <a:pt x="1232407" y="365489"/>
                  <a:pt x="1265246" y="374856"/>
                  <a:pt x="1286189" y="381837"/>
                </a:cubicBezTo>
                <a:cubicBezTo>
                  <a:pt x="1339780" y="378488"/>
                  <a:pt x="1393533" y="377132"/>
                  <a:pt x="1446962" y="371789"/>
                </a:cubicBezTo>
                <a:cubicBezTo>
                  <a:pt x="1460704" y="370415"/>
                  <a:pt x="1475165" y="368593"/>
                  <a:pt x="1487156" y="361741"/>
                </a:cubicBezTo>
                <a:cubicBezTo>
                  <a:pt x="1499494" y="354691"/>
                  <a:pt x="1504879" y="338497"/>
                  <a:pt x="1517301" y="331596"/>
                </a:cubicBezTo>
                <a:cubicBezTo>
                  <a:pt x="1535819" y="321308"/>
                  <a:pt x="1577591" y="311499"/>
                  <a:pt x="1577591" y="311499"/>
                </a:cubicBezTo>
                <a:cubicBezTo>
                  <a:pt x="1597688" y="298101"/>
                  <a:pt x="1620802" y="288384"/>
                  <a:pt x="1637881" y="271305"/>
                </a:cubicBezTo>
                <a:cubicBezTo>
                  <a:pt x="1647929" y="261257"/>
                  <a:pt x="1656202" y="249043"/>
                  <a:pt x="1668026" y="241160"/>
                </a:cubicBezTo>
                <a:cubicBezTo>
                  <a:pt x="1676675" y="235394"/>
                  <a:pt x="1733005" y="222404"/>
                  <a:pt x="1738364" y="221064"/>
                </a:cubicBezTo>
                <a:cubicBezTo>
                  <a:pt x="1808703" y="224413"/>
                  <a:pt x="1880139" y="218290"/>
                  <a:pt x="1949380" y="231112"/>
                </a:cubicBezTo>
                <a:cubicBezTo>
                  <a:pt x="1973129" y="235510"/>
                  <a:pt x="1986756" y="263667"/>
                  <a:pt x="2009670" y="271305"/>
                </a:cubicBezTo>
                <a:cubicBezTo>
                  <a:pt x="2085441" y="296564"/>
                  <a:pt x="1992044" y="262492"/>
                  <a:pt x="2069960" y="301450"/>
                </a:cubicBezTo>
                <a:cubicBezTo>
                  <a:pt x="2079434" y="306187"/>
                  <a:pt x="2090631" y="306762"/>
                  <a:pt x="2100105" y="311499"/>
                </a:cubicBezTo>
                <a:cubicBezTo>
                  <a:pt x="2110907" y="316900"/>
                  <a:pt x="2119214" y="326691"/>
                  <a:pt x="2130250" y="331596"/>
                </a:cubicBezTo>
                <a:cubicBezTo>
                  <a:pt x="2149608" y="340199"/>
                  <a:pt x="2171593" y="342218"/>
                  <a:pt x="2190540" y="351692"/>
                </a:cubicBezTo>
                <a:cubicBezTo>
                  <a:pt x="2203938" y="358391"/>
                  <a:pt x="2217728" y="364357"/>
                  <a:pt x="2230734" y="371789"/>
                </a:cubicBezTo>
                <a:cubicBezTo>
                  <a:pt x="2241219" y="377781"/>
                  <a:pt x="2249779" y="387129"/>
                  <a:pt x="2260879" y="391886"/>
                </a:cubicBezTo>
                <a:cubicBezTo>
                  <a:pt x="2273572" y="397326"/>
                  <a:pt x="2287793" y="398140"/>
                  <a:pt x="2301072" y="401934"/>
                </a:cubicBezTo>
                <a:cubicBezTo>
                  <a:pt x="2311256" y="404844"/>
                  <a:pt x="2321482" y="407810"/>
                  <a:pt x="2331217" y="411982"/>
                </a:cubicBezTo>
                <a:cubicBezTo>
                  <a:pt x="2344985" y="417883"/>
                  <a:pt x="2357643" y="426178"/>
                  <a:pt x="2371411" y="432079"/>
                </a:cubicBezTo>
                <a:cubicBezTo>
                  <a:pt x="2381146" y="436251"/>
                  <a:pt x="2391639" y="438408"/>
                  <a:pt x="2401556" y="442127"/>
                </a:cubicBezTo>
                <a:cubicBezTo>
                  <a:pt x="2418445" y="448460"/>
                  <a:pt x="2434908" y="455891"/>
                  <a:pt x="2451797" y="462224"/>
                </a:cubicBezTo>
                <a:cubicBezTo>
                  <a:pt x="2490334" y="476675"/>
                  <a:pt x="2477808" y="469656"/>
                  <a:pt x="2522136" y="482321"/>
                </a:cubicBezTo>
                <a:cubicBezTo>
                  <a:pt x="2532320" y="485231"/>
                  <a:pt x="2542233" y="489020"/>
                  <a:pt x="2552281" y="492369"/>
                </a:cubicBezTo>
                <a:cubicBezTo>
                  <a:pt x="2599173" y="489020"/>
                  <a:pt x="2647661" y="494903"/>
                  <a:pt x="2692958" y="482321"/>
                </a:cubicBezTo>
                <a:cubicBezTo>
                  <a:pt x="2711214" y="477250"/>
                  <a:pt x="2717993" y="453495"/>
                  <a:pt x="2733151" y="442127"/>
                </a:cubicBezTo>
                <a:cubicBezTo>
                  <a:pt x="2745134" y="433139"/>
                  <a:pt x="2759947" y="428730"/>
                  <a:pt x="2773345" y="422031"/>
                </a:cubicBezTo>
                <a:cubicBezTo>
                  <a:pt x="2811833" y="364296"/>
                  <a:pt x="2784902" y="400425"/>
                  <a:pt x="2863780" y="321547"/>
                </a:cubicBezTo>
                <a:lnTo>
                  <a:pt x="2893925" y="291402"/>
                </a:lnTo>
                <a:cubicBezTo>
                  <a:pt x="2917578" y="267749"/>
                  <a:pt x="2952308" y="229078"/>
                  <a:pt x="2984360" y="221064"/>
                </a:cubicBezTo>
                <a:lnTo>
                  <a:pt x="3024553" y="211015"/>
                </a:lnTo>
                <a:cubicBezTo>
                  <a:pt x="3034601" y="204316"/>
                  <a:pt x="3043047" y="194097"/>
                  <a:pt x="3054698" y="190919"/>
                </a:cubicBezTo>
                <a:cubicBezTo>
                  <a:pt x="3143727" y="166639"/>
                  <a:pt x="3380074" y="189944"/>
                  <a:pt x="3406391" y="190919"/>
                </a:cubicBezTo>
                <a:cubicBezTo>
                  <a:pt x="3521785" y="219767"/>
                  <a:pt x="3379577" y="179428"/>
                  <a:pt x="3476729" y="221064"/>
                </a:cubicBezTo>
                <a:cubicBezTo>
                  <a:pt x="3489423" y="226504"/>
                  <a:pt x="3503695" y="227144"/>
                  <a:pt x="3516923" y="231112"/>
                </a:cubicBezTo>
                <a:cubicBezTo>
                  <a:pt x="3639249" y="267809"/>
                  <a:pt x="3524761" y="238096"/>
                  <a:pt x="3617406" y="261257"/>
                </a:cubicBezTo>
                <a:cubicBezTo>
                  <a:pt x="3715438" y="326613"/>
                  <a:pt x="3563071" y="224228"/>
                  <a:pt x="3687745" y="311499"/>
                </a:cubicBezTo>
                <a:cubicBezTo>
                  <a:pt x="3707532" y="325350"/>
                  <a:pt x="3725121" y="344054"/>
                  <a:pt x="3748035" y="351692"/>
                </a:cubicBezTo>
                <a:cubicBezTo>
                  <a:pt x="3758083" y="355042"/>
                  <a:pt x="3768706" y="357004"/>
                  <a:pt x="3778180" y="361741"/>
                </a:cubicBezTo>
                <a:cubicBezTo>
                  <a:pt x="3788982" y="367142"/>
                  <a:pt x="3797017" y="377597"/>
                  <a:pt x="3808325" y="381837"/>
                </a:cubicBezTo>
                <a:cubicBezTo>
                  <a:pt x="3824317" y="387834"/>
                  <a:pt x="3841925" y="388046"/>
                  <a:pt x="3858567" y="391886"/>
                </a:cubicBezTo>
                <a:cubicBezTo>
                  <a:pt x="4016120" y="428244"/>
                  <a:pt x="3874398" y="399070"/>
                  <a:pt x="3989195" y="422031"/>
                </a:cubicBezTo>
                <a:cubicBezTo>
                  <a:pt x="4002593" y="428730"/>
                  <a:pt x="4016383" y="434695"/>
                  <a:pt x="4029389" y="442127"/>
                </a:cubicBezTo>
                <a:cubicBezTo>
                  <a:pt x="4039875" y="448119"/>
                  <a:pt x="4048732" y="456823"/>
                  <a:pt x="4059534" y="462224"/>
                </a:cubicBezTo>
                <a:cubicBezTo>
                  <a:pt x="4082499" y="473706"/>
                  <a:pt x="4116996" y="476590"/>
                  <a:pt x="4139920" y="482321"/>
                </a:cubicBezTo>
                <a:cubicBezTo>
                  <a:pt x="4183056" y="493105"/>
                  <a:pt x="4162318" y="493289"/>
                  <a:pt x="4210259" y="512466"/>
                </a:cubicBezTo>
                <a:cubicBezTo>
                  <a:pt x="4210276" y="512473"/>
                  <a:pt x="4285612" y="537584"/>
                  <a:pt x="4300694" y="542611"/>
                </a:cubicBezTo>
                <a:lnTo>
                  <a:pt x="4330839" y="552659"/>
                </a:lnTo>
                <a:cubicBezTo>
                  <a:pt x="4388771" y="591281"/>
                  <a:pt x="4332886" y="557843"/>
                  <a:pt x="4391129" y="582804"/>
                </a:cubicBezTo>
                <a:cubicBezTo>
                  <a:pt x="4404897" y="588705"/>
                  <a:pt x="4417415" y="597338"/>
                  <a:pt x="4431323" y="602901"/>
                </a:cubicBezTo>
                <a:cubicBezTo>
                  <a:pt x="4450992" y="610769"/>
                  <a:pt x="4473987" y="611248"/>
                  <a:pt x="4491613" y="622998"/>
                </a:cubicBezTo>
                <a:cubicBezTo>
                  <a:pt x="4501661" y="629697"/>
                  <a:pt x="4510722" y="638189"/>
                  <a:pt x="4521758" y="643094"/>
                </a:cubicBezTo>
                <a:cubicBezTo>
                  <a:pt x="4541116" y="651697"/>
                  <a:pt x="4582048" y="663191"/>
                  <a:pt x="4582048" y="663191"/>
                </a:cubicBezTo>
                <a:cubicBezTo>
                  <a:pt x="4592096" y="669890"/>
                  <a:pt x="4601093" y="678531"/>
                  <a:pt x="4612193" y="683288"/>
                </a:cubicBezTo>
                <a:cubicBezTo>
                  <a:pt x="4657291" y="702616"/>
                  <a:pt x="4643404" y="683821"/>
                  <a:pt x="4682531" y="703385"/>
                </a:cubicBezTo>
                <a:cubicBezTo>
                  <a:pt x="4693333" y="708786"/>
                  <a:pt x="4700673" y="722147"/>
                  <a:pt x="4712676" y="723481"/>
                </a:cubicBezTo>
                <a:cubicBezTo>
                  <a:pt x="4762611" y="729029"/>
                  <a:pt x="4813160" y="723481"/>
                  <a:pt x="4863402" y="723481"/>
                </a:cubicBezTo>
              </a:path>
            </a:pathLst>
          </a:cu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0" name="TextBox 19"/>
          <p:cNvSpPr txBox="1"/>
          <p:nvPr/>
        </p:nvSpPr>
        <p:spPr>
          <a:xfrm>
            <a:off x="1286189" y="1437020"/>
            <a:ext cx="2632668" cy="646331"/>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US beam through tissues</a:t>
            </a:r>
          </a:p>
        </p:txBody>
      </p:sp>
      <p:sp>
        <p:nvSpPr>
          <p:cNvPr id="21" name="TextBox 20"/>
          <p:cNvSpPr txBox="1"/>
          <p:nvPr/>
        </p:nvSpPr>
        <p:spPr>
          <a:xfrm>
            <a:off x="1286189" y="2961527"/>
            <a:ext cx="2632668" cy="646331"/>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Return signal without gain correction</a:t>
            </a:r>
          </a:p>
        </p:txBody>
      </p:sp>
      <p:sp>
        <p:nvSpPr>
          <p:cNvPr id="22" name="TextBox 21"/>
          <p:cNvSpPr txBox="1"/>
          <p:nvPr/>
        </p:nvSpPr>
        <p:spPr>
          <a:xfrm>
            <a:off x="1286189" y="4266485"/>
            <a:ext cx="2632668" cy="646331"/>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Adjustment of gain signal</a:t>
            </a:r>
          </a:p>
        </p:txBody>
      </p:sp>
      <p:sp>
        <p:nvSpPr>
          <p:cNvPr id="23" name="TextBox 22"/>
          <p:cNvSpPr txBox="1"/>
          <p:nvPr/>
        </p:nvSpPr>
        <p:spPr>
          <a:xfrm>
            <a:off x="1286189" y="5472557"/>
            <a:ext cx="2632668" cy="646331"/>
          </a:xfrm>
          <a:prstGeom prst="rect">
            <a:avLst/>
          </a:prstGeom>
          <a:noFill/>
        </p:spPr>
        <p:txBody>
          <a:bodyPr wrap="square" rtlCol="0">
            <a:spAutoFit/>
          </a:bodyPr>
          <a:lstStyle/>
          <a:p>
            <a:r>
              <a:rPr lang="en-US" b="1" dirty="0">
                <a:solidFill>
                  <a:schemeClr val="bg1"/>
                </a:solidFill>
                <a:latin typeface="Arial" panose="020B0604020202020204" pitchFamily="34" charset="0"/>
                <a:cs typeface="Arial" panose="020B0604020202020204" pitchFamily="34" charset="0"/>
              </a:rPr>
              <a:t>Corrected return signal </a:t>
            </a:r>
          </a:p>
        </p:txBody>
      </p:sp>
      <p:sp>
        <p:nvSpPr>
          <p:cNvPr id="24" name="TextBox 23"/>
          <p:cNvSpPr txBox="1"/>
          <p:nvPr/>
        </p:nvSpPr>
        <p:spPr>
          <a:xfrm>
            <a:off x="4407136" y="2424428"/>
            <a:ext cx="2346017"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Near field strong signal</a:t>
            </a:r>
          </a:p>
        </p:txBody>
      </p:sp>
      <p:sp>
        <p:nvSpPr>
          <p:cNvPr id="25" name="TextBox 24"/>
          <p:cNvSpPr txBox="1"/>
          <p:nvPr/>
        </p:nvSpPr>
        <p:spPr>
          <a:xfrm>
            <a:off x="7021495" y="2960995"/>
            <a:ext cx="2346017" cy="276999"/>
          </a:xfrm>
          <a:prstGeom prst="rect">
            <a:avLst/>
          </a:prstGeom>
          <a:noFill/>
        </p:spPr>
        <p:txBody>
          <a:bodyPr wrap="square" rtlCol="0">
            <a:spAutoFit/>
          </a:bodyPr>
          <a:lstStyle/>
          <a:p>
            <a:r>
              <a:rPr lang="en-US" sz="1200" dirty="0">
                <a:solidFill>
                  <a:schemeClr val="bg1"/>
                </a:solidFill>
                <a:latin typeface="Arial" panose="020B0604020202020204" pitchFamily="34" charset="0"/>
                <a:cs typeface="Arial" panose="020B0604020202020204" pitchFamily="34" charset="0"/>
              </a:rPr>
              <a:t>Far field weak signal</a:t>
            </a:r>
          </a:p>
        </p:txBody>
      </p:sp>
      <p:sp>
        <p:nvSpPr>
          <p:cNvPr id="26" name="TextBox 25"/>
          <p:cNvSpPr txBox="1"/>
          <p:nvPr/>
        </p:nvSpPr>
        <p:spPr>
          <a:xfrm>
            <a:off x="4186022" y="4183010"/>
            <a:ext cx="178110" cy="830997"/>
          </a:xfrm>
          <a:prstGeom prst="rect">
            <a:avLst/>
          </a:prstGeom>
          <a:noFill/>
        </p:spPr>
        <p:txBody>
          <a:bodyPr wrap="square" rtlCol="0">
            <a:spAutoFit/>
          </a:bodyPr>
          <a:lstStyle/>
          <a:p>
            <a:pPr algn="ctr"/>
            <a:r>
              <a:rPr lang="en-US" sz="1200" dirty="0">
                <a:solidFill>
                  <a:schemeClr val="bg1"/>
                </a:solidFill>
              </a:rPr>
              <a:t>Ga I n</a:t>
            </a:r>
          </a:p>
        </p:txBody>
      </p:sp>
    </p:spTree>
    <p:extLst>
      <p:ext uri="{BB962C8B-B14F-4D97-AF65-F5344CB8AC3E}">
        <p14:creationId xmlns:p14="http://schemas.microsoft.com/office/powerpoint/2010/main" val="2051644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71599" y="294538"/>
            <a:ext cx="9895951" cy="1033669"/>
          </a:xfrm>
        </p:spPr>
        <p:txBody>
          <a:bodyPr>
            <a:normAutofit/>
          </a:bodyPr>
          <a:lstStyle/>
          <a:p>
            <a:r>
              <a:rPr lang="en-US" sz="4000">
                <a:solidFill>
                  <a:srgbClr val="FFFFFF"/>
                </a:solidFill>
                <a:latin typeface="Arial" panose="020B0604020202020204" pitchFamily="34" charset="0"/>
                <a:cs typeface="Arial" panose="020B0604020202020204" pitchFamily="34" charset="0"/>
              </a:rPr>
              <a:t>Objectives</a:t>
            </a:r>
          </a:p>
        </p:txBody>
      </p:sp>
      <p:sp>
        <p:nvSpPr>
          <p:cNvPr id="3" name="Content Placeholder 2"/>
          <p:cNvSpPr>
            <a:spLocks noGrp="1"/>
          </p:cNvSpPr>
          <p:nvPr>
            <p:ph idx="1"/>
          </p:nvPr>
        </p:nvSpPr>
        <p:spPr>
          <a:xfrm>
            <a:off x="1371599" y="2318197"/>
            <a:ext cx="9724031" cy="3683358"/>
          </a:xfrm>
        </p:spPr>
        <p:txBody>
          <a:bodyPr anchor="ctr">
            <a:normAutofit/>
          </a:bodyPr>
          <a:lstStyle/>
          <a:p>
            <a:pPr marL="0" indent="0">
              <a:buNone/>
            </a:pPr>
            <a:r>
              <a:rPr lang="en-US" dirty="0">
                <a:latin typeface="Arial" panose="020B0604020202020204" pitchFamily="34" charset="0"/>
                <a:cs typeface="Arial" panose="020B0604020202020204" pitchFamily="34" charset="0"/>
              </a:rPr>
              <a:t>Basic US physics </a:t>
            </a:r>
          </a:p>
          <a:p>
            <a:pPr marL="0" indent="0">
              <a:buNone/>
            </a:pPr>
            <a:r>
              <a:rPr lang="en-US" dirty="0">
                <a:latin typeface="Arial" panose="020B0604020202020204" pitchFamily="34" charset="0"/>
                <a:cs typeface="Arial" panose="020B0604020202020204" pitchFamily="34" charset="0"/>
              </a:rPr>
              <a:t>Obtaining an Image</a:t>
            </a:r>
          </a:p>
          <a:p>
            <a:pPr marL="0" indent="0">
              <a:buNone/>
            </a:pPr>
            <a:r>
              <a:rPr lang="en-US" dirty="0">
                <a:latin typeface="Arial" panose="020B0604020202020204" pitchFamily="34" charset="0"/>
                <a:cs typeface="Arial" panose="020B0604020202020204" pitchFamily="34" charset="0"/>
              </a:rPr>
              <a:t>Optimizing the Image </a:t>
            </a:r>
          </a:p>
          <a:p>
            <a:pPr marL="0" indent="0">
              <a:buNone/>
            </a:pPr>
            <a:r>
              <a:rPr lang="en-US" dirty="0">
                <a:latin typeface="Arial" panose="020B0604020202020204" pitchFamily="34" charset="0"/>
                <a:cs typeface="Arial" panose="020B0604020202020204" pitchFamily="34" charset="0"/>
              </a:rPr>
              <a:t>Additional Modes of US </a:t>
            </a:r>
          </a:p>
          <a:p>
            <a:pPr marL="0" indent="0">
              <a:buNone/>
            </a:pPr>
            <a:r>
              <a:rPr lang="en-US" dirty="0">
                <a:latin typeface="Arial" panose="020B0604020202020204" pitchFamily="34" charset="0"/>
                <a:cs typeface="Arial" panose="020B0604020202020204" pitchFamily="34" charset="0"/>
              </a:rPr>
              <a:t>Artefacts </a:t>
            </a:r>
          </a:p>
          <a:p>
            <a:pPr marL="0" indent="0">
              <a:buNone/>
            </a:pPr>
            <a:r>
              <a:rPr lang="en-US" dirty="0">
                <a:latin typeface="Arial" panose="020B0604020202020204" pitchFamily="34" charset="0"/>
                <a:cs typeface="Arial" panose="020B0604020202020204" pitchFamily="34" charset="0"/>
              </a:rPr>
              <a:t>Saving Images, Videos &amp; Interpretation</a:t>
            </a:r>
          </a:p>
        </p:txBody>
      </p:sp>
    </p:spTree>
    <p:extLst>
      <p:ext uri="{BB962C8B-B14F-4D97-AF65-F5344CB8AC3E}">
        <p14:creationId xmlns:p14="http://schemas.microsoft.com/office/powerpoint/2010/main" val="307484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lose-up of a planet&#10;&#10;Description automatically generated with medium confidence">
            <a:extLst>
              <a:ext uri="{FF2B5EF4-FFF2-40B4-BE49-F238E27FC236}">
                <a16:creationId xmlns:a16="http://schemas.microsoft.com/office/drawing/2014/main" id="{B64E2BC2-E067-D833-A553-2FD2776618FB}"/>
              </a:ext>
            </a:extLst>
          </p:cNvPr>
          <p:cNvPicPr>
            <a:picLocks noChangeAspect="1"/>
          </p:cNvPicPr>
          <p:nvPr/>
        </p:nvPicPr>
        <p:blipFill rotWithShape="1">
          <a:blip r:embed="rId2">
            <a:extLst>
              <a:ext uri="{28A0092B-C50C-407E-A947-70E740481C1C}">
                <a14:useLocalDpi xmlns:a14="http://schemas.microsoft.com/office/drawing/2010/main" val="0"/>
              </a:ext>
            </a:extLst>
          </a:blip>
          <a:srcRect l="14903" r="18235" b="17692"/>
          <a:stretch/>
        </p:blipFill>
        <p:spPr>
          <a:xfrm>
            <a:off x="0" y="2327275"/>
            <a:ext cx="3846632" cy="3017520"/>
          </a:xfrm>
          <a:prstGeom prst="rect">
            <a:avLst/>
          </a:prstGeom>
        </p:spPr>
      </p:pic>
      <p:pic>
        <p:nvPicPr>
          <p:cNvPr id="11" name="Picture 10" descr="A close-up of a planet&#10;&#10;Description automatically generated with medium confidence">
            <a:extLst>
              <a:ext uri="{FF2B5EF4-FFF2-40B4-BE49-F238E27FC236}">
                <a16:creationId xmlns:a16="http://schemas.microsoft.com/office/drawing/2014/main" id="{EE45C97A-4AC9-D105-C18A-703E3054CACC}"/>
              </a:ext>
            </a:extLst>
          </p:cNvPr>
          <p:cNvPicPr>
            <a:picLocks noChangeAspect="1"/>
          </p:cNvPicPr>
          <p:nvPr/>
        </p:nvPicPr>
        <p:blipFill rotWithShape="1">
          <a:blip r:embed="rId3">
            <a:extLst>
              <a:ext uri="{28A0092B-C50C-407E-A947-70E740481C1C}">
                <a14:useLocalDpi xmlns:a14="http://schemas.microsoft.com/office/drawing/2010/main" val="0"/>
              </a:ext>
            </a:extLst>
          </a:blip>
          <a:srcRect l="16078" t="-462" r="10981" b="13385"/>
          <a:stretch/>
        </p:blipFill>
        <p:spPr>
          <a:xfrm>
            <a:off x="4199609" y="2384425"/>
            <a:ext cx="3966491" cy="3017520"/>
          </a:xfrm>
          <a:prstGeom prst="rect">
            <a:avLst/>
          </a:prstGeom>
        </p:spPr>
      </p:pic>
      <p:pic>
        <p:nvPicPr>
          <p:cNvPr id="13" name="Picture 12" descr="A close-up of a planet&#10;&#10;Description automatically generated with medium confidence">
            <a:extLst>
              <a:ext uri="{FF2B5EF4-FFF2-40B4-BE49-F238E27FC236}">
                <a16:creationId xmlns:a16="http://schemas.microsoft.com/office/drawing/2014/main" id="{2A95166A-A745-FD81-2753-A57AA7FAF861}"/>
              </a:ext>
            </a:extLst>
          </p:cNvPr>
          <p:cNvPicPr>
            <a:picLocks noChangeAspect="1"/>
          </p:cNvPicPr>
          <p:nvPr/>
        </p:nvPicPr>
        <p:blipFill rotWithShape="1">
          <a:blip r:embed="rId4">
            <a:extLst>
              <a:ext uri="{28A0092B-C50C-407E-A947-70E740481C1C}">
                <a14:useLocalDpi xmlns:a14="http://schemas.microsoft.com/office/drawing/2010/main" val="0"/>
              </a:ext>
            </a:extLst>
          </a:blip>
          <a:srcRect l="12978" r="8874" b="10735"/>
          <a:stretch/>
        </p:blipFill>
        <p:spPr>
          <a:xfrm>
            <a:off x="8166100" y="2384425"/>
            <a:ext cx="4025900" cy="2930525"/>
          </a:xfrm>
          <a:prstGeom prst="rect">
            <a:avLst/>
          </a:prstGeom>
        </p:spPr>
      </p:pic>
      <p:sp>
        <p:nvSpPr>
          <p:cNvPr id="14" name="TextBox 13">
            <a:extLst>
              <a:ext uri="{FF2B5EF4-FFF2-40B4-BE49-F238E27FC236}">
                <a16:creationId xmlns:a16="http://schemas.microsoft.com/office/drawing/2014/main" id="{F2A82C7A-9352-380C-710D-F089426BB0A6}"/>
              </a:ext>
            </a:extLst>
          </p:cNvPr>
          <p:cNvSpPr txBox="1"/>
          <p:nvPr/>
        </p:nvSpPr>
        <p:spPr>
          <a:xfrm>
            <a:off x="761266" y="1328539"/>
            <a:ext cx="2324100" cy="369332"/>
          </a:xfrm>
          <a:prstGeom prst="rect">
            <a:avLst/>
          </a:prstGeom>
          <a:noFill/>
        </p:spPr>
        <p:txBody>
          <a:bodyPr wrap="square" rtlCol="0">
            <a:spAutoFit/>
          </a:bodyPr>
          <a:lstStyle/>
          <a:p>
            <a:pPr algn="ctr"/>
            <a:r>
              <a:rPr lang="en-US" dirty="0">
                <a:solidFill>
                  <a:schemeClr val="bg1"/>
                </a:solidFill>
              </a:rPr>
              <a:t>Optimum Gain </a:t>
            </a:r>
          </a:p>
        </p:txBody>
      </p:sp>
      <p:sp>
        <p:nvSpPr>
          <p:cNvPr id="16" name="TextBox 15">
            <a:extLst>
              <a:ext uri="{FF2B5EF4-FFF2-40B4-BE49-F238E27FC236}">
                <a16:creationId xmlns:a16="http://schemas.microsoft.com/office/drawing/2014/main" id="{FE8B5134-38BA-2361-6FFD-20AD23BF661A}"/>
              </a:ext>
            </a:extLst>
          </p:cNvPr>
          <p:cNvSpPr txBox="1"/>
          <p:nvPr/>
        </p:nvSpPr>
        <p:spPr>
          <a:xfrm>
            <a:off x="4933950" y="1328539"/>
            <a:ext cx="2324100" cy="369332"/>
          </a:xfrm>
          <a:prstGeom prst="rect">
            <a:avLst/>
          </a:prstGeom>
          <a:noFill/>
        </p:spPr>
        <p:txBody>
          <a:bodyPr wrap="square" rtlCol="0">
            <a:spAutoFit/>
          </a:bodyPr>
          <a:lstStyle/>
          <a:p>
            <a:pPr algn="ctr"/>
            <a:r>
              <a:rPr lang="en-US" dirty="0">
                <a:solidFill>
                  <a:schemeClr val="bg1"/>
                </a:solidFill>
              </a:rPr>
              <a:t>Excess Near Field Gain </a:t>
            </a:r>
          </a:p>
        </p:txBody>
      </p:sp>
      <p:sp>
        <p:nvSpPr>
          <p:cNvPr id="17" name="TextBox 16">
            <a:extLst>
              <a:ext uri="{FF2B5EF4-FFF2-40B4-BE49-F238E27FC236}">
                <a16:creationId xmlns:a16="http://schemas.microsoft.com/office/drawing/2014/main" id="{E98AB713-F460-2E34-721B-09A792D1872B}"/>
              </a:ext>
            </a:extLst>
          </p:cNvPr>
          <p:cNvSpPr txBox="1"/>
          <p:nvPr/>
        </p:nvSpPr>
        <p:spPr>
          <a:xfrm>
            <a:off x="9017000" y="1309329"/>
            <a:ext cx="2324100" cy="369332"/>
          </a:xfrm>
          <a:prstGeom prst="rect">
            <a:avLst/>
          </a:prstGeom>
          <a:noFill/>
        </p:spPr>
        <p:txBody>
          <a:bodyPr wrap="square" rtlCol="0">
            <a:spAutoFit/>
          </a:bodyPr>
          <a:lstStyle/>
          <a:p>
            <a:pPr algn="ctr"/>
            <a:r>
              <a:rPr lang="en-US" dirty="0">
                <a:solidFill>
                  <a:schemeClr val="bg1"/>
                </a:solidFill>
              </a:rPr>
              <a:t>Excess Far Field Gain </a:t>
            </a:r>
          </a:p>
        </p:txBody>
      </p:sp>
      <p:sp>
        <p:nvSpPr>
          <p:cNvPr id="18" name="Title 1">
            <a:extLst>
              <a:ext uri="{FF2B5EF4-FFF2-40B4-BE49-F238E27FC236}">
                <a16:creationId xmlns:a16="http://schemas.microsoft.com/office/drawing/2014/main" id="{66E7B5DA-12D6-1AEE-5CB2-273B7A82485B}"/>
              </a:ext>
            </a:extLst>
          </p:cNvPr>
          <p:cNvSpPr>
            <a:spLocks noGrp="1"/>
          </p:cNvSpPr>
          <p:nvPr>
            <p:ph type="title"/>
          </p:nvPr>
        </p:nvSpPr>
        <p:spPr>
          <a:xfrm>
            <a:off x="831502" y="196227"/>
            <a:ext cx="10515600" cy="1019575"/>
          </a:xfrm>
        </p:spPr>
        <p:txBody>
          <a:bodyPr/>
          <a:lstStyle/>
          <a:p>
            <a:pPr algn="ctr"/>
            <a:r>
              <a:rPr lang="en-US" dirty="0">
                <a:solidFill>
                  <a:schemeClr val="bg1"/>
                </a:solidFill>
                <a:latin typeface="Arial" panose="020B0604020202020204" pitchFamily="34" charset="0"/>
                <a:cs typeface="Arial" panose="020B0604020202020204" pitchFamily="34" charset="0"/>
              </a:rPr>
              <a:t>Near and Far Gain</a:t>
            </a:r>
            <a:endParaRPr lang="en-US" dirty="0"/>
          </a:p>
        </p:txBody>
      </p:sp>
    </p:spTree>
    <p:extLst>
      <p:ext uri="{BB962C8B-B14F-4D97-AF65-F5344CB8AC3E}">
        <p14:creationId xmlns:p14="http://schemas.microsoft.com/office/powerpoint/2010/main" val="35584327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bg1"/>
                </a:solidFill>
                <a:latin typeface="Arial" panose="020B0604020202020204" pitchFamily="34" charset="0"/>
                <a:cs typeface="Arial" panose="020B0604020202020204" pitchFamily="34" charset="0"/>
              </a:rPr>
              <a:t>Improve Image Resolution (Focal Zone)</a:t>
            </a:r>
            <a:endParaRPr lang="en-US" dirty="0"/>
          </a:p>
        </p:txBody>
      </p:sp>
      <p:sp>
        <p:nvSpPr>
          <p:cNvPr id="8" name="TextBox 7"/>
          <p:cNvSpPr txBox="1"/>
          <p:nvPr/>
        </p:nvSpPr>
        <p:spPr>
          <a:xfrm>
            <a:off x="2472588" y="4935015"/>
            <a:ext cx="150692" cy="4547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8" tIns="26788" rIns="26788" bIns="26788" numCol="1" spcCol="38100" rtlCol="0" anchor="ctr">
            <a:spAutoFit/>
          </a:bodyPr>
          <a:lstStyle/>
          <a:p>
            <a:pPr marL="30479" marR="30479" defTabSz="683099"/>
            <a:endParaRPr lang="en-US" sz="1793"/>
          </a:p>
        </p:txBody>
      </p:sp>
      <p:pic>
        <p:nvPicPr>
          <p:cNvPr id="4" name="Picture 3" descr="Diagram, engineering drawing&#10;&#10;Description automatically generated">
            <a:extLst>
              <a:ext uri="{FF2B5EF4-FFF2-40B4-BE49-F238E27FC236}">
                <a16:creationId xmlns:a16="http://schemas.microsoft.com/office/drawing/2014/main" id="{AFA62762-5A5C-5645-8579-531F687F68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9437" y="2064552"/>
            <a:ext cx="8633125" cy="4578452"/>
          </a:xfrm>
          <a:prstGeom prst="rect">
            <a:avLst/>
          </a:prstGeom>
        </p:spPr>
      </p:pic>
      <p:cxnSp>
        <p:nvCxnSpPr>
          <p:cNvPr id="6" name="Straight Arrow Connector 5">
            <a:extLst>
              <a:ext uri="{FF2B5EF4-FFF2-40B4-BE49-F238E27FC236}">
                <a16:creationId xmlns:a16="http://schemas.microsoft.com/office/drawing/2014/main" id="{08F64E6D-51DA-094F-9689-3D752812992C}"/>
              </a:ext>
            </a:extLst>
          </p:cNvPr>
          <p:cNvCxnSpPr/>
          <p:nvPr/>
        </p:nvCxnSpPr>
        <p:spPr>
          <a:xfrm>
            <a:off x="5664200" y="4330700"/>
            <a:ext cx="30099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AF2EFD-A5C7-C74F-8CB3-F194CD8CDD61}"/>
              </a:ext>
            </a:extLst>
          </p:cNvPr>
          <p:cNvSpPr txBox="1"/>
          <p:nvPr/>
        </p:nvSpPr>
        <p:spPr>
          <a:xfrm>
            <a:off x="6307015" y="3880338"/>
            <a:ext cx="1758462" cy="369332"/>
          </a:xfrm>
          <a:prstGeom prst="rect">
            <a:avLst/>
          </a:prstGeom>
          <a:noFill/>
        </p:spPr>
        <p:txBody>
          <a:bodyPr wrap="square" rtlCol="0">
            <a:spAutoFit/>
          </a:bodyPr>
          <a:lstStyle/>
          <a:p>
            <a:r>
              <a:rPr lang="en-US" dirty="0"/>
              <a:t>Focal Zone</a:t>
            </a:r>
          </a:p>
        </p:txBody>
      </p:sp>
      <p:cxnSp>
        <p:nvCxnSpPr>
          <p:cNvPr id="10" name="Straight Arrow Connector 9">
            <a:extLst>
              <a:ext uri="{FF2B5EF4-FFF2-40B4-BE49-F238E27FC236}">
                <a16:creationId xmlns:a16="http://schemas.microsoft.com/office/drawing/2014/main" id="{6DE40918-E6E6-C846-B532-F9D456131167}"/>
              </a:ext>
            </a:extLst>
          </p:cNvPr>
          <p:cNvCxnSpPr/>
          <p:nvPr/>
        </p:nvCxnSpPr>
        <p:spPr>
          <a:xfrm flipH="1">
            <a:off x="4443046" y="2989385"/>
            <a:ext cx="272610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305F367-86F3-A84A-9BA9-568022B485A8}"/>
              </a:ext>
            </a:extLst>
          </p:cNvPr>
          <p:cNvCxnSpPr/>
          <p:nvPr/>
        </p:nvCxnSpPr>
        <p:spPr>
          <a:xfrm>
            <a:off x="7291754" y="2977662"/>
            <a:ext cx="275492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141BC46A-6E92-AE42-A24C-EE4A541D733E}"/>
              </a:ext>
            </a:extLst>
          </p:cNvPr>
          <p:cNvSpPr txBox="1"/>
          <p:nvPr/>
        </p:nvSpPr>
        <p:spPr>
          <a:xfrm>
            <a:off x="4806462" y="2637692"/>
            <a:ext cx="2028092" cy="369332"/>
          </a:xfrm>
          <a:prstGeom prst="rect">
            <a:avLst/>
          </a:prstGeom>
          <a:noFill/>
        </p:spPr>
        <p:txBody>
          <a:bodyPr wrap="square" rtlCol="0">
            <a:spAutoFit/>
          </a:bodyPr>
          <a:lstStyle/>
          <a:p>
            <a:pPr algn="ctr"/>
            <a:r>
              <a:rPr lang="en-US" dirty="0"/>
              <a:t>Near Field</a:t>
            </a:r>
          </a:p>
        </p:txBody>
      </p:sp>
      <p:sp>
        <p:nvSpPr>
          <p:cNvPr id="15" name="TextBox 14">
            <a:extLst>
              <a:ext uri="{FF2B5EF4-FFF2-40B4-BE49-F238E27FC236}">
                <a16:creationId xmlns:a16="http://schemas.microsoft.com/office/drawing/2014/main" id="{78613DF5-E655-BC4D-A068-7B34CBA3DF42}"/>
              </a:ext>
            </a:extLst>
          </p:cNvPr>
          <p:cNvSpPr txBox="1"/>
          <p:nvPr/>
        </p:nvSpPr>
        <p:spPr>
          <a:xfrm>
            <a:off x="7702062" y="2637692"/>
            <a:ext cx="2028092" cy="369332"/>
          </a:xfrm>
          <a:prstGeom prst="rect">
            <a:avLst/>
          </a:prstGeom>
          <a:noFill/>
        </p:spPr>
        <p:txBody>
          <a:bodyPr wrap="square" rtlCol="0">
            <a:spAutoFit/>
          </a:bodyPr>
          <a:lstStyle/>
          <a:p>
            <a:pPr algn="ctr"/>
            <a:r>
              <a:rPr lang="en-US" dirty="0"/>
              <a:t>Far Field</a:t>
            </a:r>
          </a:p>
        </p:txBody>
      </p:sp>
      <p:cxnSp>
        <p:nvCxnSpPr>
          <p:cNvPr id="16" name="Straight Arrow Connector 15">
            <a:extLst>
              <a:ext uri="{FF2B5EF4-FFF2-40B4-BE49-F238E27FC236}">
                <a16:creationId xmlns:a16="http://schemas.microsoft.com/office/drawing/2014/main" id="{F085CF91-7F84-D144-9B15-3B08FCC0F31F}"/>
              </a:ext>
            </a:extLst>
          </p:cNvPr>
          <p:cNvCxnSpPr/>
          <p:nvPr/>
        </p:nvCxnSpPr>
        <p:spPr>
          <a:xfrm flipV="1">
            <a:off x="7291754" y="5040923"/>
            <a:ext cx="0" cy="5392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A761A43-FA41-A648-A59A-8D38FA03297D}"/>
              </a:ext>
            </a:extLst>
          </p:cNvPr>
          <p:cNvSpPr txBox="1"/>
          <p:nvPr/>
        </p:nvSpPr>
        <p:spPr>
          <a:xfrm>
            <a:off x="6588369" y="5742262"/>
            <a:ext cx="1758462" cy="369332"/>
          </a:xfrm>
          <a:prstGeom prst="rect">
            <a:avLst/>
          </a:prstGeom>
          <a:noFill/>
        </p:spPr>
        <p:txBody>
          <a:bodyPr wrap="square" rtlCol="0">
            <a:spAutoFit/>
          </a:bodyPr>
          <a:lstStyle/>
          <a:p>
            <a:r>
              <a:rPr lang="en-US" dirty="0"/>
              <a:t>Focal Distance</a:t>
            </a:r>
          </a:p>
        </p:txBody>
      </p:sp>
    </p:spTree>
    <p:extLst>
      <p:ext uri="{BB962C8B-B14F-4D97-AF65-F5344CB8AC3E}">
        <p14:creationId xmlns:p14="http://schemas.microsoft.com/office/powerpoint/2010/main" val="20812435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up of a planet&#10;&#10;Description automatically generated with medium confidence">
            <a:extLst>
              <a:ext uri="{FF2B5EF4-FFF2-40B4-BE49-F238E27FC236}">
                <a16:creationId xmlns:a16="http://schemas.microsoft.com/office/drawing/2014/main" id="{56E55EA4-7361-027F-DF86-7E5B6D40263D}"/>
              </a:ext>
            </a:extLst>
          </p:cNvPr>
          <p:cNvPicPr>
            <a:picLocks noChangeAspect="1"/>
          </p:cNvPicPr>
          <p:nvPr/>
        </p:nvPicPr>
        <p:blipFill rotWithShape="1">
          <a:blip r:embed="rId2">
            <a:extLst>
              <a:ext uri="{28A0092B-C50C-407E-A947-70E740481C1C}">
                <a14:useLocalDpi xmlns:a14="http://schemas.microsoft.com/office/drawing/2010/main" val="0"/>
              </a:ext>
            </a:extLst>
          </a:blip>
          <a:srcRect l="8627" r="2353" b="9385"/>
          <a:stretch/>
        </p:blipFill>
        <p:spPr>
          <a:xfrm>
            <a:off x="190500" y="1593850"/>
            <a:ext cx="4660900" cy="3023425"/>
          </a:xfrm>
          <a:prstGeom prst="rect">
            <a:avLst/>
          </a:prstGeom>
        </p:spPr>
      </p:pic>
      <p:pic>
        <p:nvPicPr>
          <p:cNvPr id="5" name="Picture 4" descr="A close-up of a planet&#10;&#10;Description automatically generated with low confidence">
            <a:extLst>
              <a:ext uri="{FF2B5EF4-FFF2-40B4-BE49-F238E27FC236}">
                <a16:creationId xmlns:a16="http://schemas.microsoft.com/office/drawing/2014/main" id="{FD2D7728-9ED4-A767-7BCF-8A6E7F9317FA}"/>
              </a:ext>
            </a:extLst>
          </p:cNvPr>
          <p:cNvPicPr>
            <a:picLocks noChangeAspect="1"/>
          </p:cNvPicPr>
          <p:nvPr/>
        </p:nvPicPr>
        <p:blipFill rotWithShape="1">
          <a:blip r:embed="rId3">
            <a:extLst>
              <a:ext uri="{28A0092B-C50C-407E-A947-70E740481C1C}">
                <a14:useLocalDpi xmlns:a14="http://schemas.microsoft.com/office/drawing/2010/main" val="0"/>
              </a:ext>
            </a:extLst>
          </a:blip>
          <a:srcRect l="14313" t="-10923" r="1960" b="10923"/>
          <a:stretch/>
        </p:blipFill>
        <p:spPr>
          <a:xfrm>
            <a:off x="4648200" y="3543300"/>
            <a:ext cx="4355006" cy="3314700"/>
          </a:xfrm>
          <a:prstGeom prst="rect">
            <a:avLst/>
          </a:prstGeom>
        </p:spPr>
      </p:pic>
      <p:pic>
        <p:nvPicPr>
          <p:cNvPr id="7" name="Picture 6" descr="A close-up of a ultrasound&#10;&#10;Description automatically generated with low confidence">
            <a:extLst>
              <a:ext uri="{FF2B5EF4-FFF2-40B4-BE49-F238E27FC236}">
                <a16:creationId xmlns:a16="http://schemas.microsoft.com/office/drawing/2014/main" id="{FDF9CA6F-BFB0-3976-407D-352ED01507B1}"/>
              </a:ext>
            </a:extLst>
          </p:cNvPr>
          <p:cNvPicPr>
            <a:picLocks noChangeAspect="1"/>
          </p:cNvPicPr>
          <p:nvPr/>
        </p:nvPicPr>
        <p:blipFill rotWithShape="1">
          <a:blip r:embed="rId4">
            <a:extLst>
              <a:ext uri="{28A0092B-C50C-407E-A947-70E740481C1C}">
                <a14:useLocalDpi xmlns:a14="http://schemas.microsoft.com/office/drawing/2010/main" val="0"/>
              </a:ext>
            </a:extLst>
          </a:blip>
          <a:srcRect l="16078" r="3138" b="16462"/>
          <a:stretch/>
        </p:blipFill>
        <p:spPr>
          <a:xfrm>
            <a:off x="7918148" y="1475214"/>
            <a:ext cx="4019550" cy="2648805"/>
          </a:xfrm>
          <a:prstGeom prst="rect">
            <a:avLst/>
          </a:prstGeom>
        </p:spPr>
      </p:pic>
      <p:sp>
        <p:nvSpPr>
          <p:cNvPr id="9" name="Title 1">
            <a:extLst>
              <a:ext uri="{FF2B5EF4-FFF2-40B4-BE49-F238E27FC236}">
                <a16:creationId xmlns:a16="http://schemas.microsoft.com/office/drawing/2014/main" id="{C85D4138-4094-6C4A-D10F-DDDF9E2751D9}"/>
              </a:ext>
            </a:extLst>
          </p:cNvPr>
          <p:cNvSpPr>
            <a:spLocks noGrp="1"/>
          </p:cNvSpPr>
          <p:nvPr>
            <p:ph type="title"/>
          </p:nvPr>
        </p:nvSpPr>
        <p:spPr>
          <a:xfrm>
            <a:off x="838200" y="365125"/>
            <a:ext cx="10515600" cy="1325563"/>
          </a:xfrm>
        </p:spPr>
        <p:txBody>
          <a:bodyPr/>
          <a:lstStyle/>
          <a:p>
            <a:pPr algn="ctr"/>
            <a:r>
              <a:rPr lang="en-US" dirty="0">
                <a:solidFill>
                  <a:schemeClr val="bg1"/>
                </a:solidFill>
                <a:latin typeface="Arial" panose="020B0604020202020204" pitchFamily="34" charset="0"/>
                <a:cs typeface="Arial" panose="020B0604020202020204" pitchFamily="34" charset="0"/>
              </a:rPr>
              <a:t>Improve Image Resolution (Focal Zone)</a:t>
            </a:r>
            <a:endParaRPr lang="en-US" dirty="0"/>
          </a:p>
        </p:txBody>
      </p:sp>
      <p:sp>
        <p:nvSpPr>
          <p:cNvPr id="8" name="Oval 7">
            <a:extLst>
              <a:ext uri="{FF2B5EF4-FFF2-40B4-BE49-F238E27FC236}">
                <a16:creationId xmlns:a16="http://schemas.microsoft.com/office/drawing/2014/main" id="{3A8828C0-D884-0B1C-B390-9F4562B73444}"/>
              </a:ext>
            </a:extLst>
          </p:cNvPr>
          <p:cNvSpPr/>
          <p:nvPr/>
        </p:nvSpPr>
        <p:spPr>
          <a:xfrm>
            <a:off x="4203700" y="2799616"/>
            <a:ext cx="952500" cy="88338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C52A3DB-3C7A-5AD0-D67E-C636EA6E53BF}"/>
              </a:ext>
            </a:extLst>
          </p:cNvPr>
          <p:cNvSpPr/>
          <p:nvPr/>
        </p:nvSpPr>
        <p:spPr>
          <a:xfrm>
            <a:off x="8377115" y="5974616"/>
            <a:ext cx="952500" cy="88338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CCD52CE9-7A62-294B-FD64-FE9E13F1EA12}"/>
              </a:ext>
            </a:extLst>
          </p:cNvPr>
          <p:cNvSpPr/>
          <p:nvPr/>
        </p:nvSpPr>
        <p:spPr>
          <a:xfrm>
            <a:off x="11203237" y="1593850"/>
            <a:ext cx="952500" cy="883384"/>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65329686-125E-1B77-F8B0-E0EAAB27F88F}"/>
              </a:ext>
            </a:extLst>
          </p:cNvPr>
          <p:cNvSpPr txBox="1"/>
          <p:nvPr/>
        </p:nvSpPr>
        <p:spPr>
          <a:xfrm>
            <a:off x="539262" y="5486400"/>
            <a:ext cx="3411415" cy="646331"/>
          </a:xfrm>
          <a:prstGeom prst="rect">
            <a:avLst/>
          </a:prstGeom>
          <a:noFill/>
        </p:spPr>
        <p:txBody>
          <a:bodyPr wrap="square" rtlCol="0">
            <a:spAutoFit/>
          </a:bodyPr>
          <a:lstStyle/>
          <a:p>
            <a:r>
              <a:rPr lang="en-US" dirty="0">
                <a:solidFill>
                  <a:schemeClr val="bg1"/>
                </a:solidFill>
              </a:rPr>
              <a:t>Observe subtle change in image quality with change in focal zone</a:t>
            </a:r>
          </a:p>
        </p:txBody>
      </p:sp>
    </p:spTree>
    <p:extLst>
      <p:ext uri="{BB962C8B-B14F-4D97-AF65-F5344CB8AC3E}">
        <p14:creationId xmlns:p14="http://schemas.microsoft.com/office/powerpoint/2010/main" val="4049602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a:solidFill>
                  <a:srgbClr val="FFFFFF"/>
                </a:solidFill>
                <a:latin typeface="+mj-lt"/>
                <a:ea typeface="+mj-ea"/>
                <a:cs typeface="+mj-cs"/>
              </a:rPr>
              <a:t>OTHER MODES OF US</a:t>
            </a:r>
          </a:p>
        </p:txBody>
      </p:sp>
      <p:sp>
        <p:nvSpPr>
          <p:cNvPr id="21" name="Rectangle 20">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7810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8377"/>
            <a:ext cx="10515600" cy="884555"/>
          </a:xfrm>
        </p:spPr>
        <p:txBody>
          <a:bodyPr/>
          <a:lstStyle/>
          <a:p>
            <a:pPr algn="ctr"/>
            <a:r>
              <a:rPr lang="en-US" dirty="0">
                <a:solidFill>
                  <a:schemeClr val="bg1"/>
                </a:solidFill>
                <a:latin typeface="Arial" panose="020B0604020202020204" pitchFamily="34" charset="0"/>
                <a:cs typeface="Arial" panose="020B0604020202020204" pitchFamily="34" charset="0"/>
              </a:rPr>
              <a:t>Doppler</a:t>
            </a:r>
            <a:endParaRPr lang="en-US" dirty="0"/>
          </a:p>
        </p:txBody>
      </p:sp>
      <p:sp>
        <p:nvSpPr>
          <p:cNvPr id="8" name="TextBox 7"/>
          <p:cNvSpPr txBox="1"/>
          <p:nvPr/>
        </p:nvSpPr>
        <p:spPr>
          <a:xfrm>
            <a:off x="2472588" y="4935015"/>
            <a:ext cx="150692" cy="4547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8" tIns="26788" rIns="26788" bIns="26788" numCol="1" spcCol="38100" rtlCol="0" anchor="ctr">
            <a:spAutoFit/>
          </a:bodyPr>
          <a:lstStyle/>
          <a:p>
            <a:pPr marL="30479" marR="30479" defTabSz="683099"/>
            <a:endParaRPr lang="en-US" sz="1793"/>
          </a:p>
        </p:txBody>
      </p:sp>
      <p:pic>
        <p:nvPicPr>
          <p:cNvPr id="4" name="media5.mp4">
            <a:extLst>
              <a:ext uri="{FF2B5EF4-FFF2-40B4-BE49-F238E27FC236}">
                <a16:creationId xmlns:a16="http://schemas.microsoft.com/office/drawing/2014/main" id="{BF863191-2BF6-B646-A026-9EA440337CA9}"/>
              </a:ext>
            </a:extLst>
          </p:cNvPr>
          <p:cNvPicPr/>
          <p:nvPr>
            <a:videoFile r:link="rId2"/>
            <p:extLst>
              <p:ext uri="{DAA4B4D4-6D71-4841-9C94-3DE7FCFB9230}">
                <p14:media xmlns:p14="http://schemas.microsoft.com/office/powerpoint/2010/main" r:embed="rId1"/>
              </p:ext>
            </p:extLst>
          </p:nvPr>
        </p:nvPicPr>
        <p:blipFill>
          <a:blip r:embed="rId5"/>
          <a:stretch>
            <a:fillRect/>
          </a:stretch>
        </p:blipFill>
        <p:spPr>
          <a:xfrm>
            <a:off x="6441440" y="1427398"/>
            <a:ext cx="5750560" cy="3962400"/>
          </a:xfrm>
          <a:prstGeom prst="rect">
            <a:avLst/>
          </a:prstGeom>
        </p:spPr>
      </p:pic>
      <p:sp>
        <p:nvSpPr>
          <p:cNvPr id="3" name="Rectangle 2"/>
          <p:cNvSpPr/>
          <p:nvPr/>
        </p:nvSpPr>
        <p:spPr>
          <a:xfrm>
            <a:off x="612949" y="2964264"/>
            <a:ext cx="4732774" cy="9244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225521" y="3215473"/>
            <a:ext cx="1758461" cy="369332"/>
          </a:xfrm>
          <a:prstGeom prst="rect">
            <a:avLst/>
          </a:prstGeom>
          <a:noFill/>
        </p:spPr>
        <p:txBody>
          <a:bodyPr wrap="square" rtlCol="0">
            <a:spAutoFit/>
          </a:bodyPr>
          <a:lstStyle/>
          <a:p>
            <a:pPr algn="ctr"/>
            <a:r>
              <a:rPr lang="en-US" dirty="0">
                <a:solidFill>
                  <a:schemeClr val="bg1"/>
                </a:solidFill>
              </a:rPr>
              <a:t>Blood flow</a:t>
            </a:r>
          </a:p>
        </p:txBody>
      </p:sp>
      <p:cxnSp>
        <p:nvCxnSpPr>
          <p:cNvPr id="9" name="Straight Arrow Connector 8"/>
          <p:cNvCxnSpPr/>
          <p:nvPr/>
        </p:nvCxnSpPr>
        <p:spPr>
          <a:xfrm flipH="1">
            <a:off x="1296237" y="3408598"/>
            <a:ext cx="1683099" cy="0"/>
          </a:xfrm>
          <a:prstGeom prst="straightConnector1">
            <a:avLst/>
          </a:prstGeom>
          <a:ln>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11" name="Parallelogram 10"/>
          <p:cNvSpPr/>
          <p:nvPr/>
        </p:nvSpPr>
        <p:spPr>
          <a:xfrm rot="2443605">
            <a:off x="4262068" y="1969857"/>
            <a:ext cx="331596" cy="803868"/>
          </a:xfrm>
          <a:prstGeom prst="parallelogram">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2" name="Parallelogram 11"/>
          <p:cNvSpPr/>
          <p:nvPr/>
        </p:nvSpPr>
        <p:spPr>
          <a:xfrm rot="18855981">
            <a:off x="928493" y="1904464"/>
            <a:ext cx="331596" cy="803868"/>
          </a:xfrm>
          <a:prstGeom prst="parallelogram">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arallelogram 12"/>
          <p:cNvSpPr/>
          <p:nvPr/>
        </p:nvSpPr>
        <p:spPr>
          <a:xfrm rot="19288418">
            <a:off x="1818466" y="1785215"/>
            <a:ext cx="331596" cy="803868"/>
          </a:xfrm>
          <a:prstGeom prst="parallelogram">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arallelogram 14"/>
          <p:cNvSpPr/>
          <p:nvPr/>
        </p:nvSpPr>
        <p:spPr>
          <a:xfrm rot="1052892">
            <a:off x="3545866" y="1769710"/>
            <a:ext cx="331596" cy="803868"/>
          </a:xfrm>
          <a:prstGeom prst="parallelogram">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6" name="Rectangle 15"/>
          <p:cNvSpPr/>
          <p:nvPr/>
        </p:nvSpPr>
        <p:spPr>
          <a:xfrm>
            <a:off x="2758932" y="1769025"/>
            <a:ext cx="220404" cy="7736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p:nvPr/>
        </p:nvCxnSpPr>
        <p:spPr>
          <a:xfrm flipH="1">
            <a:off x="3432395" y="2306398"/>
            <a:ext cx="1089363" cy="909075"/>
          </a:xfrm>
          <a:prstGeom prst="straightConnector1">
            <a:avLst/>
          </a:prstGeom>
          <a:ln>
            <a:solidFill>
              <a:schemeClr val="bg1"/>
            </a:solidFill>
            <a:tailEnd type="triangle"/>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flipH="1">
            <a:off x="3191505" y="2049864"/>
            <a:ext cx="554473" cy="1165609"/>
          </a:xfrm>
          <a:prstGeom prst="straightConnector1">
            <a:avLst/>
          </a:prstGeom>
          <a:ln>
            <a:solidFill>
              <a:schemeClr val="bg1"/>
            </a:solidFill>
            <a:tailEnd type="triangle"/>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a:off x="1913469" y="2076642"/>
            <a:ext cx="717872" cy="1152256"/>
          </a:xfrm>
          <a:prstGeom prst="straightConnector1">
            <a:avLst/>
          </a:prstGeom>
          <a:ln>
            <a:solidFill>
              <a:schemeClr val="bg1"/>
            </a:solidFill>
            <a:tailEnd type="triangle"/>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a:off x="1008447" y="2187149"/>
            <a:ext cx="730287" cy="940102"/>
          </a:xfrm>
          <a:prstGeom prst="straightConnector1">
            <a:avLst/>
          </a:prstGeom>
          <a:ln>
            <a:solidFill>
              <a:schemeClr val="bg1"/>
            </a:solidFill>
            <a:tailEnd type="triangle"/>
          </a:ln>
        </p:spPr>
        <p:style>
          <a:lnRef idx="1">
            <a:schemeClr val="accent2"/>
          </a:lnRef>
          <a:fillRef idx="0">
            <a:schemeClr val="accent2"/>
          </a:fillRef>
          <a:effectRef idx="0">
            <a:schemeClr val="accent2"/>
          </a:effectRef>
          <a:fontRef idx="minor">
            <a:schemeClr val="tx1"/>
          </a:fontRef>
        </p:style>
      </p:cxnSp>
      <p:sp>
        <p:nvSpPr>
          <p:cNvPr id="26" name="TextBox 25"/>
          <p:cNvSpPr txBox="1"/>
          <p:nvPr/>
        </p:nvSpPr>
        <p:spPr>
          <a:xfrm>
            <a:off x="690738" y="4742822"/>
            <a:ext cx="4805710" cy="36933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BLUE – AWAY 		RED - TOWARDS</a:t>
            </a:r>
          </a:p>
        </p:txBody>
      </p:sp>
    </p:spTree>
    <p:extLst>
      <p:ext uri="{BB962C8B-B14F-4D97-AF65-F5344CB8AC3E}">
        <p14:creationId xmlns:p14="http://schemas.microsoft.com/office/powerpoint/2010/main" val="2810350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000"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0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hold" display="0">
                  <p:stCondLst>
                    <p:cond delay="indefinite"/>
                  </p:stCondLst>
                </p:cTn>
                <p:tgtEl>
                  <p:spTgt spid="4"/>
                </p:tgtEl>
              </p:cMediaNode>
            </p:vide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4976"/>
            <a:ext cx="10515600" cy="864235"/>
          </a:xfrm>
        </p:spPr>
        <p:txBody>
          <a:bodyPr/>
          <a:lstStyle/>
          <a:p>
            <a:pPr algn="ctr"/>
            <a:r>
              <a:rPr lang="en-US" dirty="0">
                <a:solidFill>
                  <a:schemeClr val="bg1"/>
                </a:solidFill>
                <a:latin typeface="Arial" panose="020B0604020202020204" pitchFamily="34" charset="0"/>
                <a:cs typeface="Arial" panose="020B0604020202020204" pitchFamily="34" charset="0"/>
              </a:rPr>
              <a:t>Pulse Wave Doppler</a:t>
            </a:r>
            <a:endParaRPr lang="en-US" dirty="0"/>
          </a:p>
        </p:txBody>
      </p:sp>
      <p:sp>
        <p:nvSpPr>
          <p:cNvPr id="8" name="TextBox 7"/>
          <p:cNvSpPr txBox="1"/>
          <p:nvPr/>
        </p:nvSpPr>
        <p:spPr>
          <a:xfrm>
            <a:off x="2472588" y="4935015"/>
            <a:ext cx="150692" cy="4547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8" tIns="26788" rIns="26788" bIns="26788" numCol="1" spcCol="38100" rtlCol="0" anchor="ctr">
            <a:spAutoFit/>
          </a:bodyPr>
          <a:lstStyle/>
          <a:p>
            <a:pPr marL="30479" marR="30479" defTabSz="683099"/>
            <a:endParaRPr lang="en-US" sz="1793"/>
          </a:p>
        </p:txBody>
      </p:sp>
      <p:pic>
        <p:nvPicPr>
          <p:cNvPr id="4" name="Picture 3" descr="Graphical user interface&#10;&#10;Description automatically generated with low confidence">
            <a:extLst>
              <a:ext uri="{FF2B5EF4-FFF2-40B4-BE49-F238E27FC236}">
                <a16:creationId xmlns:a16="http://schemas.microsoft.com/office/drawing/2014/main" id="{FB5578BC-A8DA-C9AB-B4D6-B75BB8AF13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3838" y="1230493"/>
            <a:ext cx="7564324" cy="5435346"/>
          </a:xfrm>
          <a:prstGeom prst="rect">
            <a:avLst/>
          </a:prstGeom>
        </p:spPr>
      </p:pic>
    </p:spTree>
    <p:extLst>
      <p:ext uri="{BB962C8B-B14F-4D97-AF65-F5344CB8AC3E}">
        <p14:creationId xmlns:p14="http://schemas.microsoft.com/office/powerpoint/2010/main" val="25711759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371597" y="348865"/>
            <a:ext cx="10044023" cy="877729"/>
          </a:xfrm>
        </p:spPr>
        <p:txBody>
          <a:bodyPr anchor="ctr">
            <a:normAutofit/>
          </a:bodyPr>
          <a:lstStyle/>
          <a:p>
            <a:pPr algn="ctr"/>
            <a:r>
              <a:rPr lang="en-US" sz="4000" dirty="0">
                <a:solidFill>
                  <a:srgbClr val="FFFFFF"/>
                </a:solidFill>
                <a:latin typeface="Arial" panose="020B0604020202020204" pitchFamily="34" charset="0"/>
                <a:cs typeface="Arial" panose="020B0604020202020204" pitchFamily="34" charset="0"/>
              </a:rPr>
              <a:t>M Mode</a:t>
            </a:r>
            <a:endParaRPr lang="en-US" sz="4000" dirty="0">
              <a:solidFill>
                <a:srgbClr val="FFFFFF"/>
              </a:solidFill>
            </a:endParaRPr>
          </a:p>
        </p:txBody>
      </p:sp>
      <p:sp>
        <p:nvSpPr>
          <p:cNvPr id="8" name="TextBox 7"/>
          <p:cNvSpPr txBox="1"/>
          <p:nvPr/>
        </p:nvSpPr>
        <p:spPr>
          <a:xfrm>
            <a:off x="2472588" y="4935015"/>
            <a:ext cx="150692" cy="4547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8" tIns="26788" rIns="26788" bIns="26788" numCol="1" spcCol="38100" rtlCol="0" anchor="ctr">
            <a:spAutoFit/>
          </a:bodyPr>
          <a:lstStyle/>
          <a:p>
            <a:pPr marL="30479" marR="30479" defTabSz="683099"/>
            <a:endParaRPr lang="en-US" sz="1793"/>
          </a:p>
        </p:txBody>
      </p:sp>
      <p:graphicFrame>
        <p:nvGraphicFramePr>
          <p:cNvPr id="10" name="Content Placeholder 2">
            <a:extLst>
              <a:ext uri="{FF2B5EF4-FFF2-40B4-BE49-F238E27FC236}">
                <a16:creationId xmlns:a16="http://schemas.microsoft.com/office/drawing/2014/main" id="{4052ECDB-2247-DBEE-2EE1-98849E6E1EE9}"/>
              </a:ext>
            </a:extLst>
          </p:cNvPr>
          <p:cNvGraphicFramePr>
            <a:graphicFrameLocks noGrp="1"/>
          </p:cNvGraphicFramePr>
          <p:nvPr>
            <p:ph idx="1"/>
            <p:extLst>
              <p:ext uri="{D42A27DB-BD31-4B8C-83A1-F6EECF244321}">
                <p14:modId xmlns:p14="http://schemas.microsoft.com/office/powerpoint/2010/main" val="3669926715"/>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455060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472588" y="4935015"/>
            <a:ext cx="150692" cy="4547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8" tIns="26788" rIns="26788" bIns="26788" numCol="1" spcCol="38100" rtlCol="0" anchor="ctr">
            <a:spAutoFit/>
          </a:bodyPr>
          <a:lstStyle/>
          <a:p>
            <a:pPr marL="30479" marR="30479" defTabSz="683099"/>
            <a:endParaRPr lang="en-US" sz="1793"/>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9940" y="194204"/>
            <a:ext cx="9250253" cy="6663796"/>
          </a:xfrm>
          <a:prstGeom prst="rect">
            <a:avLst/>
          </a:prstGeom>
        </p:spPr>
      </p:pic>
    </p:spTree>
    <p:extLst>
      <p:ext uri="{BB962C8B-B14F-4D97-AF65-F5344CB8AC3E}">
        <p14:creationId xmlns:p14="http://schemas.microsoft.com/office/powerpoint/2010/main" val="16362411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5543" y="2705553"/>
            <a:ext cx="10515600" cy="1325563"/>
          </a:xfrm>
        </p:spPr>
        <p:txBody>
          <a:bodyPr/>
          <a:lstStyle/>
          <a:p>
            <a:pPr algn="ctr"/>
            <a:r>
              <a:rPr lang="en-US" dirty="0">
                <a:solidFill>
                  <a:schemeClr val="bg1"/>
                </a:solidFill>
                <a:latin typeface="Arial" panose="020B0604020202020204" pitchFamily="34" charset="0"/>
                <a:cs typeface="Arial" panose="020B0604020202020204" pitchFamily="34" charset="0"/>
              </a:rPr>
              <a:t>COMMON ARTIFACTS</a:t>
            </a:r>
          </a:p>
        </p:txBody>
      </p:sp>
    </p:spTree>
    <p:extLst>
      <p:ext uri="{BB962C8B-B14F-4D97-AF65-F5344CB8AC3E}">
        <p14:creationId xmlns:p14="http://schemas.microsoft.com/office/powerpoint/2010/main" val="35007647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up of a fetus&#10;&#10;Description automatically generated with low confidence">
            <a:extLst>
              <a:ext uri="{FF2B5EF4-FFF2-40B4-BE49-F238E27FC236}">
                <a16:creationId xmlns:a16="http://schemas.microsoft.com/office/drawing/2014/main" id="{690254F9-C204-2545-8408-E26AD775D87E}"/>
              </a:ext>
            </a:extLst>
          </p:cNvPr>
          <p:cNvPicPr>
            <a:picLocks noChangeAspect="1"/>
          </p:cNvPicPr>
          <p:nvPr/>
        </p:nvPicPr>
        <p:blipFill rotWithShape="1">
          <a:blip r:embed="rId3">
            <a:extLst>
              <a:ext uri="{28A0092B-C50C-407E-A947-70E740481C1C}">
                <a14:useLocalDpi xmlns:a14="http://schemas.microsoft.com/office/drawing/2010/main" val="0"/>
              </a:ext>
            </a:extLst>
          </a:blip>
          <a:srcRect l="23435" t="6130" r="24537" b="39080"/>
          <a:stretch/>
        </p:blipFill>
        <p:spPr>
          <a:xfrm>
            <a:off x="2367086" y="1068754"/>
            <a:ext cx="7145214" cy="5016224"/>
          </a:xfrm>
          <a:prstGeom prst="rect">
            <a:avLst/>
          </a:prstGeom>
        </p:spPr>
      </p:pic>
      <p:sp>
        <p:nvSpPr>
          <p:cNvPr id="2" name="Title 1"/>
          <p:cNvSpPr>
            <a:spLocks noGrp="1"/>
          </p:cNvSpPr>
          <p:nvPr>
            <p:ph type="title"/>
          </p:nvPr>
        </p:nvSpPr>
        <p:spPr>
          <a:xfrm>
            <a:off x="454660" y="299720"/>
            <a:ext cx="11358880" cy="609600"/>
          </a:xfrm>
        </p:spPr>
        <p:txBody>
          <a:bodyPr>
            <a:noAutofit/>
          </a:bodyPr>
          <a:lstStyle/>
          <a:p>
            <a:pPr algn="ctr"/>
            <a:r>
              <a:rPr lang="en-US" dirty="0">
                <a:solidFill>
                  <a:schemeClr val="bg1"/>
                </a:solidFill>
                <a:latin typeface="Arial" panose="020B0604020202020204" pitchFamily="34" charset="0"/>
                <a:cs typeface="Arial" panose="020B0604020202020204" pitchFamily="34" charset="0"/>
              </a:rPr>
              <a:t>Common Artifacts: Acoustic Shadowing</a:t>
            </a:r>
          </a:p>
        </p:txBody>
      </p:sp>
      <p:sp>
        <p:nvSpPr>
          <p:cNvPr id="4" name="Rectangle 3">
            <a:extLst>
              <a:ext uri="{FF2B5EF4-FFF2-40B4-BE49-F238E27FC236}">
                <a16:creationId xmlns:a16="http://schemas.microsoft.com/office/drawing/2014/main" id="{DB352F84-716F-694A-901C-51B7DC99CDA1}"/>
              </a:ext>
            </a:extLst>
          </p:cNvPr>
          <p:cNvSpPr/>
          <p:nvPr/>
        </p:nvSpPr>
        <p:spPr>
          <a:xfrm>
            <a:off x="3337169" y="2080846"/>
            <a:ext cx="1735016" cy="3316654"/>
          </a:xfrm>
          <a:prstGeom prst="rect">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695363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a:solidFill>
                  <a:srgbClr val="FFFFFF"/>
                </a:solidFill>
                <a:latin typeface="+mj-lt"/>
                <a:ea typeface="+mj-ea"/>
                <a:cs typeface="+mj-cs"/>
              </a:rPr>
              <a:t>BASIC US PHYSICS</a:t>
            </a:r>
          </a:p>
        </p:txBody>
      </p:sp>
      <p:sp>
        <p:nvSpPr>
          <p:cNvPr id="21" name="Rectangle 20">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03430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240" y="160338"/>
            <a:ext cx="11348720" cy="807597"/>
          </a:xfrm>
        </p:spPr>
        <p:txBody>
          <a:bodyPr>
            <a:noAutofit/>
          </a:bodyPr>
          <a:lstStyle/>
          <a:p>
            <a:pPr algn="ctr"/>
            <a:r>
              <a:rPr lang="en-US" dirty="0">
                <a:solidFill>
                  <a:schemeClr val="bg1"/>
                </a:solidFill>
                <a:latin typeface="Arial" panose="020B0604020202020204" pitchFamily="34" charset="0"/>
                <a:cs typeface="Arial" panose="020B0604020202020204" pitchFamily="34" charset="0"/>
              </a:rPr>
              <a:t>Posterior Acoustic Enhancement</a:t>
            </a:r>
          </a:p>
        </p:txBody>
      </p:sp>
      <p:sp>
        <p:nvSpPr>
          <p:cNvPr id="3" name="AutoShape 2" descr="data:image/jpeg;base64,/9j/4AAQSkZJRgABAQAAAQABAAD/2wCEAAkGBxMSEhUTEhMVFRUVFxcYFxYVFxUYGhsaGBUXFhcaFRUYHSggGholGxUWITEhJSkrLi4uFx8zODMtNygtLisBCgoKDg0OFxAQGzceHR0tLy0tLSs3Li0rLS0tKy0rLS0rNi8tLzYtLS0tLTUtKy0tNzUtKysrListLTgtLSsrLf/AABEIAK4BIQMBIgACEQEDEQH/xAAcAAABBQEBAQAAAAAAAAAAAAAAAQMEBQYCBwj/xAA+EAABAwIEAgcFBQcEAwAAAAABAAIRAwQFEiExQVEGEyJhcYGRMkKxwfAUI1Kh0QcVM2JykuEWQ6LxRKPC/8QAFwEBAQEBAAAAAAAAAAAAAAAAAAECA//EACYRAQEAAgAEBQUBAAAAAAAAAAABAhESEyFRAzFBQlKRobHB4SP/2gAMAwEAAhEDEQA/APKsPuaIo5XPazs1A8ZJc5x/hkEsOg2iRG6cqPsQ4ZWy0mmDmNXRpz53aR2oycxOyYoX9MWrqRMO1hobuS5pBcdWkQN4DhEDRUyCdhF71TnagAsfu0O7XVuybg+8QrW2xG3zOLh2jTpAuOoLgxodDAzsmZ1nVQcDrUW9Y2v7L2gbEn2pkEDQ6BWt/idu+m8NLBma7shpHaIBbA6vmInMI10KDKoQrfBcYFFjqb2ucx72Oc1ri0Oa1lQOYSNYcXMnuYplbJ06ioQtJ+/bTK2bJpeBMyA0vIG7QJLQQSAT75B2CedjVgC0NsiWjLq4jNMvLpj2hrTgHk7mufHl8b9l1O7KoWoo43ZZnF1mMvZytEE5vfc5xPs6CGDTmRJnrD+k1Gk1zRQLQa7Kga2NA19J4h+8/dv0IPt6FsauPL4mp3ZVC1lr0hs2Pp1Psry6m4PDy9mYummXF3Z11ZUI1060xENyh6RWhpimbZ7gM7hme0g1HspBz3Q0S4lj9Tt1mg0ADmZfH8Lqd2TT9xZVWNa59N7Wu9kuaQD4EpzFbplSo51Om2lTkhjG8G5iRmO7na7q26Q9KnXdJlJ1NrcpDiQZkhpGgjQaldZ1jnbdzShoskgHbipdTDXbtM92x/ypeEW/Pc7rQMwgOHZMI0xD2FuhBHiuFtjg1UfzDvAKjVsGka0RPMS1BkkLSnAW8abx4OB+KQYENhTcfEwgzaft7Oo/2Wk9/D1Wmt8HcDpTa3/l8VYMwtztHOnuCDLDCoHadJ4Nbr6lVjgQYK9AqWAYDoPM/ILH41TAfI89I/JBXIQhAIQhAIQhAIQhAKZhXV9YHVSMrQXQRMkDsjL73ajTlKj0KmVwdDXRwcJHmFNsXsfVJe1g7LsrfZYXhpyB2ugmNzHNBaXFOzLfaaBnkFsh4a57DGSDMNL+JjKPOsxwU8zBSyQGCchLhmzOntEAnSNVcW1O2y/eCgHFwzZXAtB+7gNh05TLpIlohwnaKPFwzrOxlHZZmDDLQ/KM4aQSImdjCCChCECoQhAIQhAFIlKRAIQhBpqOJ2JDRUov2p58jKQLnNpBjwDILWl7GPkanNU2lQ8YuLJ1MfZqVVlQuEl57IaGwQ3tHciddpOqpULE8OS72uwhCFtApFlb53Rw+oCYaJ0C1WG4WaUA6O3cDzQJY27m6x9eKvLW9cBrTnwRZMIOjdOICfFsQdMxHdIKB+jiYH+0QnnYiwjRr/kmqVi8iBm8z8kHB6nP1lApvae5BCZqYgz8JPn6J/8AcebdzG94za+q4+yUKUy8vPcP1QNMv+TAPMrl9247EeA0+amYcbOo/LVf1IjRzpIJA2kaDxKj9cyPuqlt5ufTP/tY34rnfExl1f2ulZWYTJcTJ/D8yqO+tQQTDj5Qr+o26e6WBlXupVaFT/ix5KqL62vBJdb12jvo1APXKrzMb6mqy72kGDuuVIvHkntbjQ6R6hR1tAhKBOitq/Ru5bvSP8MVXbDI05/bn2T92/Tu5qXKTzFQhXV10WumEg0wQM3aa5haMjsjyXTAAd2STGqb/wBOXJmKRIaYcRECCWkumMrQ5r25jAljtdCs8zHuuqqUJSEi2gT1NgLmiSZidIiTBA/VMrpzCIkESJE8RzHcgtsVw5tKq5lNrqrRlh7Zgy0E7A7Ekb8FX3tEMcAJ1a0kHcEjY/XFSqeHg5dXdpoMgDKCQTBP1uq5SBEIQqFQhCAQhCAKRKUiAQhCAQhCAQhdMaSQBuTA80Flgtg9x60A5WEaj8W49N/Rac3IeBmMkcePomcIc63bl3BHaHjumcQAGreOsIJVG9y7GVJZjL9gYWcNeF2y4CDU0saqfiSPxuqd3fBZtt13oNwgvDdudu4pqq7vVP8AaSirdnmglV64hV9a871Gr3HioD6koHbmsCuba+qU9adR7P6HOb8Co7nJFLNi4p9Kbwf+TVcOVR3WD0qSE1cY7UqNc17KBzCMwt6DXDvD2MBlVaFnl49l3Vw7o/c0wHluU5W1GiQXOBfTYMrWzrmq09Dz7ipFIX5D3TWaaRaTmDw7M9xAA01cTdOMbxVJ4pmn0pum5ctQNyNDQMlMiGhgBgtOsUqYn+XxXbel94I++Gkb06R2yxu3X2R+fMrFniXzkXocxQ35Jp1HVqgdlBADyCXtbcBh0HaGjsp1Gveit+8KrJcarmvDgZdvBqPc1w3n7iocp17Jga6sVeld45pYaxykEEBtMaObkdqGzq0Jmz6QXFJjadOplYxwe0ZWGHAzMkT+oJGxKTHKTyhuFp4BWLHPLcmTNLH5mv7LWP8AZI4ioyOcjmFVK4f0ouiMpqCIj+HSmOxEHLIjqqZ02NNp3AVOt48XuS69Arvo3hDLjPnLhlyxlIG+beQeSpFOssVqUf4ZDZABgDWJgmeOq2jaMwBrQAKlTQQP4e2se73Kix7o/ToUi9rnkggdotjXwAVhb/a3hp68Brm0nTkG9RwGXxAMys1e4zWqtyvdI0OwG22oQV6EIQKhCEAhCEAUiUpEAhCEAhCEArjo9bS/Ofd2HzVVSplxAAklX1kzIByQXuIWoLcwPDZZevcEEq7rkvYSHQfOFnLp5mCg4fXXIrJglEoJba/elfcd6h5kEoJYuVy+7PBRUiDpzyVyhCAQhCAQhCAQhCAQhCAQhCAT1CiHOY0E9ogEkbEmOeo9EypD7RzQwv7LamrXHURMEwJOiC/l7K1Km2pVyO0aIYHAsf1YJ0Ij7lpnkPXO3IbmdkJLZOUu3I4Sro4bWc+BchzpZJzVZ1pvezdsuOUOgCT2o5qmvLc03uYSCWmJE/AgEeBCBlCEIFQhCAQhCAKRKUiAQhCAQhK0SUFhhJynNx2HzVmHZjtCg2ojRXmFWuZ3eEE25sQLYkSCNforE3MzqvWWYYalu/T3TovK76iWuLTwQQikSkJEAhCt8DwdtdtRz6ophhY1sgHM94flbq4b5Dz4ngpllMZuioQtdb9BKpJzVWQNOyHkh5LAGua4NgfeAk8Ggk6RMZ3Q2qH5DUpl5GZrWkkkdYKWZwIGVoeRJJ2kgEArHOw7rw1mkK8vejNSmabespPdVIFNjS8OJMb52tDIzAHMRrI4GJT+htTMclRjmQCHgPId9yyq7LkDpjPAG7oMDQhObh3NVmULU0+gtwXRnokanOHOy5QAc0lo07Wh45Xcio+NdFn0GOqBxcxsCSxzSSXuaBl1y6Nkl0CTAkpPFwt1s4azyEIXRAhKp2H4e6sCGjUCR5cEEBCUpEAhCEAnKFIvc1o3cQBPeYTa7NQ6bCOWm3E9/egvamdtZjRVBbVLZc+mP9vrKEFms6Zo5yJjhU4lUc6q8vMuzEEwB7PZEAbCANEVr+q85nPcTLTJ5tnLHhmPqVHe4kknUkyT3lByhCECoQhAIQhAFIlKRAIQhAK2scNcW5vxbDuUTDLQ1agbw3d4BbOk0CBG2iCiZQy/5V9g9EyIBXZoNPBarAWU2MMiZ5hBd9G6bIyOEg9/5FYPp/0eFOqXN7IcdFucGZ2pDm+enxVtjeCfaqZbEOjyPgUHzpc2RbKhELb49gz6Tyx7YI5/rxWauLP/AKQVaWV2+mRuuIQXlt0cqVWUere1zqrS8MloDGiqaJc4k6doAba+SknoXcHJ1YzZmNc7NDcjixj8jhJh0VGkTBIkxoqD7VUyhud+Vsw3MYEkOMCYGoB8QuvttTU9Y+SQT2nakEEE66kFo9AudmfpV6LT/SV1AmmBMaZmzmIY5jCBs9wqMIaddfFOv6GXgDjkaQ2dntOaGOeQwTLiMpEAb6c1DY2qLY1m1nhpqdUWBzhP3YdJ11ENaI7hyUQ3lUmTUqTvJc6ZggnfkSPMqf6X1n0/p0XVHoZd58jg1gJyl2YEb0w/stlzg01GBxAgHwVBc0cji3MHQYkBw/JwBHmE8LyrmzdbUzc87p4cZ/lb/aOS56kk9515rWMy91LpGhKGqxo2JOw9VPt8HJPJbRRCkV6N+zTo86q+SIaNyVJ6M9CutIOXTiSvVMOsKdrTysGvExug8Q/av0X+x3PWMH3VbWeT/eHnv5nksMvfOnVmLyi+mfa3ZHuuGx+XgSvBqtMtJa4QQSCDwI0IQcIQhALpwGkEnTWRGvdrqO9cpzqXfhO2bbhz8NEHCCpFral8wQIjfvn9EzVplpIO4QcIQhAqEIQCEIQBSJSkQCEKbhVtneJHZGp+QQXuBWnVsk+07U9w4D65q5Y0EJnKY7+5dMdqgl06eoV/hzIGh9ZVHa1o8FrLRocyQRogm2NoHbgn+nRXmFXDqZiTlHOdPFZuyr5HAgnTgr9t0Ht2jmUE/GMDoXrIeAHe69vzXl/SToFWoSYzs4Pb8xwXp+G12gaOVux+YaieaD5kv8GIPH0VVVw1wX1BddH7Wrq6iye7T4Koq9A7Ik/dn+4oPnD7IeOiT7MV9DP/AGaWB3a/+4pqp+zHD40ZU8cx+CDyFuFn919aXsy/a4y5u3PVZcuWN47X9OvcqAUJOi9+Z+zmzAjtxMwTpMRMc44p6n0DtBsD+SxjjZvdWvB7bDyfdKt7bBzy1XtVLojbt931U+hgduzam3u0W0eSYX0cqvIDWOPlp6raYN0Lawg1iJ/CNfVbYNAEABvgmXyPZgd53QcNLaTQIDRwAiVCxC7MQNJTjmQdTJ79VW4nXCCH1O5JOq8o/aRg3VVRWYIbU0d/UOPmPgvV21M3h9cFR9LbRtai5juI0048D6oPEULutSLHFrhBBgrhAKZh971RJyh0wNZ2mSNOeihqywy3ZVzZyG5WiIIbz1M78EDlhiLGNgh0gmIAO/f/AIUbE7ltRwLQYAjUAce5TbWrLGNyMiD7ZOsSZBDdNdSJ4AKLi1fPkOUDTQjjsPwgxpy4lBXoQhAqEIQCEIQBSJSkQC0uFW4YyD7R1P6Klw6jLpOw+PBXjCgn0nyInZPBnqoFOopVOqUE2idY3Whwq6y6cCs3RdzVnaV0F5SqCf1VrVvxkgaHmP0VJRIdqCrXDmMJh2iBcMuSXidp5rYUsQ2aNjss79kptd2IPeVf2luwxI35FBbUmncmJ8E44xomiWsbvIHPVRbnEWxIIQTAJSlVDMYnQAJx19/1CCwqAqPmdyUduLDYpf3q0oJQMbpHOHmoNXEW8pXNK+HAAeSCwdMaBQ7qoAN9U066J/Ee4SmLkE8m+aCqr4gWlR7q46zhCfqMp+JVfXuADEeiB1hhp19VR4rdTpupda+ACzt/eST8kGO6U2na6wDfR3yPy9FQLZ4gQ8FruKx9amWuLTwQcJ+t1eVuTNmjt5oiZ0yxwjmmF25hETxEjbZAtOq5vsuI8CQuXOJ1Jk96RBQIhCECoQhAIQhAFACCpNjTkyfLxQWFtSDWx6+KfpmP8JoCfqE5CCQHp9p2UZgUhrUEyg/gVY27tlWW41VjQHNBbUHaq2ta0DYeapbUyrMOgILm3qNnUEDuV9ZFrYLMxHfKx1vWgq1oXZ21Hw9EGju7vM0xofJUVy5xTNS5aDuSkGKNbqND9d6CXaNJ14ru4uj+ITyUa5x9rmgCZ8NFzaYkBqWhA6KpAk6eMpt1xyXOJ4213ux5qrp4rrsfVBPfcnmnbK8DTrqqe5vc2oTLbj1QbJ2LF2gAHmoNzdk7uPgNAqI3i4dcygl3Fz3qruKxn6+JXT3Sold6CNcVd5Pkqq4cp1f8lXXAQQ6xBVJi9vIzjhv4K4qbris0EQRMoMolTlzRyOLfqFw58xtoI0AHrG570CIKEFAiEIQKhCEAhCEAV1TqluxXJSILG2vh72nfwU+m8EaarPrunVc3YkINNSbyUqm2VRW2Lx7Y8x+hVxZ3tN3suE8jv6ILCi1SaYTNA+qmUmhBJolS2vMbqNSZzUoUiNtUEm2IKtra4aBBGvNVNo2CrTry0b/Xggq8QrSZEqA654SnsUugdgqd1XVBZNuClN44KvoydlN+yuiY9UHT7gnVNGoU3UpubvCj1KpQTBV5JetUA1UB6CybcLttXvlQWlSaRkIHnVtOSYceSkMOn18U1UrtHigh1WniqyuYPFOYn0gpM94E8mw4/oFmr7pC505BlHM6n9Agtrio1olxAHefqVT3mM8KY8yPgFU1arnGXEk964QdVKhcZJkpXRpE7azz7u5cLtzCIniJHh9BBygoQUCIQhAqEIQCEIQBSJUIEQlQgRCVCCXb4nVZs8xyOvx2VtZ9JyNHsnvaf/krPIQbm16R0He+Wnk4R+eo/NXFpiTXEFj2n+kgry5CD2m0vwOGvP8AwlubwnUx5ALx6jiNZns1XjwcVOp9Jbkf7k+LWn5IN1eO1lQy5vGVkz0krHcMPkfkVz+/38WtnuJQbKjXA2Gqedf1PJYlvSB490epTjekzx7g9Sg2LQ551TrrXiD9eKxT+lVbgGj1KZqdJK54tHkfmUGyewDjCjOfB3WMqYvWO9Q+QA+AUWpcPd7TnHxJQbw39NntPaDyJHwUWv0rpN2zO8BH5mFiUINFd9LajvYaG951PyHxVNd4jVq+29xHLYeg0UZCBEJUIEStaSQBqToEIQTq2E1GNc9wADCAdRuQ10CN9HBQVYuxh5a5sN7Qie1oMrGGBMahjdwY4Qole5LmsaQ0ZAQCBBMme0eJQMoKEFAiEIQf/9k="/>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pic>
        <p:nvPicPr>
          <p:cNvPr id="19460" name="Picture 4" descr="http://www.em.emory.edu/ultrasound/Gallery/Images/FAST/Bladder%20Posterior%20Acoustic%20Enhancem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7760" y="967935"/>
            <a:ext cx="9905999" cy="5580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00577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480" y="381001"/>
            <a:ext cx="11440160" cy="646331"/>
          </a:xfrm>
        </p:spPr>
        <p:txBody>
          <a:bodyPr/>
          <a:lstStyle/>
          <a:p>
            <a:pPr algn="ctr"/>
            <a:r>
              <a:rPr lang="en-US" sz="4000" dirty="0">
                <a:solidFill>
                  <a:schemeClr val="bg1"/>
                </a:solidFill>
                <a:latin typeface="Arial" panose="020B0604020202020204" pitchFamily="34" charset="0"/>
                <a:cs typeface="Arial" panose="020B0604020202020204" pitchFamily="34" charset="0"/>
              </a:rPr>
              <a:t>MIRRORING</a:t>
            </a:r>
          </a:p>
        </p:txBody>
      </p:sp>
      <p:pic>
        <p:nvPicPr>
          <p:cNvPr id="20482" name="Picture 2" descr="http://images.radiopaedia.org/images/5405710/950fd35a00a24a85d55ea936b0cfbc_big_galler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1371601"/>
            <a:ext cx="8077200" cy="4499429"/>
          </a:xfrm>
          <a:prstGeom prst="rect">
            <a:avLst/>
          </a:prstGeom>
          <a:noFill/>
          <a:extLst>
            <a:ext uri="{909E8E84-426E-40DD-AFC4-6F175D3DCCD1}">
              <a14:hiddenFill xmlns:a14="http://schemas.microsoft.com/office/drawing/2010/main">
                <a:solidFill>
                  <a:srgbClr val="FFFFFF"/>
                </a:solidFill>
              </a14:hiddenFill>
            </a:ext>
          </a:extLst>
        </p:spPr>
      </p:pic>
      <p:sp>
        <p:nvSpPr>
          <p:cNvPr id="4" name="Shape 462"/>
          <p:cNvSpPr/>
          <p:nvPr/>
        </p:nvSpPr>
        <p:spPr>
          <a:xfrm flipH="1">
            <a:off x="4732042" y="1869495"/>
            <a:ext cx="1" cy="2587509"/>
          </a:xfrm>
          <a:prstGeom prst="line">
            <a:avLst/>
          </a:prstGeom>
          <a:ln w="3175">
            <a:solidFill>
              <a:schemeClr val="accent5"/>
            </a:solidFill>
            <a:tailEnd type="triangle"/>
          </a:ln>
        </p:spPr>
        <p:txBody>
          <a:bodyPr lIns="0" tIns="0" rIns="0" bIns="0"/>
          <a:lstStyle/>
          <a:p>
            <a:endParaRPr sz="3401"/>
          </a:p>
        </p:txBody>
      </p:sp>
      <p:sp>
        <p:nvSpPr>
          <p:cNvPr id="5" name="Shape 463"/>
          <p:cNvSpPr/>
          <p:nvPr/>
        </p:nvSpPr>
        <p:spPr>
          <a:xfrm>
            <a:off x="4756304" y="4447374"/>
            <a:ext cx="598314" cy="19259"/>
          </a:xfrm>
          <a:prstGeom prst="line">
            <a:avLst/>
          </a:prstGeom>
          <a:ln w="3175">
            <a:solidFill>
              <a:schemeClr val="accent5"/>
            </a:solidFill>
            <a:tailEnd type="triangle"/>
          </a:ln>
        </p:spPr>
        <p:txBody>
          <a:bodyPr lIns="0" tIns="0" rIns="0" bIns="0"/>
          <a:lstStyle/>
          <a:p>
            <a:endParaRPr sz="3401"/>
          </a:p>
        </p:txBody>
      </p:sp>
      <p:sp>
        <p:nvSpPr>
          <p:cNvPr id="7" name="Shape 465"/>
          <p:cNvSpPr/>
          <p:nvPr/>
        </p:nvSpPr>
        <p:spPr>
          <a:xfrm flipH="1" flipV="1">
            <a:off x="4788763" y="4267200"/>
            <a:ext cx="533399" cy="0"/>
          </a:xfrm>
          <a:prstGeom prst="line">
            <a:avLst/>
          </a:prstGeom>
          <a:ln w="3175">
            <a:solidFill>
              <a:srgbClr val="FFC000"/>
            </a:solidFill>
            <a:tailEnd type="triangle"/>
          </a:ln>
        </p:spPr>
        <p:txBody>
          <a:bodyPr lIns="0" tIns="0" rIns="0" bIns="0"/>
          <a:lstStyle/>
          <a:p>
            <a:endParaRPr sz="3401"/>
          </a:p>
        </p:txBody>
      </p:sp>
      <p:sp>
        <p:nvSpPr>
          <p:cNvPr id="8" name="Shape 467"/>
          <p:cNvSpPr/>
          <p:nvPr/>
        </p:nvSpPr>
        <p:spPr>
          <a:xfrm flipV="1">
            <a:off x="4804294" y="1441911"/>
            <a:ext cx="12131" cy="3712866"/>
          </a:xfrm>
          <a:prstGeom prst="line">
            <a:avLst/>
          </a:prstGeom>
          <a:ln w="3175" cap="rnd">
            <a:solidFill>
              <a:srgbClr val="FFC000"/>
            </a:solidFill>
            <a:prstDash val="dash"/>
            <a:miter lim="400000"/>
            <a:tailEnd type="triangle"/>
          </a:ln>
          <a:effectLst>
            <a:glow rad="101600">
              <a:schemeClr val="accent5">
                <a:satMod val="175000"/>
                <a:alpha val="40000"/>
              </a:schemeClr>
            </a:glow>
          </a:effectLst>
        </p:spPr>
        <p:txBody>
          <a:bodyPr lIns="0" tIns="0" rIns="0" bIns="0"/>
          <a:lstStyle/>
          <a:p>
            <a:endParaRPr sz="3401"/>
          </a:p>
        </p:txBody>
      </p:sp>
      <p:sp>
        <p:nvSpPr>
          <p:cNvPr id="10" name="Shape 469"/>
          <p:cNvSpPr/>
          <p:nvPr/>
        </p:nvSpPr>
        <p:spPr>
          <a:xfrm flipV="1">
            <a:off x="4900906" y="1717637"/>
            <a:ext cx="1" cy="2464293"/>
          </a:xfrm>
          <a:prstGeom prst="line">
            <a:avLst/>
          </a:prstGeom>
          <a:ln w="3175">
            <a:solidFill>
              <a:srgbClr val="FFC000"/>
            </a:solidFill>
            <a:tailEnd type="triangle"/>
          </a:ln>
        </p:spPr>
        <p:txBody>
          <a:bodyPr lIns="0" tIns="0" rIns="0" bIns="0"/>
          <a:lstStyle/>
          <a:p>
            <a:endParaRPr sz="3401"/>
          </a:p>
        </p:txBody>
      </p:sp>
    </p:spTree>
    <p:extLst>
      <p:ext uri="{BB962C8B-B14F-4D97-AF65-F5344CB8AC3E}">
        <p14:creationId xmlns:p14="http://schemas.microsoft.com/office/powerpoint/2010/main" val="3311965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xit" presetSubtype="0" fill="hold" grpId="0" nodeType="with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par>
                                <p:cTn id="11" presetID="9" presetClass="exit" presetSubtype="0" fill="hold" grpId="0" nodeType="withEffect">
                                  <p:stCondLst>
                                    <p:cond delay="0"/>
                                  </p:stCondLst>
                                  <p:childTnLst>
                                    <p:animEffect transition="out" filter="dissolve">
                                      <p:cBhvr>
                                        <p:cTn id="12" dur="500"/>
                                        <p:tgtEl>
                                          <p:spTgt spid="7"/>
                                        </p:tgtEl>
                                      </p:cBhvr>
                                    </p:animEffect>
                                    <p:set>
                                      <p:cBhvr>
                                        <p:cTn id="13" dur="1" fill="hold">
                                          <p:stCondLst>
                                            <p:cond delay="499"/>
                                          </p:stCondLst>
                                        </p:cTn>
                                        <p:tgtEl>
                                          <p:spTgt spid="7"/>
                                        </p:tgtEl>
                                        <p:attrNameLst>
                                          <p:attrName>style.visibility</p:attrName>
                                        </p:attrNameLst>
                                      </p:cBhvr>
                                      <p:to>
                                        <p:strVal val="hidden"/>
                                      </p:to>
                                    </p:set>
                                  </p:childTnLst>
                                </p:cTn>
                              </p:par>
                              <p:par>
                                <p:cTn id="14" presetID="9" presetClass="exit" presetSubtype="0" fill="hold" grpId="0" nodeType="withEffect">
                                  <p:stCondLst>
                                    <p:cond delay="0"/>
                                  </p:stCondLst>
                                  <p:childTnLst>
                                    <p:animEffect transition="out" filter="dissolve">
                                      <p:cBhvr>
                                        <p:cTn id="15" dur="500"/>
                                        <p:tgtEl>
                                          <p:spTgt spid="10"/>
                                        </p:tgtEl>
                                      </p:cBhvr>
                                    </p:animEffect>
                                    <p:set>
                                      <p:cBhvr>
                                        <p:cTn id="16" dur="1" fill="hold">
                                          <p:stCondLst>
                                            <p:cond delay="499"/>
                                          </p:stCondLst>
                                        </p:cTn>
                                        <p:tgtEl>
                                          <p:spTgt spid="10"/>
                                        </p:tgtEl>
                                        <p:attrNameLst>
                                          <p:attrName>style.visibility</p:attrName>
                                        </p:attrNameLst>
                                      </p:cBhvr>
                                      <p:to>
                                        <p:strVal val="hidden"/>
                                      </p:to>
                                    </p:set>
                                  </p:childTnLst>
                                </p:cTn>
                              </p:par>
                              <p:par>
                                <p:cTn id="17" presetID="9" presetClass="exit" presetSubtype="0" fill="hold" grpId="0" nodeType="withEffect">
                                  <p:stCondLst>
                                    <p:cond delay="0"/>
                                  </p:stCondLst>
                                  <p:childTnLst>
                                    <p:animEffect transition="out" filter="dissolve">
                                      <p:cBhvr>
                                        <p:cTn id="18" dur="500"/>
                                        <p:tgtEl>
                                          <p:spTgt spid="8"/>
                                        </p:tgtEl>
                                      </p:cBhvr>
                                    </p:animEffect>
                                    <p:set>
                                      <p:cBhvr>
                                        <p:cTn id="19" dur="1" fill="hold">
                                          <p:stCondLst>
                                            <p:cond delay="499"/>
                                          </p:stCondLst>
                                        </p:cTn>
                                        <p:tgtEl>
                                          <p:spTgt spid="8"/>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1"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up)">
                                      <p:cBhvr>
                                        <p:cTn id="24" dur="500"/>
                                        <p:tgtEl>
                                          <p:spTgt spid="4"/>
                                        </p:tgtEl>
                                      </p:cBhvr>
                                    </p:animEffect>
                                  </p:childTnLst>
                                </p:cTn>
                              </p:par>
                              <p:par>
                                <p:cTn id="25" presetID="22" presetClass="entr" presetSubtype="8" fill="hold" grpId="1"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500"/>
                            </p:stCondLst>
                            <p:childTnLst>
                              <p:par>
                                <p:cTn id="29" presetID="22" presetClass="entr" presetSubtype="2" fill="hold" grpId="1"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500"/>
                                        <p:tgtEl>
                                          <p:spTgt spid="7"/>
                                        </p:tgtEl>
                                      </p:cBhvr>
                                    </p:animEffect>
                                  </p:childTnLst>
                                </p:cTn>
                              </p:par>
                            </p:childTnLst>
                          </p:cTn>
                        </p:par>
                        <p:par>
                          <p:cTn id="32" fill="hold">
                            <p:stCondLst>
                              <p:cond delay="1000"/>
                            </p:stCondLst>
                            <p:childTnLst>
                              <p:par>
                                <p:cTn id="33" presetID="22" presetClass="entr" presetSubtype="4" fill="hold" grpId="1"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xit" presetSubtype="0" fill="hold" grpId="2" nodeType="clickEffect">
                                  <p:stCondLst>
                                    <p:cond delay="0"/>
                                  </p:stCondLst>
                                  <p:childTnLst>
                                    <p:animEffect transition="out" filter="dissolve">
                                      <p:cBhvr>
                                        <p:cTn id="39" dur="500"/>
                                        <p:tgtEl>
                                          <p:spTgt spid="10"/>
                                        </p:tgtEl>
                                      </p:cBhvr>
                                    </p:animEffect>
                                    <p:set>
                                      <p:cBhvr>
                                        <p:cTn id="40" dur="1" fill="hold">
                                          <p:stCondLst>
                                            <p:cond delay="499"/>
                                          </p:stCondLst>
                                        </p:cTn>
                                        <p:tgtEl>
                                          <p:spTgt spid="10"/>
                                        </p:tgtEl>
                                        <p:attrNameLst>
                                          <p:attrName>style.visibility</p:attrName>
                                        </p:attrNameLst>
                                      </p:cBhvr>
                                      <p:to>
                                        <p:strVal val="hidden"/>
                                      </p:to>
                                    </p:set>
                                  </p:childTnLst>
                                </p:cTn>
                              </p:par>
                              <p:par>
                                <p:cTn id="41" presetID="9" presetClass="exit" presetSubtype="0" fill="hold" grpId="2" nodeType="withEffect">
                                  <p:stCondLst>
                                    <p:cond delay="0"/>
                                  </p:stCondLst>
                                  <p:childTnLst>
                                    <p:animEffect transition="out" filter="dissolve">
                                      <p:cBhvr>
                                        <p:cTn id="42" dur="500"/>
                                        <p:tgtEl>
                                          <p:spTgt spid="4"/>
                                        </p:tgtEl>
                                      </p:cBhvr>
                                    </p:animEffect>
                                    <p:set>
                                      <p:cBhvr>
                                        <p:cTn id="43" dur="1" fill="hold">
                                          <p:stCondLst>
                                            <p:cond delay="499"/>
                                          </p:stCondLst>
                                        </p:cTn>
                                        <p:tgtEl>
                                          <p:spTgt spid="4"/>
                                        </p:tgtEl>
                                        <p:attrNameLst>
                                          <p:attrName>style.visibility</p:attrName>
                                        </p:attrNameLst>
                                      </p:cBhvr>
                                      <p:to>
                                        <p:strVal val="hidden"/>
                                      </p:to>
                                    </p:set>
                                  </p:childTnLst>
                                </p:cTn>
                              </p:par>
                              <p:par>
                                <p:cTn id="44" presetID="9" presetClass="exit" presetSubtype="0" fill="hold" grpId="2" nodeType="withEffect">
                                  <p:stCondLst>
                                    <p:cond delay="0"/>
                                  </p:stCondLst>
                                  <p:childTnLst>
                                    <p:animEffect transition="out" filter="dissolve">
                                      <p:cBhvr>
                                        <p:cTn id="45" dur="500"/>
                                        <p:tgtEl>
                                          <p:spTgt spid="7"/>
                                        </p:tgtEl>
                                      </p:cBhvr>
                                    </p:animEffect>
                                    <p:set>
                                      <p:cBhvr>
                                        <p:cTn id="46" dur="1" fill="hold">
                                          <p:stCondLst>
                                            <p:cond delay="499"/>
                                          </p:stCondLst>
                                        </p:cTn>
                                        <p:tgtEl>
                                          <p:spTgt spid="7"/>
                                        </p:tgtEl>
                                        <p:attrNameLst>
                                          <p:attrName>style.visibility</p:attrName>
                                        </p:attrNameLst>
                                      </p:cBhvr>
                                      <p:to>
                                        <p:strVal val="hidden"/>
                                      </p:to>
                                    </p:set>
                                  </p:childTnLst>
                                </p:cTn>
                              </p:par>
                              <p:par>
                                <p:cTn id="47" presetID="9" presetClass="exit" presetSubtype="0" fill="hold" grpId="2" nodeType="withEffect">
                                  <p:stCondLst>
                                    <p:cond delay="0"/>
                                  </p:stCondLst>
                                  <p:childTnLst>
                                    <p:animEffect transition="out" filter="dissolve">
                                      <p:cBhvr>
                                        <p:cTn id="48" dur="500"/>
                                        <p:tgtEl>
                                          <p:spTgt spid="5"/>
                                        </p:tgtEl>
                                      </p:cBhvr>
                                    </p:animEffect>
                                    <p:set>
                                      <p:cBhvr>
                                        <p:cTn id="49" dur="1" fill="hold">
                                          <p:stCondLst>
                                            <p:cond delay="499"/>
                                          </p:stCondLst>
                                        </p:cTn>
                                        <p:tgtEl>
                                          <p:spTgt spid="5"/>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22" presetClass="entr" presetSubtype="1" fill="hold" grpId="3" nodeType="click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up)">
                                      <p:cBhvr>
                                        <p:cTn id="54" dur="500"/>
                                        <p:tgtEl>
                                          <p:spTgt spid="4"/>
                                        </p:tgtEl>
                                      </p:cBhvr>
                                    </p:animEffect>
                                  </p:childTnLst>
                                </p:cTn>
                              </p:par>
                              <p:par>
                                <p:cTn id="55" presetID="22" presetClass="entr" presetSubtype="8" fill="hold" grpId="3"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2" presetClass="entr" presetSubtype="2" fill="hold" grpId="3"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wipe(right)">
                                      <p:cBhvr>
                                        <p:cTn id="60" dur="500"/>
                                        <p:tgtEl>
                                          <p:spTgt spid="7"/>
                                        </p:tgtEl>
                                      </p:cBhvr>
                                    </p:animEffect>
                                  </p:childTnLst>
                                </p:cTn>
                              </p:par>
                              <p:par>
                                <p:cTn id="61" presetID="22" presetClass="entr" presetSubtype="4" fill="hold" grpId="1"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ipe(down)">
                                      <p:cBhvr>
                                        <p:cTn id="63" dur="1000"/>
                                        <p:tgtEl>
                                          <p:spTgt spid="8"/>
                                        </p:tgtEl>
                                      </p:cBhvr>
                                    </p:animEffect>
                                  </p:childTnLst>
                                </p:cTn>
                              </p:par>
                              <p:par>
                                <p:cTn id="64" presetID="22" presetClass="entr" presetSubtype="4" fill="hold" grpId="3" nodeType="withEffect">
                                  <p:stCondLst>
                                    <p:cond delay="500"/>
                                  </p:stCondLst>
                                  <p:childTnLst>
                                    <p:set>
                                      <p:cBhvr>
                                        <p:cTn id="65" dur="1" fill="hold">
                                          <p:stCondLst>
                                            <p:cond delay="0"/>
                                          </p:stCondLst>
                                        </p:cTn>
                                        <p:tgtEl>
                                          <p:spTgt spid="10"/>
                                        </p:tgtEl>
                                        <p:attrNameLst>
                                          <p:attrName>style.visibility</p:attrName>
                                        </p:attrNameLst>
                                      </p:cBhvr>
                                      <p:to>
                                        <p:strVal val="visible"/>
                                      </p:to>
                                    </p:set>
                                    <p:animEffect transition="in" filter="wipe(down)">
                                      <p:cBhvr>
                                        <p:cTn id="6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4" grpId="3" animBg="1"/>
      <p:bldP spid="5" grpId="0" animBg="1"/>
      <p:bldP spid="5" grpId="1" animBg="1"/>
      <p:bldP spid="5" grpId="2" animBg="1"/>
      <p:bldP spid="5" grpId="3" animBg="1"/>
      <p:bldP spid="7" grpId="0" animBg="1"/>
      <p:bldP spid="7" grpId="1" animBg="1"/>
      <p:bldP spid="7" grpId="2" animBg="1"/>
      <p:bldP spid="7" grpId="3" animBg="1"/>
      <p:bldP spid="8" grpId="0" animBg="1"/>
      <p:bldP spid="8" grpId="1" animBg="1"/>
      <p:bldP spid="10" grpId="0" animBg="1"/>
      <p:bldP spid="10" grpId="1" animBg="1"/>
      <p:bldP spid="10" grpId="2" animBg="1"/>
      <p:bldP spid="10" grpId="3"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240" y="367537"/>
            <a:ext cx="10972800" cy="543739"/>
          </a:xfrm>
        </p:spPr>
        <p:txBody>
          <a:bodyPr>
            <a:noAutofit/>
          </a:bodyPr>
          <a:lstStyle/>
          <a:p>
            <a:pPr algn="ctr"/>
            <a:r>
              <a:rPr lang="en-US" dirty="0">
                <a:solidFill>
                  <a:schemeClr val="bg1"/>
                </a:solidFill>
                <a:latin typeface="Arial" panose="020B0604020202020204" pitchFamily="34" charset="0"/>
                <a:cs typeface="Arial" panose="020B0604020202020204" pitchFamily="34" charset="0"/>
              </a:rPr>
              <a:t>Reverberation Artifact</a:t>
            </a:r>
          </a:p>
        </p:txBody>
      </p:sp>
      <p:pic>
        <p:nvPicPr>
          <p:cNvPr id="21506" name="Picture 2" descr="Fig.2 Mechanism of formation of an ultrasound lung come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1223962"/>
            <a:ext cx="7010400" cy="5457870"/>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Connector 3"/>
          <p:cNvCxnSpPr/>
          <p:nvPr/>
        </p:nvCxnSpPr>
        <p:spPr>
          <a:xfrm>
            <a:off x="2514600" y="3899166"/>
            <a:ext cx="70104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514600" y="3629024"/>
            <a:ext cx="7010400"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9530080" y="2982693"/>
            <a:ext cx="1066800" cy="646331"/>
          </a:xfrm>
          <a:prstGeom prst="rect">
            <a:avLst/>
          </a:prstGeom>
          <a:noFill/>
        </p:spPr>
        <p:txBody>
          <a:bodyPr wrap="square" rtlCol="0">
            <a:spAutoFit/>
          </a:bodyPr>
          <a:lstStyle/>
          <a:p>
            <a:r>
              <a:rPr lang="en-US" b="1" dirty="0">
                <a:solidFill>
                  <a:srgbClr val="0070C0"/>
                </a:solidFill>
              </a:rPr>
              <a:t>Parietal pleura</a:t>
            </a:r>
          </a:p>
        </p:txBody>
      </p:sp>
      <p:sp>
        <p:nvSpPr>
          <p:cNvPr id="8" name="TextBox 7"/>
          <p:cNvSpPr txBox="1"/>
          <p:nvPr/>
        </p:nvSpPr>
        <p:spPr>
          <a:xfrm>
            <a:off x="9530080" y="3899166"/>
            <a:ext cx="1066800" cy="646331"/>
          </a:xfrm>
          <a:prstGeom prst="rect">
            <a:avLst/>
          </a:prstGeom>
          <a:noFill/>
        </p:spPr>
        <p:txBody>
          <a:bodyPr wrap="square" rtlCol="0">
            <a:spAutoFit/>
          </a:bodyPr>
          <a:lstStyle/>
          <a:p>
            <a:r>
              <a:rPr lang="en-US" b="1" dirty="0">
                <a:solidFill>
                  <a:srgbClr val="FF0000"/>
                </a:solidFill>
              </a:rPr>
              <a:t>Visceral Pleura</a:t>
            </a:r>
          </a:p>
        </p:txBody>
      </p:sp>
    </p:spTree>
    <p:extLst>
      <p:ext uri="{BB962C8B-B14F-4D97-AF65-F5344CB8AC3E}">
        <p14:creationId xmlns:p14="http://schemas.microsoft.com/office/powerpoint/2010/main" val="40499436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C124E2A-64F9-A84C-8C95-4F16B173CA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8540" y="800101"/>
            <a:ext cx="4445000" cy="6057900"/>
          </a:xfrm>
          <a:prstGeom prst="rect">
            <a:avLst/>
          </a:prstGeom>
        </p:spPr>
      </p:pic>
      <p:sp>
        <p:nvSpPr>
          <p:cNvPr id="5" name="Title 1">
            <a:extLst>
              <a:ext uri="{FF2B5EF4-FFF2-40B4-BE49-F238E27FC236}">
                <a16:creationId xmlns:a16="http://schemas.microsoft.com/office/drawing/2014/main" id="{9C8B38E1-66F4-1C46-91EC-CAAAF712FD3C}"/>
              </a:ext>
            </a:extLst>
          </p:cNvPr>
          <p:cNvSpPr>
            <a:spLocks noGrp="1"/>
          </p:cNvSpPr>
          <p:nvPr>
            <p:ph type="title"/>
          </p:nvPr>
        </p:nvSpPr>
        <p:spPr>
          <a:xfrm>
            <a:off x="1803400" y="160759"/>
            <a:ext cx="8877300" cy="535531"/>
          </a:xfrm>
        </p:spPr>
        <p:txBody>
          <a:bodyPr>
            <a:normAutofit fontScale="90000"/>
          </a:bodyPr>
          <a:lstStyle/>
          <a:p>
            <a:pPr algn="ctr"/>
            <a:r>
              <a:rPr lang="en-US" b="1" dirty="0">
                <a:solidFill>
                  <a:schemeClr val="bg1"/>
                </a:solidFill>
              </a:rPr>
              <a:t>REVERBERATION ARTIFACT</a:t>
            </a:r>
          </a:p>
        </p:txBody>
      </p:sp>
      <p:sp>
        <p:nvSpPr>
          <p:cNvPr id="6" name="Rectangle 5"/>
          <p:cNvSpPr/>
          <p:nvPr/>
        </p:nvSpPr>
        <p:spPr>
          <a:xfrm>
            <a:off x="4953000" y="2214880"/>
            <a:ext cx="1681480" cy="3545840"/>
          </a:xfrm>
          <a:prstGeom prst="rect">
            <a:avLst/>
          </a:prstGeom>
          <a:no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03525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577D6B2E-37A3-429E-A37C-F30ED64872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CEAD642-85CF-4750-8432-7C80C901F0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1723" y="-1"/>
            <a:ext cx="12225953" cy="6868071"/>
          </a:xfrm>
          <a:prstGeom prst="rect">
            <a:avLst/>
          </a:prstGeom>
          <a:gradFill>
            <a:gsLst>
              <a:gs pos="0">
                <a:srgbClr val="000000"/>
              </a:gs>
              <a:gs pos="100000">
                <a:schemeClr val="accent1">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A33EEAE-15D5-4119-8C1E-89D943F91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41959" y="-3"/>
            <a:ext cx="11772269" cy="6868074"/>
          </a:xfrm>
          <a:prstGeom prst="rect">
            <a:avLst/>
          </a:prstGeom>
          <a:gradFill>
            <a:gsLst>
              <a:gs pos="21000">
                <a:schemeClr val="accent1">
                  <a:lumMod val="50000"/>
                  <a:alpha val="83000"/>
                </a:schemeClr>
              </a:gs>
              <a:gs pos="100000">
                <a:schemeClr val="accent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730D8B3B-9B80-4025-B934-26DC7D7CD2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15200" y="0"/>
            <a:ext cx="3623374" cy="6868072"/>
          </a:xfrm>
          <a:prstGeom prst="rect">
            <a:avLst/>
          </a:prstGeom>
          <a:gradFill>
            <a:gsLst>
              <a:gs pos="0">
                <a:schemeClr val="accent1">
                  <a:lumMod val="75000"/>
                  <a:alpha val="0"/>
                </a:schemeClr>
              </a:gs>
              <a:gs pos="99000">
                <a:srgbClr val="000000">
                  <a:alpha val="41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1064D5D5-227B-4F66-9AEA-46F570E793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5875" y="-3"/>
            <a:ext cx="12233581" cy="6868076"/>
          </a:xfrm>
          <a:prstGeom prst="rect">
            <a:avLst/>
          </a:prstGeom>
          <a:gradFill>
            <a:gsLst>
              <a:gs pos="3000">
                <a:schemeClr val="accent1">
                  <a:lumMod val="75000"/>
                  <a:alpha val="0"/>
                </a:schemeClr>
              </a:gs>
              <a:gs pos="100000">
                <a:srgbClr val="000000">
                  <a:alpha val="73000"/>
                </a:srgb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646B67A4-D328-4747-A82B-65E84FA463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484334" y="-861824"/>
            <a:ext cx="6861931" cy="8597859"/>
          </a:xfrm>
          <a:prstGeom prst="rect">
            <a:avLst/>
          </a:prstGeom>
          <a:gradFill>
            <a:gsLst>
              <a:gs pos="3000">
                <a:schemeClr val="accent1">
                  <a:lumMod val="75000"/>
                  <a:alpha val="0"/>
                </a:schemeClr>
              </a:gs>
              <a:gs pos="100000">
                <a:srgbClr val="000000">
                  <a:alpha val="27000"/>
                </a:srgb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B5A1B09C-1565-46F8-B70F-621C5EB48A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993193">
            <a:off x="1186972" y="1089049"/>
            <a:ext cx="4967533" cy="4988390"/>
          </a:xfrm>
          <a:prstGeom prst="ellipse">
            <a:avLst/>
          </a:prstGeom>
          <a:gradFill>
            <a:gsLst>
              <a:gs pos="0">
                <a:schemeClr val="accent1">
                  <a:alpha val="26000"/>
                </a:schemeClr>
              </a:gs>
              <a:gs pos="85000">
                <a:schemeClr val="accent1">
                  <a:lumMod val="60000"/>
                  <a:lumOff val="4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162567" y="818984"/>
            <a:ext cx="6714699" cy="3178689"/>
          </a:xfrm>
        </p:spPr>
        <p:txBody>
          <a:bodyPr vert="horz" lIns="91440" tIns="45720" rIns="91440" bIns="45720" rtlCol="0" anchor="b">
            <a:normAutofit/>
          </a:bodyPr>
          <a:lstStyle/>
          <a:p>
            <a:r>
              <a:rPr lang="en-US" sz="4800" kern="1200">
                <a:solidFill>
                  <a:srgbClr val="FFFFFF"/>
                </a:solidFill>
                <a:latin typeface="+mj-lt"/>
                <a:ea typeface="+mj-ea"/>
                <a:cs typeface="+mj-cs"/>
              </a:rPr>
              <a:t>SAVING IMAGES &amp; INTERPRETATION</a:t>
            </a:r>
          </a:p>
        </p:txBody>
      </p:sp>
      <p:sp>
        <p:nvSpPr>
          <p:cNvPr id="36" name="Rectangle 35">
            <a:extLst>
              <a:ext uri="{FF2B5EF4-FFF2-40B4-BE49-F238E27FC236}">
                <a16:creationId xmlns:a16="http://schemas.microsoft.com/office/drawing/2014/main" id="{8C516CC8-80AC-446C-A56E-9F54B72104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4490110"/>
            <a:ext cx="12217710" cy="2377962"/>
          </a:xfrm>
          <a:prstGeom prst="rect">
            <a:avLst/>
          </a:prstGeom>
          <a:gradFill>
            <a:gsLst>
              <a:gs pos="0">
                <a:schemeClr val="accent1">
                  <a:lumMod val="75000"/>
                  <a:alpha val="50000"/>
                </a:schemeClr>
              </a:gs>
              <a:gs pos="99000">
                <a:srgbClr val="000000">
                  <a:alpha val="34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4556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026947" y="644009"/>
            <a:ext cx="8194580" cy="5678808"/>
          </a:xfrm>
          <a:prstGeom prst="rect">
            <a:avLst/>
          </a:prstGeom>
        </p:spPr>
      </p:pic>
      <p:sp>
        <p:nvSpPr>
          <p:cNvPr id="5" name="TextBox 4"/>
          <p:cNvSpPr txBox="1"/>
          <p:nvPr/>
        </p:nvSpPr>
        <p:spPr>
          <a:xfrm>
            <a:off x="5278562" y="1019024"/>
            <a:ext cx="980454" cy="300082"/>
          </a:xfrm>
          <a:prstGeom prst="rect">
            <a:avLst/>
          </a:prstGeom>
          <a:noFill/>
        </p:spPr>
        <p:txBody>
          <a:bodyPr wrap="square" rtlCol="0">
            <a:spAutoFit/>
          </a:bodyPr>
          <a:lstStyle/>
          <a:p>
            <a:pPr algn="ctr"/>
            <a:r>
              <a:rPr lang="en-US" sz="1350" dirty="0">
                <a:latin typeface="HelveticaNeueforSAS" panose="020B0604020202020204" pitchFamily="34" charset="0"/>
              </a:rPr>
              <a:t>MRN</a:t>
            </a:r>
          </a:p>
        </p:txBody>
      </p:sp>
      <p:sp>
        <p:nvSpPr>
          <p:cNvPr id="6" name="TextBox 5"/>
          <p:cNvSpPr txBox="1"/>
          <p:nvPr/>
        </p:nvSpPr>
        <p:spPr>
          <a:xfrm>
            <a:off x="7051690" y="915041"/>
            <a:ext cx="916597" cy="523220"/>
          </a:xfrm>
          <a:prstGeom prst="rect">
            <a:avLst/>
          </a:prstGeom>
          <a:noFill/>
        </p:spPr>
        <p:txBody>
          <a:bodyPr wrap="square" rtlCol="0">
            <a:spAutoFit/>
          </a:bodyPr>
          <a:lstStyle/>
          <a:p>
            <a:pPr algn="ctr"/>
            <a:r>
              <a:rPr lang="en-US" sz="1400" dirty="0">
                <a:latin typeface="HelveticaNeueforSAS" panose="020B0604020202020204" pitchFamily="34" charset="0"/>
              </a:rPr>
              <a:t>Provider name</a:t>
            </a:r>
          </a:p>
        </p:txBody>
      </p:sp>
      <p:sp>
        <p:nvSpPr>
          <p:cNvPr id="7" name="TextBox 6"/>
          <p:cNvSpPr txBox="1"/>
          <p:nvPr/>
        </p:nvSpPr>
        <p:spPr>
          <a:xfrm>
            <a:off x="10147852" y="2939606"/>
            <a:ext cx="2044148" cy="1077218"/>
          </a:xfrm>
          <a:prstGeom prst="rect">
            <a:avLst/>
          </a:prstGeom>
          <a:noFill/>
        </p:spPr>
        <p:txBody>
          <a:bodyPr wrap="square" rtlCol="0">
            <a:spAutoFit/>
          </a:bodyPr>
          <a:lstStyle/>
          <a:p>
            <a:r>
              <a:rPr lang="en-US" sz="1600" dirty="0">
                <a:latin typeface="HelveticaNeueforSAS" panose="020B0604020202020204" pitchFamily="34" charset="0"/>
              </a:rPr>
              <a:t>Click this button if no studies are available for review here</a:t>
            </a:r>
          </a:p>
        </p:txBody>
      </p:sp>
      <p:sp>
        <p:nvSpPr>
          <p:cNvPr id="8" name="Rectangle 7"/>
          <p:cNvSpPr/>
          <p:nvPr/>
        </p:nvSpPr>
        <p:spPr>
          <a:xfrm>
            <a:off x="5265987" y="1421296"/>
            <a:ext cx="1005604" cy="215507"/>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9" name="Rectangle 8"/>
          <p:cNvSpPr/>
          <p:nvPr/>
        </p:nvSpPr>
        <p:spPr>
          <a:xfrm>
            <a:off x="7058328" y="1409321"/>
            <a:ext cx="992368" cy="227482"/>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10" name="Rectangle 9"/>
          <p:cNvSpPr/>
          <p:nvPr/>
        </p:nvSpPr>
        <p:spPr>
          <a:xfrm>
            <a:off x="9065986" y="4143938"/>
            <a:ext cx="515336" cy="26903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cxnSp>
        <p:nvCxnSpPr>
          <p:cNvPr id="12" name="Straight Arrow Connector 11"/>
          <p:cNvCxnSpPr/>
          <p:nvPr/>
        </p:nvCxnSpPr>
        <p:spPr>
          <a:xfrm flipH="1">
            <a:off x="7142087" y="4708337"/>
            <a:ext cx="3079440" cy="61303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0281141" y="4339005"/>
            <a:ext cx="1649657" cy="830997"/>
          </a:xfrm>
          <a:prstGeom prst="rect">
            <a:avLst/>
          </a:prstGeom>
          <a:noFill/>
        </p:spPr>
        <p:txBody>
          <a:bodyPr wrap="square" rtlCol="0">
            <a:spAutoFit/>
          </a:bodyPr>
          <a:lstStyle/>
          <a:p>
            <a:r>
              <a:rPr lang="en-US" sz="1600" dirty="0">
                <a:latin typeface="HelveticaNeueforSAS" panose="020B0604020202020204" pitchFamily="34" charset="0"/>
              </a:rPr>
              <a:t>Double click on the study to open it</a:t>
            </a:r>
          </a:p>
        </p:txBody>
      </p:sp>
      <p:sp>
        <p:nvSpPr>
          <p:cNvPr id="15" name="TextBox 14"/>
          <p:cNvSpPr txBox="1"/>
          <p:nvPr/>
        </p:nvSpPr>
        <p:spPr>
          <a:xfrm>
            <a:off x="320628" y="1523062"/>
            <a:ext cx="2256559" cy="4932119"/>
          </a:xfrm>
          <a:prstGeom prst="rect">
            <a:avLst/>
          </a:prstGeom>
          <a:noFill/>
        </p:spPr>
        <p:txBody>
          <a:bodyPr wrap="square" rtlCol="0">
            <a:spAutoFit/>
          </a:bodyPr>
          <a:lstStyle/>
          <a:p>
            <a:pPr marL="257175" indent="-257175">
              <a:buAutoNum type="arabicPeriod"/>
            </a:pPr>
            <a:r>
              <a:rPr lang="en-US" sz="1600" dirty="0">
                <a:latin typeface="HelveticaNeueforSAS" panose="020B0604020202020204" pitchFamily="34" charset="0"/>
              </a:rPr>
              <a:t>Hit patient exam from the console to get to this screen</a:t>
            </a:r>
          </a:p>
          <a:p>
            <a:pPr marL="257175" indent="-257175">
              <a:buAutoNum type="arabicPeriod"/>
            </a:pPr>
            <a:r>
              <a:rPr lang="en-US" sz="1600" dirty="0">
                <a:latin typeface="HelveticaNeueforSAS" panose="020B0604020202020204" pitchFamily="34" charset="0"/>
              </a:rPr>
              <a:t>Hit B scan mode to get back to scanning mode</a:t>
            </a:r>
          </a:p>
          <a:p>
            <a:pPr marL="257175" indent="-257175">
              <a:buAutoNum type="arabicPeriod"/>
            </a:pPr>
            <a:r>
              <a:rPr lang="en-US" sz="1600" dirty="0">
                <a:latin typeface="HelveticaNeueforSAS" panose="020B0604020202020204" pitchFamily="34" charset="0"/>
              </a:rPr>
              <a:t>Save clips by hitting P1. Wait for the beep to let the clip  finish recording </a:t>
            </a:r>
          </a:p>
          <a:p>
            <a:pPr marL="257175" indent="-257175">
              <a:buAutoNum type="arabicPeriod"/>
            </a:pPr>
            <a:r>
              <a:rPr lang="en-US" sz="1600" dirty="0">
                <a:latin typeface="HelveticaNeueforSAS" panose="020B0604020202020204" pitchFamily="34" charset="0"/>
              </a:rPr>
              <a:t>To save a still image, hit freeze button and then hit P1</a:t>
            </a:r>
          </a:p>
          <a:p>
            <a:pPr marL="257175" indent="-257175">
              <a:buAutoNum type="arabicPeriod"/>
            </a:pPr>
            <a:r>
              <a:rPr lang="en-US" sz="1600" dirty="0">
                <a:latin typeface="HelveticaNeueforSAS" panose="020B0604020202020204" pitchFamily="34" charset="0"/>
              </a:rPr>
              <a:t>To end the exam, hit patient exam again and click on new patient</a:t>
            </a:r>
          </a:p>
          <a:p>
            <a:pPr marL="257175" indent="-257175">
              <a:buAutoNum type="arabicPeriod"/>
            </a:pPr>
            <a:endParaRPr lang="en-US" sz="1100" dirty="0">
              <a:latin typeface="HelveticaNeueforSAS" panose="020B0604020202020204" pitchFamily="34" charset="0"/>
            </a:endParaRPr>
          </a:p>
        </p:txBody>
      </p:sp>
      <p:sp>
        <p:nvSpPr>
          <p:cNvPr id="16" name="Rectangle 15"/>
          <p:cNvSpPr/>
          <p:nvPr/>
        </p:nvSpPr>
        <p:spPr>
          <a:xfrm>
            <a:off x="3225838" y="2939606"/>
            <a:ext cx="938658" cy="230976"/>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cxnSp>
        <p:nvCxnSpPr>
          <p:cNvPr id="13" name="Straight Arrow Connector 12"/>
          <p:cNvCxnSpPr>
            <a:stCxn id="4" idx="3"/>
          </p:cNvCxnSpPr>
          <p:nvPr/>
        </p:nvCxnSpPr>
        <p:spPr>
          <a:xfrm flipH="1">
            <a:off x="9323654" y="3483413"/>
            <a:ext cx="897873" cy="717786"/>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51805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8862" b="4114"/>
          <a:stretch/>
        </p:blipFill>
        <p:spPr>
          <a:xfrm rot="16200000">
            <a:off x="3042560" y="-549730"/>
            <a:ext cx="6858000" cy="7957460"/>
          </a:xfrm>
          <a:prstGeom prst="rect">
            <a:avLst/>
          </a:prstGeom>
        </p:spPr>
      </p:pic>
      <p:sp>
        <p:nvSpPr>
          <p:cNvPr id="4" name="TextBox 3"/>
          <p:cNvSpPr txBox="1"/>
          <p:nvPr/>
        </p:nvSpPr>
        <p:spPr>
          <a:xfrm>
            <a:off x="10466614" y="4529514"/>
            <a:ext cx="1774372" cy="369332"/>
          </a:xfrm>
          <a:prstGeom prst="rect">
            <a:avLst/>
          </a:prstGeom>
          <a:noFill/>
        </p:spPr>
        <p:txBody>
          <a:bodyPr wrap="square" rtlCol="0">
            <a:spAutoFit/>
          </a:bodyPr>
          <a:lstStyle/>
          <a:p>
            <a:pPr algn="ctr"/>
            <a:r>
              <a:rPr lang="en-US" dirty="0">
                <a:solidFill>
                  <a:schemeClr val="accent2"/>
                </a:solidFill>
                <a:latin typeface="Arial" panose="020B0604020202020204" pitchFamily="34" charset="0"/>
                <a:cs typeface="Arial" panose="020B0604020202020204" pitchFamily="34" charset="0"/>
              </a:rPr>
              <a:t>Adjust depth</a:t>
            </a:r>
          </a:p>
        </p:txBody>
      </p:sp>
      <p:cxnSp>
        <p:nvCxnSpPr>
          <p:cNvPr id="5" name="Straight Arrow Connector 4"/>
          <p:cNvCxnSpPr>
            <a:stCxn id="4" idx="1"/>
          </p:cNvCxnSpPr>
          <p:nvPr/>
        </p:nvCxnSpPr>
        <p:spPr>
          <a:xfrm flipH="1">
            <a:off x="8708570" y="4714180"/>
            <a:ext cx="1758044" cy="0"/>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sp>
        <p:nvSpPr>
          <p:cNvPr id="7" name="TextBox 6"/>
          <p:cNvSpPr txBox="1"/>
          <p:nvPr/>
        </p:nvSpPr>
        <p:spPr>
          <a:xfrm>
            <a:off x="283027" y="5610216"/>
            <a:ext cx="1774372" cy="369332"/>
          </a:xfrm>
          <a:prstGeom prst="rect">
            <a:avLst/>
          </a:prstGeom>
          <a:noFill/>
        </p:spPr>
        <p:txBody>
          <a:bodyPr wrap="square" rtlCol="0">
            <a:spAutoFit/>
          </a:bodyPr>
          <a:lstStyle/>
          <a:p>
            <a:pPr algn="ctr"/>
            <a:r>
              <a:rPr lang="en-US" dirty="0">
                <a:solidFill>
                  <a:schemeClr val="accent2"/>
                </a:solidFill>
                <a:latin typeface="Arial" panose="020B0604020202020204" pitchFamily="34" charset="0"/>
                <a:cs typeface="Arial" panose="020B0604020202020204" pitchFamily="34" charset="0"/>
              </a:rPr>
              <a:t>Adjust gain</a:t>
            </a:r>
          </a:p>
        </p:txBody>
      </p:sp>
      <p:cxnSp>
        <p:nvCxnSpPr>
          <p:cNvPr id="8" name="Straight Arrow Connector 7"/>
          <p:cNvCxnSpPr/>
          <p:nvPr/>
        </p:nvCxnSpPr>
        <p:spPr>
          <a:xfrm flipV="1">
            <a:off x="2057399" y="5736771"/>
            <a:ext cx="1513115" cy="668"/>
          </a:xfrm>
          <a:prstGeom prst="straightConnector1">
            <a:avLst/>
          </a:prstGeom>
          <a:ln w="57150">
            <a:tailEnd type="triangle"/>
          </a:ln>
        </p:spPr>
        <p:style>
          <a:lnRef idx="1">
            <a:schemeClr val="accent2"/>
          </a:lnRef>
          <a:fillRef idx="0">
            <a:schemeClr val="accent2"/>
          </a:fillRef>
          <a:effectRef idx="0">
            <a:schemeClr val="accent2"/>
          </a:effectRef>
          <a:fontRef idx="minor">
            <a:schemeClr val="tx1"/>
          </a:fontRef>
        </p:style>
      </p:cxnSp>
      <p:sp>
        <p:nvSpPr>
          <p:cNvPr id="10" name="TextBox 9"/>
          <p:cNvSpPr txBox="1"/>
          <p:nvPr/>
        </p:nvSpPr>
        <p:spPr>
          <a:xfrm>
            <a:off x="4005941" y="6488668"/>
            <a:ext cx="8425545" cy="369332"/>
          </a:xfrm>
          <a:prstGeom prst="rect">
            <a:avLst/>
          </a:prstGeom>
          <a:noFill/>
        </p:spPr>
        <p:txBody>
          <a:bodyPr wrap="square" rtlCol="0">
            <a:spAutoFit/>
          </a:bodyPr>
          <a:lstStyle/>
          <a:p>
            <a:pPr algn="ctr"/>
            <a:r>
              <a:rPr lang="en-US" dirty="0">
                <a:solidFill>
                  <a:schemeClr val="accent2"/>
                </a:solidFill>
                <a:latin typeface="Arial" panose="020B0604020202020204" pitchFamily="34" charset="0"/>
                <a:cs typeface="Arial" panose="020B0604020202020204" pitchFamily="34" charset="0"/>
              </a:rPr>
              <a:t>Save 6 sec prospective video clip (Hit Freeze &amp; Store to save a still image)</a:t>
            </a:r>
          </a:p>
        </p:txBody>
      </p:sp>
      <p:cxnSp>
        <p:nvCxnSpPr>
          <p:cNvPr id="11" name="Straight Arrow Connector 10"/>
          <p:cNvCxnSpPr/>
          <p:nvPr/>
        </p:nvCxnSpPr>
        <p:spPr>
          <a:xfrm rot="10800000">
            <a:off x="9808026" y="5266061"/>
            <a:ext cx="870858" cy="0"/>
          </a:xfrm>
          <a:prstGeom prst="straightConnector1">
            <a:avLst/>
          </a:prstGeom>
          <a:ln w="50800">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704758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bg1"/>
                </a:solidFill>
                <a:latin typeface="Arial" panose="020B0604020202020204" pitchFamily="34" charset="0"/>
                <a:cs typeface="Arial" panose="020B0604020202020204" pitchFamily="34" charset="0"/>
              </a:rPr>
              <a:t>Piezoelectric Effect on Ultrasound</a:t>
            </a:r>
          </a:p>
        </p:txBody>
      </p:sp>
      <p:sp>
        <p:nvSpPr>
          <p:cNvPr id="7" name="Flowchart: Terminator 6"/>
          <p:cNvSpPr/>
          <p:nvPr/>
        </p:nvSpPr>
        <p:spPr>
          <a:xfrm>
            <a:off x="2537233" y="2852352"/>
            <a:ext cx="1031846" cy="511728"/>
          </a:xfrm>
          <a:prstGeom prst="flowChartTerminator">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Terminator 7"/>
          <p:cNvSpPr/>
          <p:nvPr/>
        </p:nvSpPr>
        <p:spPr>
          <a:xfrm>
            <a:off x="2605743" y="2905723"/>
            <a:ext cx="1031846" cy="511728"/>
          </a:xfrm>
          <a:prstGeom prst="flowChartTerminator">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urved Connector 11"/>
          <p:cNvCxnSpPr>
            <a:stCxn id="7" idx="1"/>
          </p:cNvCxnSpPr>
          <p:nvPr/>
        </p:nvCxnSpPr>
        <p:spPr>
          <a:xfrm rot="10800000" flipV="1">
            <a:off x="2070535" y="3108216"/>
            <a:ext cx="466698" cy="255864"/>
          </a:xfrm>
          <a:prstGeom prst="curvedConnector3">
            <a:avLst/>
          </a:prstGeom>
          <a:ln w="34925">
            <a:tailEnd type="triangle"/>
          </a:ln>
        </p:spPr>
        <p:style>
          <a:lnRef idx="1">
            <a:schemeClr val="accent2"/>
          </a:lnRef>
          <a:fillRef idx="0">
            <a:schemeClr val="accent2"/>
          </a:fillRef>
          <a:effectRef idx="0">
            <a:schemeClr val="accent2"/>
          </a:effectRef>
          <a:fontRef idx="minor">
            <a:schemeClr val="tx1"/>
          </a:fontRef>
        </p:style>
      </p:cxnSp>
      <p:pic>
        <p:nvPicPr>
          <p:cNvPr id="17" name="Picture 16"/>
          <p:cNvPicPr>
            <a:picLocks noChangeAspect="1"/>
          </p:cNvPicPr>
          <p:nvPr/>
        </p:nvPicPr>
        <p:blipFill>
          <a:blip r:embed="rId3"/>
          <a:stretch>
            <a:fillRect/>
          </a:stretch>
        </p:blipFill>
        <p:spPr>
          <a:xfrm>
            <a:off x="4035777" y="2737665"/>
            <a:ext cx="581106" cy="847843"/>
          </a:xfrm>
          <a:prstGeom prst="rect">
            <a:avLst/>
          </a:prstGeom>
        </p:spPr>
      </p:pic>
      <p:pic>
        <p:nvPicPr>
          <p:cNvPr id="18" name="Picture 17"/>
          <p:cNvPicPr>
            <a:picLocks noChangeAspect="1"/>
          </p:cNvPicPr>
          <p:nvPr/>
        </p:nvPicPr>
        <p:blipFill>
          <a:blip r:embed="rId3"/>
          <a:stretch>
            <a:fillRect/>
          </a:stretch>
        </p:blipFill>
        <p:spPr>
          <a:xfrm>
            <a:off x="4523928" y="2737665"/>
            <a:ext cx="552419" cy="847843"/>
          </a:xfrm>
          <a:prstGeom prst="rect">
            <a:avLst/>
          </a:prstGeom>
        </p:spPr>
      </p:pic>
      <p:sp>
        <p:nvSpPr>
          <p:cNvPr id="19" name="Flowchart: Terminator 18"/>
          <p:cNvSpPr/>
          <p:nvPr/>
        </p:nvSpPr>
        <p:spPr>
          <a:xfrm>
            <a:off x="2563512" y="5127838"/>
            <a:ext cx="1031846" cy="511728"/>
          </a:xfrm>
          <a:prstGeom prst="flowChartTerminator">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Terminator 19"/>
          <p:cNvSpPr/>
          <p:nvPr/>
        </p:nvSpPr>
        <p:spPr>
          <a:xfrm>
            <a:off x="2632022" y="5181209"/>
            <a:ext cx="1031846" cy="511728"/>
          </a:xfrm>
          <a:prstGeom prst="flowChartTerminator">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urved Connector 20"/>
          <p:cNvCxnSpPr>
            <a:stCxn id="19" idx="1"/>
          </p:cNvCxnSpPr>
          <p:nvPr/>
        </p:nvCxnSpPr>
        <p:spPr>
          <a:xfrm rot="10800000" flipV="1">
            <a:off x="2096814" y="5383702"/>
            <a:ext cx="466698" cy="255864"/>
          </a:xfrm>
          <a:prstGeom prst="curvedConnector3">
            <a:avLst/>
          </a:prstGeom>
          <a:ln w="34925">
            <a:solidFill>
              <a:schemeClr val="accent6"/>
            </a:solidFill>
            <a:tailEnd type="triangle"/>
          </a:ln>
        </p:spPr>
        <p:style>
          <a:lnRef idx="1">
            <a:schemeClr val="accent2"/>
          </a:lnRef>
          <a:fillRef idx="0">
            <a:schemeClr val="accent2"/>
          </a:fillRef>
          <a:effectRef idx="0">
            <a:schemeClr val="accent2"/>
          </a:effectRef>
          <a:fontRef idx="minor">
            <a:schemeClr val="tx1"/>
          </a:fontRef>
        </p:style>
      </p:cxnSp>
      <p:pic>
        <p:nvPicPr>
          <p:cNvPr id="22" name="Picture 21"/>
          <p:cNvPicPr>
            <a:picLocks noChangeAspect="1"/>
          </p:cNvPicPr>
          <p:nvPr/>
        </p:nvPicPr>
        <p:blipFill>
          <a:blip r:embed="rId3">
            <a:duotone>
              <a:prstClr val="black"/>
              <a:schemeClr val="accent6">
                <a:tint val="45000"/>
                <a:satMod val="400000"/>
              </a:schemeClr>
            </a:duotone>
          </a:blip>
          <a:stretch>
            <a:fillRect/>
          </a:stretch>
        </p:blipFill>
        <p:spPr>
          <a:xfrm>
            <a:off x="4062056" y="5013151"/>
            <a:ext cx="581106" cy="847843"/>
          </a:xfrm>
          <a:prstGeom prst="rect">
            <a:avLst/>
          </a:prstGeom>
          <a:solidFill>
            <a:schemeClr val="accent6"/>
          </a:solidFill>
          <a:ln>
            <a:noFill/>
          </a:ln>
        </p:spPr>
      </p:pic>
      <p:pic>
        <p:nvPicPr>
          <p:cNvPr id="24" name="Picture 23"/>
          <p:cNvPicPr>
            <a:picLocks noChangeAspect="1"/>
          </p:cNvPicPr>
          <p:nvPr/>
        </p:nvPicPr>
        <p:blipFill>
          <a:blip r:embed="rId3">
            <a:duotone>
              <a:prstClr val="black"/>
              <a:schemeClr val="accent6">
                <a:tint val="45000"/>
                <a:satMod val="400000"/>
              </a:schemeClr>
            </a:duotone>
          </a:blip>
          <a:stretch>
            <a:fillRect/>
          </a:stretch>
        </p:blipFill>
        <p:spPr>
          <a:xfrm>
            <a:off x="4621365" y="5013151"/>
            <a:ext cx="581106" cy="847843"/>
          </a:xfrm>
          <a:prstGeom prst="rect">
            <a:avLst/>
          </a:prstGeom>
          <a:solidFill>
            <a:schemeClr val="accent6"/>
          </a:solidFill>
          <a:ln>
            <a:noFill/>
          </a:ln>
        </p:spPr>
      </p:pic>
      <p:pic>
        <p:nvPicPr>
          <p:cNvPr id="29" name="Picture 28"/>
          <p:cNvPicPr>
            <a:picLocks noChangeAspect="1"/>
          </p:cNvPicPr>
          <p:nvPr/>
        </p:nvPicPr>
        <p:blipFill>
          <a:blip r:embed="rId4"/>
          <a:stretch>
            <a:fillRect/>
          </a:stretch>
        </p:blipFill>
        <p:spPr>
          <a:xfrm>
            <a:off x="5397134" y="2329871"/>
            <a:ext cx="1397732" cy="1579350"/>
          </a:xfrm>
          <a:prstGeom prst="rect">
            <a:avLst/>
          </a:prstGeom>
        </p:spPr>
      </p:pic>
      <p:pic>
        <p:nvPicPr>
          <p:cNvPr id="30" name="Picture 29"/>
          <p:cNvPicPr>
            <a:picLocks noChangeAspect="1"/>
          </p:cNvPicPr>
          <p:nvPr/>
        </p:nvPicPr>
        <p:blipFill>
          <a:blip r:embed="rId4">
            <a:duotone>
              <a:prstClr val="black"/>
              <a:schemeClr val="accent6">
                <a:tint val="45000"/>
                <a:satMod val="400000"/>
              </a:schemeClr>
            </a:duotone>
          </a:blip>
          <a:stretch>
            <a:fillRect/>
          </a:stretch>
        </p:blipFill>
        <p:spPr>
          <a:xfrm>
            <a:off x="5397134" y="4548404"/>
            <a:ext cx="1397732" cy="1579350"/>
          </a:xfrm>
          <a:prstGeom prst="rect">
            <a:avLst/>
          </a:prstGeom>
        </p:spPr>
      </p:pic>
      <p:sp>
        <p:nvSpPr>
          <p:cNvPr id="31" name="TextBox 30"/>
          <p:cNvSpPr txBox="1"/>
          <p:nvPr/>
        </p:nvSpPr>
        <p:spPr>
          <a:xfrm>
            <a:off x="336331" y="2054167"/>
            <a:ext cx="3327537" cy="646331"/>
          </a:xfrm>
          <a:prstGeom prst="rect">
            <a:avLst/>
          </a:prstGeom>
          <a:noFill/>
        </p:spPr>
        <p:txBody>
          <a:bodyPr wrap="square" rtlCol="0">
            <a:spAutoFit/>
          </a:bodyPr>
          <a:lstStyle/>
          <a:p>
            <a:pPr algn="just"/>
            <a:r>
              <a:rPr lang="en-US" dirty="0">
                <a:solidFill>
                  <a:schemeClr val="bg1"/>
                </a:solidFill>
                <a:latin typeface="Arial" panose="020B0604020202020204" pitchFamily="34" charset="0"/>
                <a:cs typeface="Arial" panose="020B0604020202020204" pitchFamily="34" charset="0"/>
              </a:rPr>
              <a:t>1. Piezoelectric crystal emits sounds</a:t>
            </a:r>
          </a:p>
        </p:txBody>
      </p:sp>
      <p:sp>
        <p:nvSpPr>
          <p:cNvPr id="32" name="TextBox 31"/>
          <p:cNvSpPr txBox="1"/>
          <p:nvPr/>
        </p:nvSpPr>
        <p:spPr>
          <a:xfrm>
            <a:off x="501170" y="4428136"/>
            <a:ext cx="3327537" cy="369332"/>
          </a:xfrm>
          <a:prstGeom prst="rect">
            <a:avLst/>
          </a:prstGeom>
          <a:noFill/>
        </p:spPr>
        <p:txBody>
          <a:bodyPr wrap="square" rtlCol="0">
            <a:spAutoFit/>
          </a:bodyPr>
          <a:lstStyle/>
          <a:p>
            <a:pPr algn="just"/>
            <a:r>
              <a:rPr lang="en-US" dirty="0">
                <a:solidFill>
                  <a:schemeClr val="bg1"/>
                </a:solidFill>
                <a:latin typeface="Arial" panose="020B0604020202020204" pitchFamily="34" charset="0"/>
                <a:cs typeface="Arial" panose="020B0604020202020204" pitchFamily="34" charset="0"/>
              </a:rPr>
              <a:t>2. Organ reflects sounds back</a:t>
            </a:r>
          </a:p>
        </p:txBody>
      </p:sp>
      <p:sp>
        <p:nvSpPr>
          <p:cNvPr id="33" name="TextBox 32"/>
          <p:cNvSpPr txBox="1"/>
          <p:nvPr/>
        </p:nvSpPr>
        <p:spPr>
          <a:xfrm>
            <a:off x="8140262" y="1904362"/>
            <a:ext cx="3327537" cy="646331"/>
          </a:xfrm>
          <a:prstGeom prst="rect">
            <a:avLst/>
          </a:prstGeom>
          <a:noFill/>
        </p:spPr>
        <p:txBody>
          <a:bodyPr wrap="square" rtlCol="0">
            <a:spAutoFit/>
          </a:bodyPr>
          <a:lstStyle/>
          <a:p>
            <a:pPr algn="just"/>
            <a:r>
              <a:rPr lang="en-US" dirty="0">
                <a:solidFill>
                  <a:schemeClr val="bg1"/>
                </a:solidFill>
                <a:latin typeface="Arial" panose="020B0604020202020204" pitchFamily="34" charset="0"/>
                <a:cs typeface="Arial" panose="020B0604020202020204" pitchFamily="34" charset="0"/>
              </a:rPr>
              <a:t>3. Image formed on ultrasound screen</a:t>
            </a:r>
          </a:p>
        </p:txBody>
      </p:sp>
      <p:pic>
        <p:nvPicPr>
          <p:cNvPr id="34" name="droppedImage.tiff" descr="droppedImage.tiff"/>
          <p:cNvPicPr>
            <a:picLocks noChangeAspect="1"/>
          </p:cNvPicPr>
          <p:nvPr/>
        </p:nvPicPr>
        <p:blipFill rotWithShape="1">
          <a:blip r:embed="rId5"/>
          <a:srcRect l="21177" t="39253"/>
          <a:stretch/>
        </p:blipFill>
        <p:spPr>
          <a:xfrm>
            <a:off x="7575117" y="3009033"/>
            <a:ext cx="4033662" cy="2428039"/>
          </a:xfrm>
          <a:prstGeom prst="rect">
            <a:avLst/>
          </a:prstGeom>
          <a:ln w="12700">
            <a:miter lim="400000"/>
          </a:ln>
        </p:spPr>
      </p:pic>
    </p:spTree>
    <p:extLst>
      <p:ext uri="{BB962C8B-B14F-4D97-AF65-F5344CB8AC3E}">
        <p14:creationId xmlns:p14="http://schemas.microsoft.com/office/powerpoint/2010/main" val="2146481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1" y="202715"/>
            <a:ext cx="10819811" cy="1507067"/>
          </a:xfrm>
        </p:spPr>
        <p:txBody>
          <a:bodyPr>
            <a:normAutofit/>
          </a:bodyPr>
          <a:lstStyle/>
          <a:p>
            <a:pPr algn="ctr"/>
            <a:r>
              <a:rPr lang="en-US" sz="4800" dirty="0">
                <a:solidFill>
                  <a:schemeClr val="bg1"/>
                </a:solidFill>
                <a:latin typeface="Arial" panose="020B0604020202020204" pitchFamily="34" charset="0"/>
                <a:cs typeface="Arial" panose="020B0604020202020204" pitchFamily="34" charset="0"/>
              </a:rPr>
              <a:t>Frequency of Sound</a:t>
            </a:r>
          </a:p>
        </p:txBody>
      </p:sp>
      <p:cxnSp>
        <p:nvCxnSpPr>
          <p:cNvPr id="6" name="Straight Arrow Connector 5"/>
          <p:cNvCxnSpPr/>
          <p:nvPr/>
        </p:nvCxnSpPr>
        <p:spPr>
          <a:xfrm>
            <a:off x="552450" y="3819525"/>
            <a:ext cx="1247775" cy="0"/>
          </a:xfrm>
          <a:prstGeom prst="straightConnector1">
            <a:avLst/>
          </a:prstGeom>
          <a:ln w="25400">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7" name="Straight Arrow Connector 6"/>
          <p:cNvCxnSpPr/>
          <p:nvPr/>
        </p:nvCxnSpPr>
        <p:spPr>
          <a:xfrm>
            <a:off x="1876425" y="3819525"/>
            <a:ext cx="4114800" cy="0"/>
          </a:xfrm>
          <a:prstGeom prst="straightConnector1">
            <a:avLst/>
          </a:prstGeom>
          <a:ln w="25400">
            <a:headEnd type="triangle"/>
            <a:tailEnd type="triangle"/>
          </a:ln>
        </p:spPr>
        <p:style>
          <a:lnRef idx="1">
            <a:schemeClr val="accent6"/>
          </a:lnRef>
          <a:fillRef idx="0">
            <a:schemeClr val="accent6"/>
          </a:fillRef>
          <a:effectRef idx="0">
            <a:schemeClr val="accent6"/>
          </a:effectRef>
          <a:fontRef idx="minor">
            <a:schemeClr val="tx1"/>
          </a:fontRef>
        </p:style>
      </p:cxnSp>
      <p:cxnSp>
        <p:nvCxnSpPr>
          <p:cNvPr id="9" name="Straight Arrow Connector 8"/>
          <p:cNvCxnSpPr/>
          <p:nvPr/>
        </p:nvCxnSpPr>
        <p:spPr>
          <a:xfrm>
            <a:off x="6153150" y="3819525"/>
            <a:ext cx="2800350" cy="0"/>
          </a:xfrm>
          <a:prstGeom prst="straightConnector1">
            <a:avLst/>
          </a:prstGeom>
          <a:ln w="25400">
            <a:headEnd type="triangle"/>
            <a:tailEnd type="triangle"/>
          </a:ln>
        </p:spPr>
        <p:style>
          <a:lnRef idx="1">
            <a:schemeClr val="accent4"/>
          </a:lnRef>
          <a:fillRef idx="0">
            <a:schemeClr val="accent4"/>
          </a:fillRef>
          <a:effectRef idx="0">
            <a:schemeClr val="accent4"/>
          </a:effectRef>
          <a:fontRef idx="minor">
            <a:schemeClr val="tx1"/>
          </a:fontRef>
        </p:style>
      </p:cxnSp>
      <p:cxnSp>
        <p:nvCxnSpPr>
          <p:cNvPr id="11" name="Straight Arrow Connector 10"/>
          <p:cNvCxnSpPr/>
          <p:nvPr/>
        </p:nvCxnSpPr>
        <p:spPr>
          <a:xfrm>
            <a:off x="9029700" y="3819525"/>
            <a:ext cx="2800350"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38387" y="4386814"/>
            <a:ext cx="1480253" cy="369332"/>
          </a:xfrm>
          <a:prstGeom prst="rect">
            <a:avLst/>
          </a:prstGeom>
          <a:noFill/>
        </p:spPr>
        <p:txBody>
          <a:bodyPr wrap="square" rtlCol="0">
            <a:spAutoFit/>
          </a:bodyPr>
          <a:lstStyle/>
          <a:p>
            <a:pPr algn="ctr"/>
            <a:r>
              <a:rPr lang="en-US" dirty="0">
                <a:solidFill>
                  <a:schemeClr val="accent2"/>
                </a:solidFill>
                <a:latin typeface="Arial" panose="020B0604020202020204" pitchFamily="34" charset="0"/>
                <a:cs typeface="Arial" panose="020B0604020202020204" pitchFamily="34" charset="0"/>
              </a:rPr>
              <a:t>Infrasonic</a:t>
            </a:r>
          </a:p>
        </p:txBody>
      </p:sp>
      <p:sp>
        <p:nvSpPr>
          <p:cNvPr id="14" name="TextBox 13"/>
          <p:cNvSpPr txBox="1"/>
          <p:nvPr/>
        </p:nvSpPr>
        <p:spPr>
          <a:xfrm>
            <a:off x="3084807" y="4438650"/>
            <a:ext cx="1698035" cy="369332"/>
          </a:xfrm>
          <a:prstGeom prst="rect">
            <a:avLst/>
          </a:prstGeom>
          <a:noFill/>
        </p:spPr>
        <p:txBody>
          <a:bodyPr wrap="square" rtlCol="0">
            <a:spAutoFit/>
          </a:bodyPr>
          <a:lstStyle/>
          <a:p>
            <a:pPr algn="ctr"/>
            <a:r>
              <a:rPr lang="en-US" dirty="0">
                <a:solidFill>
                  <a:srgbClr val="92D050"/>
                </a:solidFill>
                <a:latin typeface="Arial" panose="020B0604020202020204" pitchFamily="34" charset="0"/>
                <a:cs typeface="Arial" panose="020B0604020202020204" pitchFamily="34" charset="0"/>
              </a:rPr>
              <a:t>Sonic</a:t>
            </a:r>
          </a:p>
        </p:txBody>
      </p:sp>
      <p:sp>
        <p:nvSpPr>
          <p:cNvPr id="15" name="TextBox 14"/>
          <p:cNvSpPr txBox="1"/>
          <p:nvPr/>
        </p:nvSpPr>
        <p:spPr>
          <a:xfrm>
            <a:off x="6812552" y="4524375"/>
            <a:ext cx="1698035" cy="400110"/>
          </a:xfrm>
          <a:prstGeom prst="rect">
            <a:avLst/>
          </a:prstGeom>
          <a:noFill/>
        </p:spPr>
        <p:txBody>
          <a:bodyPr wrap="square" rtlCol="0">
            <a:spAutoFit/>
          </a:bodyPr>
          <a:lstStyle/>
          <a:p>
            <a:pPr algn="ctr"/>
            <a:r>
              <a:rPr lang="en-US" sz="2000" b="1" dirty="0">
                <a:solidFill>
                  <a:schemeClr val="accent4"/>
                </a:solidFill>
                <a:latin typeface="Arial" panose="020B0604020202020204" pitchFamily="34" charset="0"/>
                <a:cs typeface="Arial" panose="020B0604020202020204" pitchFamily="34" charset="0"/>
              </a:rPr>
              <a:t>Ultrasonic</a:t>
            </a:r>
          </a:p>
        </p:txBody>
      </p:sp>
      <p:sp>
        <p:nvSpPr>
          <p:cNvPr id="16" name="TextBox 15"/>
          <p:cNvSpPr txBox="1"/>
          <p:nvPr/>
        </p:nvSpPr>
        <p:spPr>
          <a:xfrm>
            <a:off x="9580857" y="4438650"/>
            <a:ext cx="1698035" cy="369332"/>
          </a:xfrm>
          <a:prstGeom prst="rect">
            <a:avLst/>
          </a:prstGeom>
          <a:noFill/>
        </p:spPr>
        <p:txBody>
          <a:bodyPr wrap="square" rtlCol="0">
            <a:spAutoFit/>
          </a:bodyPr>
          <a:lstStyle/>
          <a:p>
            <a:pPr algn="ctr"/>
            <a:r>
              <a:rPr lang="en-US" dirty="0">
                <a:solidFill>
                  <a:schemeClr val="accent1"/>
                </a:solidFill>
                <a:latin typeface="Arial" panose="020B0604020202020204" pitchFamily="34" charset="0"/>
                <a:cs typeface="Arial" panose="020B0604020202020204" pitchFamily="34" charset="0"/>
              </a:rPr>
              <a:t>Hypersonic</a:t>
            </a:r>
          </a:p>
        </p:txBody>
      </p:sp>
      <p:cxnSp>
        <p:nvCxnSpPr>
          <p:cNvPr id="18" name="Straight Connector 17"/>
          <p:cNvCxnSpPr/>
          <p:nvPr/>
        </p:nvCxnSpPr>
        <p:spPr>
          <a:xfrm>
            <a:off x="6332832" y="3943350"/>
            <a:ext cx="715668" cy="581025"/>
          </a:xfrm>
          <a:prstGeom prst="line">
            <a:avLst/>
          </a:prstGeom>
        </p:spPr>
        <p:style>
          <a:lnRef idx="1">
            <a:schemeClr val="accent4"/>
          </a:lnRef>
          <a:fillRef idx="0">
            <a:schemeClr val="accent4"/>
          </a:fillRef>
          <a:effectRef idx="0">
            <a:schemeClr val="accent4"/>
          </a:effectRef>
          <a:fontRef idx="minor">
            <a:schemeClr val="tx1"/>
          </a:fontRef>
        </p:style>
      </p:cxnSp>
      <p:cxnSp>
        <p:nvCxnSpPr>
          <p:cNvPr id="20" name="Straight Connector 19"/>
          <p:cNvCxnSpPr/>
          <p:nvPr/>
        </p:nvCxnSpPr>
        <p:spPr>
          <a:xfrm flipH="1">
            <a:off x="8105775" y="3943350"/>
            <a:ext cx="771525" cy="581025"/>
          </a:xfrm>
          <a:prstGeom prst="line">
            <a:avLst/>
          </a:prstGeom>
        </p:spPr>
        <p:style>
          <a:lnRef idx="1">
            <a:schemeClr val="accent4"/>
          </a:lnRef>
          <a:fillRef idx="0">
            <a:schemeClr val="accent4"/>
          </a:fillRef>
          <a:effectRef idx="0">
            <a:schemeClr val="accent4"/>
          </a:effectRef>
          <a:fontRef idx="minor">
            <a:schemeClr val="tx1"/>
          </a:fontRef>
        </p:style>
      </p:cxnSp>
      <p:sp>
        <p:nvSpPr>
          <p:cNvPr id="21" name="TextBox 20"/>
          <p:cNvSpPr txBox="1"/>
          <p:nvPr/>
        </p:nvSpPr>
        <p:spPr>
          <a:xfrm>
            <a:off x="389470" y="2955965"/>
            <a:ext cx="1480253" cy="369332"/>
          </a:xfrm>
          <a:prstGeom prst="rect">
            <a:avLst/>
          </a:prstGeom>
          <a:noFill/>
        </p:spPr>
        <p:txBody>
          <a:bodyPr wrap="square" rtlCol="0">
            <a:spAutoFit/>
          </a:bodyPr>
          <a:lstStyle/>
          <a:p>
            <a:pPr algn="ctr"/>
            <a:r>
              <a:rPr lang="en-US" dirty="0">
                <a:solidFill>
                  <a:schemeClr val="bg1"/>
                </a:solidFill>
                <a:latin typeface="Arial" panose="020B0604020202020204" pitchFamily="34" charset="0"/>
                <a:cs typeface="Arial" panose="020B0604020202020204" pitchFamily="34" charset="0"/>
              </a:rPr>
              <a:t>&lt; 20 Hz</a:t>
            </a:r>
          </a:p>
        </p:txBody>
      </p:sp>
      <p:sp>
        <p:nvSpPr>
          <p:cNvPr id="22" name="TextBox 21"/>
          <p:cNvSpPr txBox="1"/>
          <p:nvPr/>
        </p:nvSpPr>
        <p:spPr>
          <a:xfrm>
            <a:off x="2828924" y="2955965"/>
            <a:ext cx="2209800" cy="369332"/>
          </a:xfrm>
          <a:prstGeom prst="rect">
            <a:avLst/>
          </a:prstGeom>
          <a:noFill/>
        </p:spPr>
        <p:txBody>
          <a:bodyPr wrap="square" rtlCol="0">
            <a:spAutoFit/>
          </a:bodyPr>
          <a:lstStyle/>
          <a:p>
            <a:pPr algn="ctr"/>
            <a:r>
              <a:rPr lang="en-US" dirty="0">
                <a:solidFill>
                  <a:schemeClr val="bg1"/>
                </a:solidFill>
                <a:latin typeface="Arial" panose="020B0604020202020204" pitchFamily="34" charset="0"/>
                <a:cs typeface="Arial" panose="020B0604020202020204" pitchFamily="34" charset="0"/>
              </a:rPr>
              <a:t>20 Hz - &lt; 1 MHz</a:t>
            </a:r>
          </a:p>
        </p:txBody>
      </p:sp>
      <p:sp>
        <p:nvSpPr>
          <p:cNvPr id="23" name="TextBox 22"/>
          <p:cNvSpPr txBox="1"/>
          <p:nvPr/>
        </p:nvSpPr>
        <p:spPr>
          <a:xfrm>
            <a:off x="6448424" y="2955965"/>
            <a:ext cx="2209800" cy="369332"/>
          </a:xfrm>
          <a:prstGeom prst="rect">
            <a:avLst/>
          </a:prstGeom>
          <a:noFill/>
        </p:spPr>
        <p:txBody>
          <a:bodyPr wrap="square" rtlCol="0">
            <a:spAutoFit/>
          </a:bodyPr>
          <a:lstStyle/>
          <a:p>
            <a:pPr algn="ctr"/>
            <a:r>
              <a:rPr lang="en-US" dirty="0">
                <a:solidFill>
                  <a:schemeClr val="bg1"/>
                </a:solidFill>
                <a:latin typeface="Arial" panose="020B0604020202020204" pitchFamily="34" charset="0"/>
                <a:cs typeface="Arial" panose="020B0604020202020204" pitchFamily="34" charset="0"/>
              </a:rPr>
              <a:t>1 MHz – 25 MHz</a:t>
            </a:r>
          </a:p>
        </p:txBody>
      </p:sp>
      <p:sp>
        <p:nvSpPr>
          <p:cNvPr id="24" name="TextBox 23"/>
          <p:cNvSpPr txBox="1"/>
          <p:nvPr/>
        </p:nvSpPr>
        <p:spPr>
          <a:xfrm>
            <a:off x="9294222" y="2955965"/>
            <a:ext cx="2209800" cy="369332"/>
          </a:xfrm>
          <a:prstGeom prst="rect">
            <a:avLst/>
          </a:prstGeom>
          <a:noFill/>
        </p:spPr>
        <p:txBody>
          <a:bodyPr wrap="square" rtlCol="0">
            <a:spAutoFit/>
          </a:bodyPr>
          <a:lstStyle/>
          <a:p>
            <a:pPr algn="ctr"/>
            <a:r>
              <a:rPr lang="en-US" dirty="0">
                <a:solidFill>
                  <a:schemeClr val="bg1"/>
                </a:solidFill>
                <a:latin typeface="Arial" panose="020B0604020202020204" pitchFamily="34" charset="0"/>
                <a:cs typeface="Arial" panose="020B0604020202020204" pitchFamily="34" charset="0"/>
              </a:rPr>
              <a:t>&gt; 50 MHz</a:t>
            </a:r>
          </a:p>
        </p:txBody>
      </p:sp>
    </p:spTree>
    <p:extLst>
      <p:ext uri="{BB962C8B-B14F-4D97-AF65-F5344CB8AC3E}">
        <p14:creationId xmlns:p14="http://schemas.microsoft.com/office/powerpoint/2010/main" val="2548986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383564" y="348865"/>
            <a:ext cx="9718111" cy="1576446"/>
          </a:xfrm>
        </p:spPr>
        <p:txBody>
          <a:bodyPr vert="horz" lIns="91440" tIns="45720" rIns="91440" bIns="45720" rtlCol="0" anchor="ctr">
            <a:normAutofit/>
          </a:bodyPr>
          <a:lstStyle/>
          <a:p>
            <a:r>
              <a:rPr lang="en-US" sz="4000" kern="1200">
                <a:solidFill>
                  <a:srgbClr val="FFFFFF"/>
                </a:solidFill>
                <a:latin typeface="+mj-lt"/>
                <a:ea typeface="+mj-ea"/>
                <a:cs typeface="+mj-cs"/>
              </a:rPr>
              <a:t>Sound waves</a:t>
            </a:r>
          </a:p>
        </p:txBody>
      </p:sp>
      <p:graphicFrame>
        <p:nvGraphicFramePr>
          <p:cNvPr id="5" name="TextBox 2">
            <a:extLst>
              <a:ext uri="{FF2B5EF4-FFF2-40B4-BE49-F238E27FC236}">
                <a16:creationId xmlns:a16="http://schemas.microsoft.com/office/drawing/2014/main" id="{7AF08BD6-ADAD-7D8E-FB63-01D13F9EA4AD}"/>
              </a:ext>
            </a:extLst>
          </p:cNvPr>
          <p:cNvGraphicFramePr/>
          <p:nvPr>
            <p:extLst>
              <p:ext uri="{D42A27DB-BD31-4B8C-83A1-F6EECF244321}">
                <p14:modId xmlns:p14="http://schemas.microsoft.com/office/powerpoint/2010/main" val="1123948486"/>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38261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1" y="259866"/>
            <a:ext cx="10819811" cy="778360"/>
          </a:xfrm>
        </p:spPr>
        <p:txBody>
          <a:bodyPr>
            <a:normAutofit fontScale="90000"/>
          </a:bodyPr>
          <a:lstStyle/>
          <a:p>
            <a:pPr algn="ctr"/>
            <a:r>
              <a:rPr lang="en-US" sz="4800">
                <a:solidFill>
                  <a:schemeClr val="bg1"/>
                </a:solidFill>
                <a:latin typeface="Arial" panose="020B0604020202020204" pitchFamily="34" charset="0"/>
                <a:cs typeface="Arial" panose="020B0604020202020204" pitchFamily="34" charset="0"/>
              </a:rPr>
              <a:t>How is an image formed by ultrasound?</a:t>
            </a:r>
            <a:endParaRPr lang="en-US" sz="4800" dirty="0">
              <a:solidFill>
                <a:schemeClr val="bg1"/>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5488" t="4183" r="8890"/>
          <a:stretch/>
        </p:blipFill>
        <p:spPr>
          <a:xfrm>
            <a:off x="3454400" y="1523999"/>
            <a:ext cx="5867400" cy="5068943"/>
          </a:xfrm>
          <a:prstGeom prst="rect">
            <a:avLst/>
          </a:prstGeom>
        </p:spPr>
      </p:pic>
    </p:spTree>
    <p:extLst>
      <p:ext uri="{BB962C8B-B14F-4D97-AF65-F5344CB8AC3E}">
        <p14:creationId xmlns:p14="http://schemas.microsoft.com/office/powerpoint/2010/main" val="303031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1" y="259866"/>
            <a:ext cx="10819811" cy="778360"/>
          </a:xfrm>
        </p:spPr>
        <p:txBody>
          <a:bodyPr>
            <a:normAutofit/>
          </a:bodyPr>
          <a:lstStyle/>
          <a:p>
            <a:pPr algn="ctr"/>
            <a:r>
              <a:rPr lang="en-US" sz="4800" dirty="0">
                <a:solidFill>
                  <a:schemeClr val="bg1"/>
                </a:solidFill>
                <a:latin typeface="Arial" panose="020B0604020202020204" pitchFamily="34" charset="0"/>
                <a:cs typeface="Arial" panose="020B0604020202020204" pitchFamily="34" charset="0"/>
              </a:rPr>
              <a:t>How is depth perceived by ultrasound?</a:t>
            </a:r>
          </a:p>
        </p:txBody>
      </p:sp>
      <p:sp>
        <p:nvSpPr>
          <p:cNvPr id="3" name="Snip Same Side Corner Rectangle 2"/>
          <p:cNvSpPr/>
          <p:nvPr/>
        </p:nvSpPr>
        <p:spPr>
          <a:xfrm rot="10800000">
            <a:off x="2505074" y="1552574"/>
            <a:ext cx="323851" cy="828676"/>
          </a:xfrm>
          <a:prstGeom prst="snip2Same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cxnSp>
        <p:nvCxnSpPr>
          <p:cNvPr id="22" name="Straight Arrow Connector 21"/>
          <p:cNvCxnSpPr/>
          <p:nvPr/>
        </p:nvCxnSpPr>
        <p:spPr>
          <a:xfrm>
            <a:off x="2590799" y="2562225"/>
            <a:ext cx="0" cy="1371600"/>
          </a:xfrm>
          <a:prstGeom prst="straightConnector1">
            <a:avLst/>
          </a:prstGeom>
          <a:ln w="25400">
            <a:prstDash val="sysDot"/>
            <a:tailEnd type="triangle"/>
          </a:ln>
        </p:spPr>
        <p:style>
          <a:lnRef idx="1">
            <a:schemeClr val="accent4"/>
          </a:lnRef>
          <a:fillRef idx="0">
            <a:schemeClr val="accent4"/>
          </a:fillRef>
          <a:effectRef idx="0">
            <a:schemeClr val="accent4"/>
          </a:effectRef>
          <a:fontRef idx="minor">
            <a:schemeClr val="tx1"/>
          </a:fontRef>
        </p:style>
      </p:cxnSp>
      <p:sp>
        <p:nvSpPr>
          <p:cNvPr id="23" name="Oval 22"/>
          <p:cNvSpPr/>
          <p:nvPr/>
        </p:nvSpPr>
        <p:spPr>
          <a:xfrm>
            <a:off x="2200275" y="4124325"/>
            <a:ext cx="914400" cy="9429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nip Same Side Corner Rectangle 23"/>
          <p:cNvSpPr/>
          <p:nvPr/>
        </p:nvSpPr>
        <p:spPr>
          <a:xfrm rot="10800000">
            <a:off x="7391399" y="1543049"/>
            <a:ext cx="323851" cy="828676"/>
          </a:xfrm>
          <a:prstGeom prst="snip2Same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cxnSp>
        <p:nvCxnSpPr>
          <p:cNvPr id="25" name="Straight Arrow Connector 24"/>
          <p:cNvCxnSpPr/>
          <p:nvPr/>
        </p:nvCxnSpPr>
        <p:spPr>
          <a:xfrm>
            <a:off x="7477124" y="2552700"/>
            <a:ext cx="0" cy="2438400"/>
          </a:xfrm>
          <a:prstGeom prst="straightConnector1">
            <a:avLst/>
          </a:prstGeom>
          <a:ln w="25400">
            <a:prstDash val="sysDot"/>
            <a:tailEnd type="triangle"/>
          </a:ln>
        </p:spPr>
        <p:style>
          <a:lnRef idx="1">
            <a:schemeClr val="accent4"/>
          </a:lnRef>
          <a:fillRef idx="0">
            <a:schemeClr val="accent4"/>
          </a:fillRef>
          <a:effectRef idx="0">
            <a:schemeClr val="accent4"/>
          </a:effectRef>
          <a:fontRef idx="minor">
            <a:schemeClr val="tx1"/>
          </a:fontRef>
        </p:style>
      </p:cxnSp>
      <p:sp>
        <p:nvSpPr>
          <p:cNvPr id="26" name="Oval 25"/>
          <p:cNvSpPr/>
          <p:nvPr/>
        </p:nvSpPr>
        <p:spPr>
          <a:xfrm>
            <a:off x="7096124" y="5210175"/>
            <a:ext cx="914400" cy="94297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rot="10800000">
            <a:off x="7619999" y="2552700"/>
            <a:ext cx="0" cy="2438400"/>
          </a:xfrm>
          <a:prstGeom prst="straightConnector1">
            <a:avLst/>
          </a:prstGeom>
          <a:ln w="25400">
            <a:solidFill>
              <a:schemeClr val="accent2"/>
            </a:solidFill>
            <a:prstDash val="sysDot"/>
            <a:tailEnd type="triangle"/>
          </a:ln>
        </p:spPr>
        <p:style>
          <a:lnRef idx="1">
            <a:schemeClr val="accent4"/>
          </a:lnRef>
          <a:fillRef idx="0">
            <a:schemeClr val="accent4"/>
          </a:fillRef>
          <a:effectRef idx="0">
            <a:schemeClr val="accent4"/>
          </a:effectRef>
          <a:fontRef idx="minor">
            <a:schemeClr val="tx1"/>
          </a:fontRef>
        </p:style>
      </p:cxnSp>
      <p:cxnSp>
        <p:nvCxnSpPr>
          <p:cNvPr id="29" name="Straight Arrow Connector 28"/>
          <p:cNvCxnSpPr/>
          <p:nvPr/>
        </p:nvCxnSpPr>
        <p:spPr>
          <a:xfrm flipV="1">
            <a:off x="2733673" y="2562225"/>
            <a:ext cx="0" cy="1371600"/>
          </a:xfrm>
          <a:prstGeom prst="straightConnector1">
            <a:avLst/>
          </a:prstGeom>
          <a:ln w="25400">
            <a:solidFill>
              <a:schemeClr val="accent2"/>
            </a:solidFill>
            <a:prstDash val="sysDot"/>
            <a:tailEnd type="triangle"/>
          </a:ln>
        </p:spPr>
        <p:style>
          <a:lnRef idx="1">
            <a:schemeClr val="accent4"/>
          </a:lnRef>
          <a:fillRef idx="0">
            <a:schemeClr val="accent4"/>
          </a:fillRef>
          <a:effectRef idx="0">
            <a:schemeClr val="accent4"/>
          </a:effectRef>
          <a:fontRef idx="minor">
            <a:schemeClr val="tx1"/>
          </a:fontRef>
        </p:style>
      </p:cxnSp>
      <p:sp>
        <p:nvSpPr>
          <p:cNvPr id="31" name="TextBox 30"/>
          <p:cNvSpPr txBox="1"/>
          <p:nvPr/>
        </p:nvSpPr>
        <p:spPr>
          <a:xfrm>
            <a:off x="3331572" y="3381315"/>
            <a:ext cx="2876550"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Less time = Less depth</a:t>
            </a:r>
          </a:p>
        </p:txBody>
      </p:sp>
      <p:sp>
        <p:nvSpPr>
          <p:cNvPr id="32" name="TextBox 31"/>
          <p:cNvSpPr txBox="1"/>
          <p:nvPr/>
        </p:nvSpPr>
        <p:spPr>
          <a:xfrm>
            <a:off x="8217897" y="3371790"/>
            <a:ext cx="3088278"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More time = More depth</a:t>
            </a:r>
          </a:p>
        </p:txBody>
      </p:sp>
      <p:sp>
        <p:nvSpPr>
          <p:cNvPr id="4" name="Rounded Rectangle 3"/>
          <p:cNvSpPr/>
          <p:nvPr/>
        </p:nvSpPr>
        <p:spPr>
          <a:xfrm>
            <a:off x="2590799" y="1828800"/>
            <a:ext cx="142874" cy="40059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7481887" y="1804414"/>
            <a:ext cx="142874" cy="40059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Curved Connector 7"/>
          <p:cNvCxnSpPr>
            <a:endCxn id="24" idx="1"/>
          </p:cNvCxnSpPr>
          <p:nvPr/>
        </p:nvCxnSpPr>
        <p:spPr>
          <a:xfrm rot="5400000">
            <a:off x="7421337" y="1170214"/>
            <a:ext cx="504823" cy="240847"/>
          </a:xfrm>
          <a:prstGeom prst="curvedConnector3">
            <a:avLst>
              <a:gd name="adj1" fmla="val 39650"/>
            </a:avLst>
          </a:prstGeom>
          <a:ln w="25400"/>
        </p:spPr>
        <p:style>
          <a:lnRef idx="1">
            <a:schemeClr val="accent4"/>
          </a:lnRef>
          <a:fillRef idx="0">
            <a:schemeClr val="accent4"/>
          </a:fillRef>
          <a:effectRef idx="0">
            <a:schemeClr val="accent4"/>
          </a:effectRef>
          <a:fontRef idx="minor">
            <a:schemeClr val="tx1"/>
          </a:fontRef>
        </p:style>
      </p:cxnSp>
      <p:cxnSp>
        <p:nvCxnSpPr>
          <p:cNvPr id="20" name="Curved Connector 19"/>
          <p:cNvCxnSpPr/>
          <p:nvPr/>
        </p:nvCxnSpPr>
        <p:spPr>
          <a:xfrm rot="5400000">
            <a:off x="2525487" y="1170214"/>
            <a:ext cx="504823" cy="240847"/>
          </a:xfrm>
          <a:prstGeom prst="curvedConnector3">
            <a:avLst>
              <a:gd name="adj1" fmla="val 39650"/>
            </a:avLst>
          </a:prstGeom>
          <a:ln w="25400"/>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917111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383564" y="348865"/>
            <a:ext cx="9718111" cy="1576446"/>
          </a:xfrm>
        </p:spPr>
        <p:txBody>
          <a:bodyPr anchor="ctr">
            <a:normAutofit/>
          </a:bodyPr>
          <a:lstStyle/>
          <a:p>
            <a:r>
              <a:rPr lang="en-US" sz="4000">
                <a:solidFill>
                  <a:srgbClr val="FFFFFF"/>
                </a:solidFill>
                <a:latin typeface="Arial" panose="020B0604020202020204" pitchFamily="34" charset="0"/>
                <a:cs typeface="Arial" panose="020B0604020202020204" pitchFamily="34" charset="0"/>
              </a:rPr>
              <a:t>Echogenicity of structures</a:t>
            </a:r>
          </a:p>
        </p:txBody>
      </p:sp>
      <p:graphicFrame>
        <p:nvGraphicFramePr>
          <p:cNvPr id="6" name="Content Placeholder 3">
            <a:extLst>
              <a:ext uri="{FF2B5EF4-FFF2-40B4-BE49-F238E27FC236}">
                <a16:creationId xmlns:a16="http://schemas.microsoft.com/office/drawing/2014/main" id="{6D1DF26F-CF41-9180-0427-A407BE81B1C9}"/>
              </a:ext>
            </a:extLst>
          </p:cNvPr>
          <p:cNvGraphicFramePr>
            <a:graphicFrameLocks noGrp="1"/>
          </p:cNvGraphicFramePr>
          <p:nvPr>
            <p:ph idx="1"/>
            <p:extLst>
              <p:ext uri="{D42A27DB-BD31-4B8C-83A1-F6EECF244321}">
                <p14:modId xmlns:p14="http://schemas.microsoft.com/office/powerpoint/2010/main" val="3670104582"/>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339581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2.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3.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ags/tag4.xml><?xml version="1.0" encoding="utf-8"?>
<p:tagLst xmlns:a="http://schemas.openxmlformats.org/drawingml/2006/main" xmlns:r="http://schemas.openxmlformats.org/officeDocument/2006/relationships" xmlns:p="http://schemas.openxmlformats.org/presentationml/2006/main">
  <p:tag name="__PE_HAS_URLS" val="oh hey this is notes box, due to this not being an empty string. woo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830</TotalTime>
  <Words>1465</Words>
  <Application>Microsoft Macintosh PowerPoint</Application>
  <PresentationFormat>Widescreen</PresentationFormat>
  <Paragraphs>180</Paragraphs>
  <Slides>36</Slides>
  <Notes>21</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Calibri Light</vt:lpstr>
      <vt:lpstr>HelveticaNeueforSAS</vt:lpstr>
      <vt:lpstr>Office Theme</vt:lpstr>
      <vt:lpstr>Point of care ultrasound  Knobology &amp; physics</vt:lpstr>
      <vt:lpstr>Objectives</vt:lpstr>
      <vt:lpstr>BASIC US PHYSICS</vt:lpstr>
      <vt:lpstr>Piezoelectric Effect on Ultrasound</vt:lpstr>
      <vt:lpstr>Frequency of Sound</vt:lpstr>
      <vt:lpstr>Sound waves</vt:lpstr>
      <vt:lpstr>How is an image formed by ultrasound?</vt:lpstr>
      <vt:lpstr>How is depth perceived by ultrasound?</vt:lpstr>
      <vt:lpstr>Echogenicity of structures</vt:lpstr>
      <vt:lpstr>Acoustic impedance</vt:lpstr>
      <vt:lpstr>Angle of Insonation</vt:lpstr>
      <vt:lpstr>Specular reflector</vt:lpstr>
      <vt:lpstr>OBTAINING AN IMAGE</vt:lpstr>
      <vt:lpstr>Probe Orientation</vt:lpstr>
      <vt:lpstr>Probe Movement</vt:lpstr>
      <vt:lpstr>Holding the probe</vt:lpstr>
      <vt:lpstr>IMAGE OPTIMIZATION</vt:lpstr>
      <vt:lpstr>Gain</vt:lpstr>
      <vt:lpstr>Near and Far Gain</vt:lpstr>
      <vt:lpstr>Near and Far Gain</vt:lpstr>
      <vt:lpstr>Improve Image Resolution (Focal Zone)</vt:lpstr>
      <vt:lpstr>Improve Image Resolution (Focal Zone)</vt:lpstr>
      <vt:lpstr>OTHER MODES OF US</vt:lpstr>
      <vt:lpstr>Doppler</vt:lpstr>
      <vt:lpstr>Pulse Wave Doppler</vt:lpstr>
      <vt:lpstr>M Mode</vt:lpstr>
      <vt:lpstr>PowerPoint Presentation</vt:lpstr>
      <vt:lpstr>COMMON ARTIFACTS</vt:lpstr>
      <vt:lpstr>Common Artifacts: Acoustic Shadowing</vt:lpstr>
      <vt:lpstr>Posterior Acoustic Enhancement</vt:lpstr>
      <vt:lpstr>MIRRORING</vt:lpstr>
      <vt:lpstr>Reverberation Artifact</vt:lpstr>
      <vt:lpstr>REVERBERATION ARTIFACT</vt:lpstr>
      <vt:lpstr>SAVING IMAGES &amp; INTERPRETATION</vt:lpstr>
      <vt:lpstr>PowerPoint Presentation</vt:lpstr>
      <vt:lpstr>PowerPoint Presentation</vt:lpstr>
    </vt:vector>
  </TitlesOfParts>
  <Company>UAB Pediatircs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Point of care ultrasound Knobology &amp; physics</dc:title>
  <dc:creator>Vidit Bhargava</dc:creator>
  <cp:lastModifiedBy>Bhargava, Vidit (Campus)</cp:lastModifiedBy>
  <cp:revision>49</cp:revision>
  <dcterms:created xsi:type="dcterms:W3CDTF">2020-09-11T15:49:15Z</dcterms:created>
  <dcterms:modified xsi:type="dcterms:W3CDTF">2022-05-10T16:32:57Z</dcterms:modified>
</cp:coreProperties>
</file>